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3" r:id="rId2"/>
    <p:sldMasterId id="2147483660" r:id="rId3"/>
  </p:sldMasterIdLst>
  <p:notesMasterIdLst>
    <p:notesMasterId r:id="rId116"/>
  </p:notesMasterIdLst>
  <p:sldIdLst>
    <p:sldId id="256" r:id="rId4"/>
    <p:sldId id="429" r:id="rId5"/>
    <p:sldId id="345" r:id="rId6"/>
    <p:sldId id="346" r:id="rId7"/>
    <p:sldId id="459" r:id="rId8"/>
    <p:sldId id="460" r:id="rId9"/>
    <p:sldId id="461" r:id="rId10"/>
    <p:sldId id="432" r:id="rId11"/>
    <p:sldId id="348" r:id="rId12"/>
    <p:sldId id="349" r:id="rId13"/>
    <p:sldId id="350" r:id="rId14"/>
    <p:sldId id="351" r:id="rId15"/>
    <p:sldId id="352" r:id="rId16"/>
    <p:sldId id="433" r:id="rId17"/>
    <p:sldId id="354" r:id="rId18"/>
    <p:sldId id="462" r:id="rId19"/>
    <p:sldId id="463" r:id="rId20"/>
    <p:sldId id="355" r:id="rId21"/>
    <p:sldId id="356" r:id="rId22"/>
    <p:sldId id="357" r:id="rId23"/>
    <p:sldId id="358" r:id="rId24"/>
    <p:sldId id="359" r:id="rId25"/>
    <p:sldId id="360" r:id="rId26"/>
    <p:sldId id="361" r:id="rId27"/>
    <p:sldId id="363" r:id="rId28"/>
    <p:sldId id="364" r:id="rId29"/>
    <p:sldId id="438" r:id="rId30"/>
    <p:sldId id="440" r:id="rId31"/>
    <p:sldId id="434" r:id="rId32"/>
    <p:sldId id="366" r:id="rId33"/>
    <p:sldId id="367" r:id="rId34"/>
    <p:sldId id="368" r:id="rId35"/>
    <p:sldId id="369" r:id="rId36"/>
    <p:sldId id="370" r:id="rId37"/>
    <p:sldId id="371" r:id="rId38"/>
    <p:sldId id="372" r:id="rId39"/>
    <p:sldId id="373" r:id="rId40"/>
    <p:sldId id="464" r:id="rId41"/>
    <p:sldId id="374" r:id="rId42"/>
    <p:sldId id="375" r:id="rId43"/>
    <p:sldId id="376" r:id="rId44"/>
    <p:sldId id="377" r:id="rId45"/>
    <p:sldId id="378" r:id="rId46"/>
    <p:sldId id="379" r:id="rId47"/>
    <p:sldId id="380" r:id="rId48"/>
    <p:sldId id="381" r:id="rId49"/>
    <p:sldId id="382" r:id="rId50"/>
    <p:sldId id="435" r:id="rId51"/>
    <p:sldId id="384" r:id="rId52"/>
    <p:sldId id="385" r:id="rId53"/>
    <p:sldId id="386" r:id="rId54"/>
    <p:sldId id="387" r:id="rId55"/>
    <p:sldId id="388" r:id="rId56"/>
    <p:sldId id="389" r:id="rId57"/>
    <p:sldId id="391" r:id="rId58"/>
    <p:sldId id="392" r:id="rId59"/>
    <p:sldId id="393" r:id="rId60"/>
    <p:sldId id="394" r:id="rId61"/>
    <p:sldId id="465" r:id="rId62"/>
    <p:sldId id="395" r:id="rId63"/>
    <p:sldId id="396" r:id="rId64"/>
    <p:sldId id="436" r:id="rId65"/>
    <p:sldId id="398" r:id="rId66"/>
    <p:sldId id="467" r:id="rId67"/>
    <p:sldId id="466" r:id="rId68"/>
    <p:sldId id="399" r:id="rId69"/>
    <p:sldId id="400" r:id="rId70"/>
    <p:sldId id="401" r:id="rId71"/>
    <p:sldId id="402" r:id="rId72"/>
    <p:sldId id="404" r:id="rId73"/>
    <p:sldId id="441" r:id="rId74"/>
    <p:sldId id="403" r:id="rId75"/>
    <p:sldId id="437" r:id="rId76"/>
    <p:sldId id="406" r:id="rId77"/>
    <p:sldId id="409" r:id="rId78"/>
    <p:sldId id="410" r:id="rId79"/>
    <p:sldId id="411" r:id="rId80"/>
    <p:sldId id="412" r:id="rId81"/>
    <p:sldId id="458" r:id="rId82"/>
    <p:sldId id="413" r:id="rId83"/>
    <p:sldId id="414" r:id="rId84"/>
    <p:sldId id="415" r:id="rId85"/>
    <p:sldId id="443" r:id="rId86"/>
    <p:sldId id="442" r:id="rId87"/>
    <p:sldId id="416" r:id="rId88"/>
    <p:sldId id="417" r:id="rId89"/>
    <p:sldId id="444" r:id="rId90"/>
    <p:sldId id="445" r:id="rId91"/>
    <p:sldId id="431" r:id="rId92"/>
    <p:sldId id="422" r:id="rId93"/>
    <p:sldId id="419" r:id="rId94"/>
    <p:sldId id="423" r:id="rId95"/>
    <p:sldId id="446" r:id="rId96"/>
    <p:sldId id="424" r:id="rId97"/>
    <p:sldId id="428" r:id="rId98"/>
    <p:sldId id="425" r:id="rId99"/>
    <p:sldId id="420" r:id="rId100"/>
    <p:sldId id="421" r:id="rId101"/>
    <p:sldId id="426" r:id="rId102"/>
    <p:sldId id="427" r:id="rId103"/>
    <p:sldId id="439" r:id="rId104"/>
    <p:sldId id="447" r:id="rId105"/>
    <p:sldId id="450" r:id="rId106"/>
    <p:sldId id="448" r:id="rId107"/>
    <p:sldId id="451" r:id="rId108"/>
    <p:sldId id="452" r:id="rId109"/>
    <p:sldId id="453" r:id="rId110"/>
    <p:sldId id="449" r:id="rId111"/>
    <p:sldId id="454" r:id="rId112"/>
    <p:sldId id="455" r:id="rId113"/>
    <p:sldId id="456" r:id="rId114"/>
    <p:sldId id="457" r:id="rId1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eggy" initials="PS" lastIdx="14" clrIdx="0">
    <p:extLst>
      <p:ext uri="{19B8F6BF-5375-455C-9EA6-DF929625EA0E}">
        <p15:presenceInfo xmlns:p15="http://schemas.microsoft.com/office/powerpoint/2012/main" userId="Peggy"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47300"/>
    <a:srgbClr val="3A3A3A"/>
    <a:srgbClr val="316728"/>
    <a:srgbClr val="3B3B3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4DB3FCD-826F-5853-8B2D-1F71467CF811}" v="5" dt="2018-07-31T16:32:17.15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013" autoAdjust="0"/>
    <p:restoredTop sz="84570" autoAdjust="0"/>
  </p:normalViewPr>
  <p:slideViewPr>
    <p:cSldViewPr snapToGrid="0">
      <p:cViewPr varScale="1">
        <p:scale>
          <a:sx n="73" d="100"/>
          <a:sy n="73" d="100"/>
        </p:scale>
        <p:origin x="894" y="60"/>
      </p:cViewPr>
      <p:guideLst/>
    </p:cSldViewPr>
  </p:slideViewPr>
  <p:outlineViewPr>
    <p:cViewPr>
      <p:scale>
        <a:sx n="33" d="100"/>
        <a:sy n="33" d="100"/>
      </p:scale>
      <p:origin x="0" y="-79596"/>
    </p:cViewPr>
  </p:outlineViewPr>
  <p:notesTextViewPr>
    <p:cViewPr>
      <p:scale>
        <a:sx n="1" d="1"/>
        <a:sy n="1" d="1"/>
      </p:scale>
      <p:origin x="0" y="0"/>
    </p:cViewPr>
  </p:notesTextViewPr>
  <p:sorterViewPr>
    <p:cViewPr varScale="1">
      <p:scale>
        <a:sx n="1" d="1"/>
        <a:sy n="1" d="1"/>
      </p:scale>
      <p:origin x="0" y="-26568"/>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117" Type="http://schemas.openxmlformats.org/officeDocument/2006/relationships/commentAuthors" Target="commentAuthors.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slide" Target="slides/slide86.xml"/><Relationship Id="rId112" Type="http://schemas.openxmlformats.org/officeDocument/2006/relationships/slide" Target="slides/slide109.xml"/><Relationship Id="rId16" Type="http://schemas.openxmlformats.org/officeDocument/2006/relationships/slide" Target="slides/slide13.xml"/><Relationship Id="rId107" Type="http://schemas.openxmlformats.org/officeDocument/2006/relationships/slide" Target="slides/slide104.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102" Type="http://schemas.openxmlformats.org/officeDocument/2006/relationships/slide" Target="slides/slide99.xml"/><Relationship Id="rId123" Type="http://schemas.microsoft.com/office/2015/10/relationships/revisionInfo" Target="revisionInfo.xml"/><Relationship Id="rId5" Type="http://schemas.openxmlformats.org/officeDocument/2006/relationships/slide" Target="slides/slide2.xml"/><Relationship Id="rId90" Type="http://schemas.openxmlformats.org/officeDocument/2006/relationships/slide" Target="slides/slide87.xml"/><Relationship Id="rId95" Type="http://schemas.openxmlformats.org/officeDocument/2006/relationships/slide" Target="slides/slide92.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113" Type="http://schemas.openxmlformats.org/officeDocument/2006/relationships/slide" Target="slides/slide110.xml"/><Relationship Id="rId118" Type="http://schemas.openxmlformats.org/officeDocument/2006/relationships/presProps" Target="presProps.xml"/><Relationship Id="rId80" Type="http://schemas.openxmlformats.org/officeDocument/2006/relationships/slide" Target="slides/slide77.xml"/><Relationship Id="rId85" Type="http://schemas.openxmlformats.org/officeDocument/2006/relationships/slide" Target="slides/slide82.xml"/><Relationship Id="rId12" Type="http://schemas.openxmlformats.org/officeDocument/2006/relationships/slide" Target="slides/slide9.xml"/><Relationship Id="rId17" Type="http://schemas.openxmlformats.org/officeDocument/2006/relationships/slide" Target="slides/slide14.xml"/><Relationship Id="rId33" Type="http://schemas.openxmlformats.org/officeDocument/2006/relationships/slide" Target="slides/slide30.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slide" Target="slides/slide100.xml"/><Relationship Id="rId108" Type="http://schemas.openxmlformats.org/officeDocument/2006/relationships/slide" Target="slides/slide105.xml"/><Relationship Id="rId54" Type="http://schemas.openxmlformats.org/officeDocument/2006/relationships/slide" Target="slides/slide51.xml"/><Relationship Id="rId70" Type="http://schemas.openxmlformats.org/officeDocument/2006/relationships/slide" Target="slides/slide67.xml"/><Relationship Id="rId75" Type="http://schemas.openxmlformats.org/officeDocument/2006/relationships/slide" Target="slides/slide72.xml"/><Relationship Id="rId91" Type="http://schemas.openxmlformats.org/officeDocument/2006/relationships/slide" Target="slides/slide88.xml"/><Relationship Id="rId96" Type="http://schemas.openxmlformats.org/officeDocument/2006/relationships/slide" Target="slides/slide93.xml"/><Relationship Id="rId1" Type="http://schemas.openxmlformats.org/officeDocument/2006/relationships/slideMaster" Target="slideMasters/slideMaster1.xml"/><Relationship Id="rId6" Type="http://schemas.openxmlformats.org/officeDocument/2006/relationships/slide" Target="slides/slide3.xml"/><Relationship Id="rId23" Type="http://schemas.openxmlformats.org/officeDocument/2006/relationships/slide" Target="slides/slide20.xml"/><Relationship Id="rId28" Type="http://schemas.openxmlformats.org/officeDocument/2006/relationships/slide" Target="slides/slide25.xml"/><Relationship Id="rId49" Type="http://schemas.openxmlformats.org/officeDocument/2006/relationships/slide" Target="slides/slide46.xml"/><Relationship Id="rId114" Type="http://schemas.openxmlformats.org/officeDocument/2006/relationships/slide" Target="slides/slide111.xml"/><Relationship Id="rId119" Type="http://schemas.openxmlformats.org/officeDocument/2006/relationships/viewProps" Target="viewProps.xml"/><Relationship Id="rId44" Type="http://schemas.openxmlformats.org/officeDocument/2006/relationships/slide" Target="slides/slide41.xml"/><Relationship Id="rId60" Type="http://schemas.openxmlformats.org/officeDocument/2006/relationships/slide" Target="slides/slide57.xml"/><Relationship Id="rId65" Type="http://schemas.openxmlformats.org/officeDocument/2006/relationships/slide" Target="slides/slide62.xml"/><Relationship Id="rId81" Type="http://schemas.openxmlformats.org/officeDocument/2006/relationships/slide" Target="slides/slide78.xml"/><Relationship Id="rId86" Type="http://schemas.openxmlformats.org/officeDocument/2006/relationships/slide" Target="slides/slide83.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slide" Target="slides/slide10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slide" Target="slides/slide101.xml"/><Relationship Id="rId120" Type="http://schemas.openxmlformats.org/officeDocument/2006/relationships/theme" Target="theme/theme1.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slide" Target="slides/slide107.xml"/><Relationship Id="rId115" Type="http://schemas.openxmlformats.org/officeDocument/2006/relationships/slide" Target="slides/slide112.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slide" Target="slides/slide102.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slide" Target="slides/slide95.xml"/><Relationship Id="rId121" Type="http://schemas.openxmlformats.org/officeDocument/2006/relationships/tableStyles" Target="tableStyles.xml"/><Relationship Id="rId3" Type="http://schemas.openxmlformats.org/officeDocument/2006/relationships/slideMaster" Target="slideMasters/slideMaster3.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116" Type="http://schemas.openxmlformats.org/officeDocument/2006/relationships/notesMaster" Target="notesMasters/notesMaster1.xml"/><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88" Type="http://schemas.openxmlformats.org/officeDocument/2006/relationships/slide" Target="slides/slide85.xml"/><Relationship Id="rId111" Type="http://schemas.openxmlformats.org/officeDocument/2006/relationships/slide" Target="slides/slide108.xml"/><Relationship Id="rId15" Type="http://schemas.openxmlformats.org/officeDocument/2006/relationships/slide" Target="slides/slide12.xml"/><Relationship Id="rId36" Type="http://schemas.openxmlformats.org/officeDocument/2006/relationships/slide" Target="slides/slide33.xml"/><Relationship Id="rId57" Type="http://schemas.openxmlformats.org/officeDocument/2006/relationships/slide" Target="slides/slide54.xml"/><Relationship Id="rId106" Type="http://schemas.openxmlformats.org/officeDocument/2006/relationships/slide" Target="slides/slide103.xml"/><Relationship Id="rId10" Type="http://schemas.openxmlformats.org/officeDocument/2006/relationships/slide" Target="slides/slide7.xml"/><Relationship Id="rId31" Type="http://schemas.openxmlformats.org/officeDocument/2006/relationships/slide" Target="slides/slide28.xml"/><Relationship Id="rId52" Type="http://schemas.openxmlformats.org/officeDocument/2006/relationships/slide" Target="slides/slide49.xml"/><Relationship Id="rId73" Type="http://schemas.openxmlformats.org/officeDocument/2006/relationships/slide" Target="slides/slide70.xml"/><Relationship Id="rId78" Type="http://schemas.openxmlformats.org/officeDocument/2006/relationships/slide" Target="slides/slide75.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1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nny Celenza" userId="S::danny.celenza@cgu.edu::47941f82-57b6-4226-9004-4c4926e554bb" providerId="AD" clId="Web-{64DB3FCD-826F-5853-8B2D-1F71467CF811}"/>
    <pc:docChg chg="modSld">
      <pc:chgData name="Danny Celenza" userId="S::danny.celenza@cgu.edu::47941f82-57b6-4226-9004-4c4926e554bb" providerId="AD" clId="Web-{64DB3FCD-826F-5853-8B2D-1F71467CF811}" dt="2018-07-31T16:37:36.298" v="126" actId="20577"/>
      <pc:docMkLst>
        <pc:docMk/>
      </pc:docMkLst>
      <pc:sldChg chg="modSp">
        <pc:chgData name="Danny Celenza" userId="S::danny.celenza@cgu.edu::47941f82-57b6-4226-9004-4c4926e554bb" providerId="AD" clId="Web-{64DB3FCD-826F-5853-8B2D-1F71467CF811}" dt="2018-07-31T16:26:25.806" v="2" actId="20577"/>
        <pc:sldMkLst>
          <pc:docMk/>
          <pc:sldMk cId="2160353672" sldId="348"/>
        </pc:sldMkLst>
        <pc:spChg chg="mod">
          <ac:chgData name="Danny Celenza" userId="S::danny.celenza@cgu.edu::47941f82-57b6-4226-9004-4c4926e554bb" providerId="AD" clId="Web-{64DB3FCD-826F-5853-8B2D-1F71467CF811}" dt="2018-07-31T16:26:25.806" v="2" actId="20577"/>
          <ac:spMkLst>
            <pc:docMk/>
            <pc:sldMk cId="2160353672" sldId="348"/>
            <ac:spMk id="3" creationId="{00000000-0000-0000-0000-000000000000}"/>
          </ac:spMkLst>
        </pc:spChg>
      </pc:sldChg>
      <pc:sldChg chg="modSp">
        <pc:chgData name="Danny Celenza" userId="S::danny.celenza@cgu.edu::47941f82-57b6-4226-9004-4c4926e554bb" providerId="AD" clId="Web-{64DB3FCD-826F-5853-8B2D-1F71467CF811}" dt="2018-07-31T16:26:33.728" v="4" actId="20577"/>
        <pc:sldMkLst>
          <pc:docMk/>
          <pc:sldMk cId="2314174282" sldId="349"/>
        </pc:sldMkLst>
        <pc:spChg chg="mod">
          <ac:chgData name="Danny Celenza" userId="S::danny.celenza@cgu.edu::47941f82-57b6-4226-9004-4c4926e554bb" providerId="AD" clId="Web-{64DB3FCD-826F-5853-8B2D-1F71467CF811}" dt="2018-07-31T16:26:33.728" v="4" actId="20577"/>
          <ac:spMkLst>
            <pc:docMk/>
            <pc:sldMk cId="2314174282" sldId="349"/>
            <ac:spMk id="3" creationId="{00000000-0000-0000-0000-000000000000}"/>
          </ac:spMkLst>
        </pc:spChg>
      </pc:sldChg>
      <pc:sldChg chg="modSp">
        <pc:chgData name="Danny Celenza" userId="S::danny.celenza@cgu.edu::47941f82-57b6-4226-9004-4c4926e554bb" providerId="AD" clId="Web-{64DB3FCD-826F-5853-8B2D-1F71467CF811}" dt="2018-07-31T16:26:44.900" v="8" actId="20577"/>
        <pc:sldMkLst>
          <pc:docMk/>
          <pc:sldMk cId="2741498241" sldId="351"/>
        </pc:sldMkLst>
        <pc:spChg chg="mod">
          <ac:chgData name="Danny Celenza" userId="S::danny.celenza@cgu.edu::47941f82-57b6-4226-9004-4c4926e554bb" providerId="AD" clId="Web-{64DB3FCD-826F-5853-8B2D-1F71467CF811}" dt="2018-07-31T16:26:44.900" v="8" actId="20577"/>
          <ac:spMkLst>
            <pc:docMk/>
            <pc:sldMk cId="2741498241" sldId="351"/>
            <ac:spMk id="6" creationId="{00000000-0000-0000-0000-000000000000}"/>
          </ac:spMkLst>
        </pc:spChg>
      </pc:sldChg>
      <pc:sldChg chg="modSp">
        <pc:chgData name="Danny Celenza" userId="S::danny.celenza@cgu.edu::47941f82-57b6-4226-9004-4c4926e554bb" providerId="AD" clId="Web-{64DB3FCD-826F-5853-8B2D-1F71467CF811}" dt="2018-07-31T16:27:05.775" v="9" actId="20577"/>
        <pc:sldMkLst>
          <pc:docMk/>
          <pc:sldMk cId="3282073209" sldId="355"/>
        </pc:sldMkLst>
        <pc:spChg chg="mod">
          <ac:chgData name="Danny Celenza" userId="S::danny.celenza@cgu.edu::47941f82-57b6-4226-9004-4c4926e554bb" providerId="AD" clId="Web-{64DB3FCD-826F-5853-8B2D-1F71467CF811}" dt="2018-07-31T16:27:05.775" v="9" actId="20577"/>
          <ac:spMkLst>
            <pc:docMk/>
            <pc:sldMk cId="3282073209" sldId="355"/>
            <ac:spMk id="3" creationId="{96B0B148-6302-4F86-86A8-3ABB7FDA16EF}"/>
          </ac:spMkLst>
        </pc:spChg>
      </pc:sldChg>
      <pc:sldChg chg="modSp">
        <pc:chgData name="Danny Celenza" userId="S::danny.celenza@cgu.edu::47941f82-57b6-4226-9004-4c4926e554bb" providerId="AD" clId="Web-{64DB3FCD-826F-5853-8B2D-1F71467CF811}" dt="2018-07-31T16:27:17.087" v="11" actId="20577"/>
        <pc:sldMkLst>
          <pc:docMk/>
          <pc:sldMk cId="1079493319" sldId="356"/>
        </pc:sldMkLst>
        <pc:spChg chg="mod">
          <ac:chgData name="Danny Celenza" userId="S::danny.celenza@cgu.edu::47941f82-57b6-4226-9004-4c4926e554bb" providerId="AD" clId="Web-{64DB3FCD-826F-5853-8B2D-1F71467CF811}" dt="2018-07-31T16:27:17.087" v="11" actId="20577"/>
          <ac:spMkLst>
            <pc:docMk/>
            <pc:sldMk cId="1079493319" sldId="356"/>
            <ac:spMk id="3" creationId="{00000000-0000-0000-0000-000000000000}"/>
          </ac:spMkLst>
        </pc:spChg>
      </pc:sldChg>
      <pc:sldChg chg="modSp">
        <pc:chgData name="Danny Celenza" userId="S::danny.celenza@cgu.edu::47941f82-57b6-4226-9004-4c4926e554bb" providerId="AD" clId="Web-{64DB3FCD-826F-5853-8B2D-1F71467CF811}" dt="2018-07-31T16:27:30.697" v="13" actId="20577"/>
        <pc:sldMkLst>
          <pc:docMk/>
          <pc:sldMk cId="927860360" sldId="359"/>
        </pc:sldMkLst>
        <pc:spChg chg="mod">
          <ac:chgData name="Danny Celenza" userId="S::danny.celenza@cgu.edu::47941f82-57b6-4226-9004-4c4926e554bb" providerId="AD" clId="Web-{64DB3FCD-826F-5853-8B2D-1F71467CF811}" dt="2018-07-31T16:27:30.697" v="13" actId="20577"/>
          <ac:spMkLst>
            <pc:docMk/>
            <pc:sldMk cId="927860360" sldId="359"/>
            <ac:spMk id="3" creationId="{00000000-0000-0000-0000-000000000000}"/>
          </ac:spMkLst>
        </pc:spChg>
      </pc:sldChg>
      <pc:sldChg chg="modSp">
        <pc:chgData name="Danny Celenza" userId="S::danny.celenza@cgu.edu::47941f82-57b6-4226-9004-4c4926e554bb" providerId="AD" clId="Web-{64DB3FCD-826F-5853-8B2D-1F71467CF811}" dt="2018-07-31T16:28:08.479" v="15" actId="20577"/>
        <pc:sldMkLst>
          <pc:docMk/>
          <pc:sldMk cId="3454817702" sldId="370"/>
        </pc:sldMkLst>
        <pc:spChg chg="mod">
          <ac:chgData name="Danny Celenza" userId="S::danny.celenza@cgu.edu::47941f82-57b6-4226-9004-4c4926e554bb" providerId="AD" clId="Web-{64DB3FCD-826F-5853-8B2D-1F71467CF811}" dt="2018-07-31T16:28:08.479" v="15" actId="20577"/>
          <ac:spMkLst>
            <pc:docMk/>
            <pc:sldMk cId="3454817702" sldId="370"/>
            <ac:spMk id="3" creationId="{00000000-0000-0000-0000-000000000000}"/>
          </ac:spMkLst>
        </pc:spChg>
      </pc:sldChg>
      <pc:sldChg chg="modSp">
        <pc:chgData name="Danny Celenza" userId="S::danny.celenza@cgu.edu::47941f82-57b6-4226-9004-4c4926e554bb" providerId="AD" clId="Web-{64DB3FCD-826F-5853-8B2D-1F71467CF811}" dt="2018-07-31T16:28:25.760" v="22" actId="20577"/>
        <pc:sldMkLst>
          <pc:docMk/>
          <pc:sldMk cId="2753173372" sldId="372"/>
        </pc:sldMkLst>
        <pc:spChg chg="mod">
          <ac:chgData name="Danny Celenza" userId="S::danny.celenza@cgu.edu::47941f82-57b6-4226-9004-4c4926e554bb" providerId="AD" clId="Web-{64DB3FCD-826F-5853-8B2D-1F71467CF811}" dt="2018-07-31T16:28:25.760" v="22" actId="20577"/>
          <ac:spMkLst>
            <pc:docMk/>
            <pc:sldMk cId="2753173372" sldId="372"/>
            <ac:spMk id="3" creationId="{00000000-0000-0000-0000-000000000000}"/>
          </ac:spMkLst>
        </pc:spChg>
      </pc:sldChg>
      <pc:sldChg chg="modSp">
        <pc:chgData name="Danny Celenza" userId="S::danny.celenza@cgu.edu::47941f82-57b6-4226-9004-4c4926e554bb" providerId="AD" clId="Web-{64DB3FCD-826F-5853-8B2D-1F71467CF811}" dt="2018-07-31T16:28:40.416" v="24" actId="20577"/>
        <pc:sldMkLst>
          <pc:docMk/>
          <pc:sldMk cId="1683091956" sldId="375"/>
        </pc:sldMkLst>
        <pc:spChg chg="mod">
          <ac:chgData name="Danny Celenza" userId="S::danny.celenza@cgu.edu::47941f82-57b6-4226-9004-4c4926e554bb" providerId="AD" clId="Web-{64DB3FCD-826F-5853-8B2D-1F71467CF811}" dt="2018-07-31T16:28:40.416" v="24" actId="20577"/>
          <ac:spMkLst>
            <pc:docMk/>
            <pc:sldMk cId="1683091956" sldId="375"/>
            <ac:spMk id="3" creationId="{00000000-0000-0000-0000-000000000000}"/>
          </ac:spMkLst>
        </pc:spChg>
      </pc:sldChg>
      <pc:sldChg chg="modSp">
        <pc:chgData name="Danny Celenza" userId="S::danny.celenza@cgu.edu::47941f82-57b6-4226-9004-4c4926e554bb" providerId="AD" clId="Web-{64DB3FCD-826F-5853-8B2D-1F71467CF811}" dt="2018-07-31T16:29:01.854" v="25" actId="20577"/>
        <pc:sldMkLst>
          <pc:docMk/>
          <pc:sldMk cId="3932367140" sldId="379"/>
        </pc:sldMkLst>
        <pc:spChg chg="mod">
          <ac:chgData name="Danny Celenza" userId="S::danny.celenza@cgu.edu::47941f82-57b6-4226-9004-4c4926e554bb" providerId="AD" clId="Web-{64DB3FCD-826F-5853-8B2D-1F71467CF811}" dt="2018-07-31T16:29:01.854" v="25" actId="20577"/>
          <ac:spMkLst>
            <pc:docMk/>
            <pc:sldMk cId="3932367140" sldId="379"/>
            <ac:spMk id="3" creationId="{00000000-0000-0000-0000-000000000000}"/>
          </ac:spMkLst>
        </pc:spChg>
      </pc:sldChg>
      <pc:sldChg chg="modSp">
        <pc:chgData name="Danny Celenza" userId="S::danny.celenza@cgu.edu::47941f82-57b6-4226-9004-4c4926e554bb" providerId="AD" clId="Web-{64DB3FCD-826F-5853-8B2D-1F71467CF811}" dt="2018-07-31T16:29:32.620" v="27" actId="20577"/>
        <pc:sldMkLst>
          <pc:docMk/>
          <pc:sldMk cId="2674511672" sldId="384"/>
        </pc:sldMkLst>
        <pc:spChg chg="mod">
          <ac:chgData name="Danny Celenza" userId="S::danny.celenza@cgu.edu::47941f82-57b6-4226-9004-4c4926e554bb" providerId="AD" clId="Web-{64DB3FCD-826F-5853-8B2D-1F71467CF811}" dt="2018-07-31T16:29:32.620" v="27" actId="20577"/>
          <ac:spMkLst>
            <pc:docMk/>
            <pc:sldMk cId="2674511672" sldId="384"/>
            <ac:spMk id="11" creationId="{41C3CAF7-2E3E-42CB-995A-A9F80BBF8DE1}"/>
          </ac:spMkLst>
        </pc:spChg>
        <pc:spChg chg="mod">
          <ac:chgData name="Danny Celenza" userId="S::danny.celenza@cgu.edu::47941f82-57b6-4226-9004-4c4926e554bb" providerId="AD" clId="Web-{64DB3FCD-826F-5853-8B2D-1F71467CF811}" dt="2018-07-31T16:29:25.385" v="26" actId="20577"/>
          <ac:spMkLst>
            <pc:docMk/>
            <pc:sldMk cId="2674511672" sldId="384"/>
            <ac:spMk id="15" creationId="{436E502A-60A2-4721-85E5-778BAC06CCED}"/>
          </ac:spMkLst>
        </pc:spChg>
      </pc:sldChg>
      <pc:sldChg chg="modSp">
        <pc:chgData name="Danny Celenza" userId="S::danny.celenza@cgu.edu::47941f82-57b6-4226-9004-4c4926e554bb" providerId="AD" clId="Web-{64DB3FCD-826F-5853-8B2D-1F71467CF811}" dt="2018-07-31T16:29:42.513" v="28" actId="20577"/>
        <pc:sldMkLst>
          <pc:docMk/>
          <pc:sldMk cId="671754633" sldId="387"/>
        </pc:sldMkLst>
        <pc:spChg chg="mod">
          <ac:chgData name="Danny Celenza" userId="S::danny.celenza@cgu.edu::47941f82-57b6-4226-9004-4c4926e554bb" providerId="AD" clId="Web-{64DB3FCD-826F-5853-8B2D-1F71467CF811}" dt="2018-07-31T16:29:42.513" v="28" actId="20577"/>
          <ac:spMkLst>
            <pc:docMk/>
            <pc:sldMk cId="671754633" sldId="387"/>
            <ac:spMk id="3" creationId="{00000000-0000-0000-0000-000000000000}"/>
          </ac:spMkLst>
        </pc:spChg>
      </pc:sldChg>
      <pc:sldChg chg="modSp">
        <pc:chgData name="Danny Celenza" userId="S::danny.celenza@cgu.edu::47941f82-57b6-4226-9004-4c4926e554bb" providerId="AD" clId="Web-{64DB3FCD-826F-5853-8B2D-1F71467CF811}" dt="2018-07-31T16:29:47.747" v="29" actId="20577"/>
        <pc:sldMkLst>
          <pc:docMk/>
          <pc:sldMk cId="4230731871" sldId="388"/>
        </pc:sldMkLst>
        <pc:spChg chg="mod">
          <ac:chgData name="Danny Celenza" userId="S::danny.celenza@cgu.edu::47941f82-57b6-4226-9004-4c4926e554bb" providerId="AD" clId="Web-{64DB3FCD-826F-5853-8B2D-1F71467CF811}" dt="2018-07-31T16:29:47.747" v="29" actId="20577"/>
          <ac:spMkLst>
            <pc:docMk/>
            <pc:sldMk cId="4230731871" sldId="388"/>
            <ac:spMk id="3" creationId="{00000000-0000-0000-0000-000000000000}"/>
          </ac:spMkLst>
        </pc:spChg>
      </pc:sldChg>
      <pc:sldChg chg="modSp">
        <pc:chgData name="Danny Celenza" userId="S::danny.celenza@cgu.edu::47941f82-57b6-4226-9004-4c4926e554bb" providerId="AD" clId="Web-{64DB3FCD-826F-5853-8B2D-1F71467CF811}" dt="2018-07-31T16:29:58.669" v="31" actId="20577"/>
        <pc:sldMkLst>
          <pc:docMk/>
          <pc:sldMk cId="1905690543" sldId="389"/>
        </pc:sldMkLst>
        <pc:spChg chg="mod">
          <ac:chgData name="Danny Celenza" userId="S::danny.celenza@cgu.edu::47941f82-57b6-4226-9004-4c4926e554bb" providerId="AD" clId="Web-{64DB3FCD-826F-5853-8B2D-1F71467CF811}" dt="2018-07-31T16:29:58.669" v="31" actId="20577"/>
          <ac:spMkLst>
            <pc:docMk/>
            <pc:sldMk cId="1905690543" sldId="389"/>
            <ac:spMk id="3" creationId="{00000000-0000-0000-0000-000000000000}"/>
          </ac:spMkLst>
        </pc:spChg>
      </pc:sldChg>
      <pc:sldChg chg="modSp">
        <pc:chgData name="Danny Celenza" userId="S::danny.celenza@cgu.edu::47941f82-57b6-4226-9004-4c4926e554bb" providerId="AD" clId="Web-{64DB3FCD-826F-5853-8B2D-1F71467CF811}" dt="2018-07-31T16:30:07.279" v="33" actId="20577"/>
        <pc:sldMkLst>
          <pc:docMk/>
          <pc:sldMk cId="1809927592" sldId="391"/>
        </pc:sldMkLst>
        <pc:spChg chg="mod">
          <ac:chgData name="Danny Celenza" userId="S::danny.celenza@cgu.edu::47941f82-57b6-4226-9004-4c4926e554bb" providerId="AD" clId="Web-{64DB3FCD-826F-5853-8B2D-1F71467CF811}" dt="2018-07-31T16:30:07.279" v="33" actId="20577"/>
          <ac:spMkLst>
            <pc:docMk/>
            <pc:sldMk cId="1809927592" sldId="391"/>
            <ac:spMk id="3" creationId="{00000000-0000-0000-0000-000000000000}"/>
          </ac:spMkLst>
        </pc:spChg>
      </pc:sldChg>
      <pc:sldChg chg="modSp">
        <pc:chgData name="Danny Celenza" userId="S::danny.celenza@cgu.edu::47941f82-57b6-4226-9004-4c4926e554bb" providerId="AD" clId="Web-{64DB3FCD-826F-5853-8B2D-1F71467CF811}" dt="2018-07-31T16:30:12.607" v="35" actId="20577"/>
        <pc:sldMkLst>
          <pc:docMk/>
          <pc:sldMk cId="2944461567" sldId="392"/>
        </pc:sldMkLst>
        <pc:spChg chg="mod">
          <ac:chgData name="Danny Celenza" userId="S::danny.celenza@cgu.edu::47941f82-57b6-4226-9004-4c4926e554bb" providerId="AD" clId="Web-{64DB3FCD-826F-5853-8B2D-1F71467CF811}" dt="2018-07-31T16:30:12.607" v="35" actId="20577"/>
          <ac:spMkLst>
            <pc:docMk/>
            <pc:sldMk cId="2944461567" sldId="392"/>
            <ac:spMk id="3" creationId="{7E509949-0EB8-4676-92C2-41C933375FC2}"/>
          </ac:spMkLst>
        </pc:spChg>
      </pc:sldChg>
      <pc:sldChg chg="modSp">
        <pc:chgData name="Danny Celenza" userId="S::danny.celenza@cgu.edu::47941f82-57b6-4226-9004-4c4926e554bb" providerId="AD" clId="Web-{64DB3FCD-826F-5853-8B2D-1F71467CF811}" dt="2018-07-31T16:30:22.748" v="36" actId="20577"/>
        <pc:sldMkLst>
          <pc:docMk/>
          <pc:sldMk cId="3137801523" sldId="394"/>
        </pc:sldMkLst>
        <pc:spChg chg="mod">
          <ac:chgData name="Danny Celenza" userId="S::danny.celenza@cgu.edu::47941f82-57b6-4226-9004-4c4926e554bb" providerId="AD" clId="Web-{64DB3FCD-826F-5853-8B2D-1F71467CF811}" dt="2018-07-31T16:30:22.748" v="36" actId="20577"/>
          <ac:spMkLst>
            <pc:docMk/>
            <pc:sldMk cId="3137801523" sldId="394"/>
            <ac:spMk id="3" creationId="{00000000-0000-0000-0000-000000000000}"/>
          </ac:spMkLst>
        </pc:spChg>
      </pc:sldChg>
      <pc:sldChg chg="modSp">
        <pc:chgData name="Danny Celenza" userId="S::danny.celenza@cgu.edu::47941f82-57b6-4226-9004-4c4926e554bb" providerId="AD" clId="Web-{64DB3FCD-826F-5853-8B2D-1F71467CF811}" dt="2018-07-31T16:30:32.576" v="37" actId="20577"/>
        <pc:sldMkLst>
          <pc:docMk/>
          <pc:sldMk cId="2586279407" sldId="395"/>
        </pc:sldMkLst>
        <pc:spChg chg="mod">
          <ac:chgData name="Danny Celenza" userId="S::danny.celenza@cgu.edu::47941f82-57b6-4226-9004-4c4926e554bb" providerId="AD" clId="Web-{64DB3FCD-826F-5853-8B2D-1F71467CF811}" dt="2018-07-31T16:30:32.576" v="37" actId="20577"/>
          <ac:spMkLst>
            <pc:docMk/>
            <pc:sldMk cId="2586279407" sldId="395"/>
            <ac:spMk id="3" creationId="{00000000-0000-0000-0000-000000000000}"/>
          </ac:spMkLst>
        </pc:spChg>
      </pc:sldChg>
      <pc:sldChg chg="modSp">
        <pc:chgData name="Danny Celenza" userId="S::danny.celenza@cgu.edu::47941f82-57b6-4226-9004-4c4926e554bb" providerId="AD" clId="Web-{64DB3FCD-826F-5853-8B2D-1F71467CF811}" dt="2018-07-31T16:31:01.779" v="41" actId="20577"/>
        <pc:sldMkLst>
          <pc:docMk/>
          <pc:sldMk cId="1200616512" sldId="399"/>
        </pc:sldMkLst>
        <pc:spChg chg="mod">
          <ac:chgData name="Danny Celenza" userId="S::danny.celenza@cgu.edu::47941f82-57b6-4226-9004-4c4926e554bb" providerId="AD" clId="Web-{64DB3FCD-826F-5853-8B2D-1F71467CF811}" dt="2018-07-31T16:31:01.779" v="41" actId="20577"/>
          <ac:spMkLst>
            <pc:docMk/>
            <pc:sldMk cId="1200616512" sldId="399"/>
            <ac:spMk id="3" creationId="{00000000-0000-0000-0000-000000000000}"/>
          </ac:spMkLst>
        </pc:spChg>
      </pc:sldChg>
      <pc:sldChg chg="modSp">
        <pc:chgData name="Danny Celenza" userId="S::danny.celenza@cgu.edu::47941f82-57b6-4226-9004-4c4926e554bb" providerId="AD" clId="Web-{64DB3FCD-826F-5853-8B2D-1F71467CF811}" dt="2018-07-31T16:31:05.467" v="42" actId="20577"/>
        <pc:sldMkLst>
          <pc:docMk/>
          <pc:sldMk cId="1910914321" sldId="400"/>
        </pc:sldMkLst>
        <pc:spChg chg="mod">
          <ac:chgData name="Danny Celenza" userId="S::danny.celenza@cgu.edu::47941f82-57b6-4226-9004-4c4926e554bb" providerId="AD" clId="Web-{64DB3FCD-826F-5853-8B2D-1F71467CF811}" dt="2018-07-31T16:31:05.467" v="42" actId="20577"/>
          <ac:spMkLst>
            <pc:docMk/>
            <pc:sldMk cId="1910914321" sldId="400"/>
            <ac:spMk id="3" creationId="{00000000-0000-0000-0000-000000000000}"/>
          </ac:spMkLst>
        </pc:spChg>
      </pc:sldChg>
      <pc:sldChg chg="modSp">
        <pc:chgData name="Danny Celenza" userId="S::danny.celenza@cgu.edu::47941f82-57b6-4226-9004-4c4926e554bb" providerId="AD" clId="Web-{64DB3FCD-826F-5853-8B2D-1F71467CF811}" dt="2018-07-31T16:31:14.076" v="43" actId="20577"/>
        <pc:sldMkLst>
          <pc:docMk/>
          <pc:sldMk cId="2463080890" sldId="402"/>
        </pc:sldMkLst>
        <pc:spChg chg="mod">
          <ac:chgData name="Danny Celenza" userId="S::danny.celenza@cgu.edu::47941f82-57b6-4226-9004-4c4926e554bb" providerId="AD" clId="Web-{64DB3FCD-826F-5853-8B2D-1F71467CF811}" dt="2018-07-31T16:31:14.076" v="43" actId="20577"/>
          <ac:spMkLst>
            <pc:docMk/>
            <pc:sldMk cId="2463080890" sldId="402"/>
            <ac:spMk id="3" creationId="{00000000-0000-0000-0000-000000000000}"/>
          </ac:spMkLst>
        </pc:spChg>
      </pc:sldChg>
      <pc:sldChg chg="modSp">
        <pc:chgData name="Danny Celenza" userId="S::danny.celenza@cgu.edu::47941f82-57b6-4226-9004-4c4926e554bb" providerId="AD" clId="Web-{64DB3FCD-826F-5853-8B2D-1F71467CF811}" dt="2018-07-31T16:31:27.857" v="46" actId="20577"/>
        <pc:sldMkLst>
          <pc:docMk/>
          <pc:sldMk cId="2669310610" sldId="403"/>
        </pc:sldMkLst>
        <pc:spChg chg="mod">
          <ac:chgData name="Danny Celenza" userId="S::danny.celenza@cgu.edu::47941f82-57b6-4226-9004-4c4926e554bb" providerId="AD" clId="Web-{64DB3FCD-826F-5853-8B2D-1F71467CF811}" dt="2018-07-31T16:31:27.857" v="46" actId="20577"/>
          <ac:spMkLst>
            <pc:docMk/>
            <pc:sldMk cId="2669310610" sldId="403"/>
            <ac:spMk id="3" creationId="{00000000-0000-0000-0000-000000000000}"/>
          </ac:spMkLst>
        </pc:spChg>
      </pc:sldChg>
      <pc:sldChg chg="modSp">
        <pc:chgData name="Danny Celenza" userId="S::danny.celenza@cgu.edu::47941f82-57b6-4226-9004-4c4926e554bb" providerId="AD" clId="Web-{64DB3FCD-826F-5853-8B2D-1F71467CF811}" dt="2018-07-31T16:31:44.623" v="48" actId="20577"/>
        <pc:sldMkLst>
          <pc:docMk/>
          <pc:sldMk cId="3575637850" sldId="406"/>
        </pc:sldMkLst>
        <pc:spChg chg="mod">
          <ac:chgData name="Danny Celenza" userId="S::danny.celenza@cgu.edu::47941f82-57b6-4226-9004-4c4926e554bb" providerId="AD" clId="Web-{64DB3FCD-826F-5853-8B2D-1F71467CF811}" dt="2018-07-31T16:31:44.623" v="48" actId="20577"/>
          <ac:spMkLst>
            <pc:docMk/>
            <pc:sldMk cId="3575637850" sldId="406"/>
            <ac:spMk id="3" creationId="{00000000-0000-0000-0000-000000000000}"/>
          </ac:spMkLst>
        </pc:spChg>
      </pc:sldChg>
      <pc:sldChg chg="modSp">
        <pc:chgData name="Danny Celenza" userId="S::danny.celenza@cgu.edu::47941f82-57b6-4226-9004-4c4926e554bb" providerId="AD" clId="Web-{64DB3FCD-826F-5853-8B2D-1F71467CF811}" dt="2018-07-31T16:33:05.639" v="64" actId="20577"/>
        <pc:sldMkLst>
          <pc:docMk/>
          <pc:sldMk cId="2690519325" sldId="409"/>
        </pc:sldMkLst>
        <pc:spChg chg="mod">
          <ac:chgData name="Danny Celenza" userId="S::danny.celenza@cgu.edu::47941f82-57b6-4226-9004-4c4926e554bb" providerId="AD" clId="Web-{64DB3FCD-826F-5853-8B2D-1F71467CF811}" dt="2018-07-31T16:32:19.998" v="56" actId="20577"/>
          <ac:spMkLst>
            <pc:docMk/>
            <pc:sldMk cId="2690519325" sldId="409"/>
            <ac:spMk id="3" creationId="{00000000-0000-0000-0000-000000000000}"/>
          </ac:spMkLst>
        </pc:spChg>
        <pc:spChg chg="mod">
          <ac:chgData name="Danny Celenza" userId="S::danny.celenza@cgu.edu::47941f82-57b6-4226-9004-4c4926e554bb" providerId="AD" clId="Web-{64DB3FCD-826F-5853-8B2D-1F71467CF811}" dt="2018-07-31T16:32:14.389" v="52" actId="1076"/>
          <ac:spMkLst>
            <pc:docMk/>
            <pc:sldMk cId="2690519325" sldId="409"/>
            <ac:spMk id="4" creationId="{7F1A98FF-2085-4842-B4E5-E205D9C83F5B}"/>
          </ac:spMkLst>
        </pc:spChg>
        <pc:spChg chg="mod">
          <ac:chgData name="Danny Celenza" userId="S::danny.celenza@cgu.edu::47941f82-57b6-4226-9004-4c4926e554bb" providerId="AD" clId="Web-{64DB3FCD-826F-5853-8B2D-1F71467CF811}" dt="2018-07-31T16:33:05.639" v="64" actId="20577"/>
          <ac:spMkLst>
            <pc:docMk/>
            <pc:sldMk cId="2690519325" sldId="409"/>
            <ac:spMk id="6" creationId="{C3DA77E1-9411-4A1E-B776-11A26F67FC38}"/>
          </ac:spMkLst>
        </pc:spChg>
      </pc:sldChg>
      <pc:sldChg chg="modSp">
        <pc:chgData name="Danny Celenza" userId="S::danny.celenza@cgu.edu::47941f82-57b6-4226-9004-4c4926e554bb" providerId="AD" clId="Web-{64DB3FCD-826F-5853-8B2D-1F71467CF811}" dt="2018-07-31T16:33:16.139" v="65" actId="20577"/>
        <pc:sldMkLst>
          <pc:docMk/>
          <pc:sldMk cId="2341671558" sldId="411"/>
        </pc:sldMkLst>
        <pc:spChg chg="mod">
          <ac:chgData name="Danny Celenza" userId="S::danny.celenza@cgu.edu::47941f82-57b6-4226-9004-4c4926e554bb" providerId="AD" clId="Web-{64DB3FCD-826F-5853-8B2D-1F71467CF811}" dt="2018-07-31T16:33:16.139" v="65" actId="20577"/>
          <ac:spMkLst>
            <pc:docMk/>
            <pc:sldMk cId="2341671558" sldId="411"/>
            <ac:spMk id="3" creationId="{00000000-0000-0000-0000-000000000000}"/>
          </ac:spMkLst>
        </pc:spChg>
      </pc:sldChg>
      <pc:sldChg chg="modSp">
        <pc:chgData name="Danny Celenza" userId="S::danny.celenza@cgu.edu::47941f82-57b6-4226-9004-4c4926e554bb" providerId="AD" clId="Web-{64DB3FCD-826F-5853-8B2D-1F71467CF811}" dt="2018-07-31T16:33:25.014" v="66" actId="20577"/>
        <pc:sldMkLst>
          <pc:docMk/>
          <pc:sldMk cId="2103754500" sldId="412"/>
        </pc:sldMkLst>
        <pc:spChg chg="mod">
          <ac:chgData name="Danny Celenza" userId="S::danny.celenza@cgu.edu::47941f82-57b6-4226-9004-4c4926e554bb" providerId="AD" clId="Web-{64DB3FCD-826F-5853-8B2D-1F71467CF811}" dt="2018-07-31T16:33:25.014" v="66" actId="20577"/>
          <ac:spMkLst>
            <pc:docMk/>
            <pc:sldMk cId="2103754500" sldId="412"/>
            <ac:spMk id="3" creationId="{00000000-0000-0000-0000-000000000000}"/>
          </ac:spMkLst>
        </pc:spChg>
      </pc:sldChg>
      <pc:sldChg chg="modSp">
        <pc:chgData name="Danny Celenza" userId="S::danny.celenza@cgu.edu::47941f82-57b6-4226-9004-4c4926e554bb" providerId="AD" clId="Web-{64DB3FCD-826F-5853-8B2D-1F71467CF811}" dt="2018-07-31T16:33:59.015" v="77" actId="20577"/>
        <pc:sldMkLst>
          <pc:docMk/>
          <pc:sldMk cId="3648525760" sldId="415"/>
        </pc:sldMkLst>
        <pc:spChg chg="mod">
          <ac:chgData name="Danny Celenza" userId="S::danny.celenza@cgu.edu::47941f82-57b6-4226-9004-4c4926e554bb" providerId="AD" clId="Web-{64DB3FCD-826F-5853-8B2D-1F71467CF811}" dt="2018-07-31T16:33:59.015" v="77" actId="20577"/>
          <ac:spMkLst>
            <pc:docMk/>
            <pc:sldMk cId="3648525760" sldId="415"/>
            <ac:spMk id="3" creationId="{00000000-0000-0000-0000-000000000000}"/>
          </ac:spMkLst>
        </pc:spChg>
      </pc:sldChg>
      <pc:sldChg chg="modSp">
        <pc:chgData name="Danny Celenza" userId="S::danny.celenza@cgu.edu::47941f82-57b6-4226-9004-4c4926e554bb" providerId="AD" clId="Web-{64DB3FCD-826F-5853-8B2D-1F71467CF811}" dt="2018-07-31T16:34:10.890" v="79" actId="20577"/>
        <pc:sldMkLst>
          <pc:docMk/>
          <pc:sldMk cId="1345693514" sldId="416"/>
        </pc:sldMkLst>
        <pc:spChg chg="mod">
          <ac:chgData name="Danny Celenza" userId="S::danny.celenza@cgu.edu::47941f82-57b6-4226-9004-4c4926e554bb" providerId="AD" clId="Web-{64DB3FCD-826F-5853-8B2D-1F71467CF811}" dt="2018-07-31T16:34:10.890" v="79" actId="20577"/>
          <ac:spMkLst>
            <pc:docMk/>
            <pc:sldMk cId="1345693514" sldId="416"/>
            <ac:spMk id="3" creationId="{00000000-0000-0000-0000-000000000000}"/>
          </ac:spMkLst>
        </pc:spChg>
      </pc:sldChg>
      <pc:sldChg chg="modSp">
        <pc:chgData name="Danny Celenza" userId="S::danny.celenza@cgu.edu::47941f82-57b6-4226-9004-4c4926e554bb" providerId="AD" clId="Web-{64DB3FCD-826F-5853-8B2D-1F71467CF811}" dt="2018-07-31T16:34:42.952" v="88" actId="20577"/>
        <pc:sldMkLst>
          <pc:docMk/>
          <pc:sldMk cId="1971146357" sldId="419"/>
        </pc:sldMkLst>
        <pc:spChg chg="mod">
          <ac:chgData name="Danny Celenza" userId="S::danny.celenza@cgu.edu::47941f82-57b6-4226-9004-4c4926e554bb" providerId="AD" clId="Web-{64DB3FCD-826F-5853-8B2D-1F71467CF811}" dt="2018-07-31T16:34:34.140" v="85" actId="20577"/>
          <ac:spMkLst>
            <pc:docMk/>
            <pc:sldMk cId="1971146357" sldId="419"/>
            <ac:spMk id="2" creationId="{00000000-0000-0000-0000-000000000000}"/>
          </ac:spMkLst>
        </pc:spChg>
        <pc:spChg chg="mod">
          <ac:chgData name="Danny Celenza" userId="S::danny.celenza@cgu.edu::47941f82-57b6-4226-9004-4c4926e554bb" providerId="AD" clId="Web-{64DB3FCD-826F-5853-8B2D-1F71467CF811}" dt="2018-07-31T16:34:42.952" v="88" actId="20577"/>
          <ac:spMkLst>
            <pc:docMk/>
            <pc:sldMk cId="1971146357" sldId="419"/>
            <ac:spMk id="3" creationId="{00000000-0000-0000-0000-000000000000}"/>
          </ac:spMkLst>
        </pc:spChg>
      </pc:sldChg>
      <pc:sldChg chg="modSp">
        <pc:chgData name="Danny Celenza" userId="S::danny.celenza@cgu.edu::47941f82-57b6-4226-9004-4c4926e554bb" providerId="AD" clId="Web-{64DB3FCD-826F-5853-8B2D-1F71467CF811}" dt="2018-07-31T16:35:12.874" v="99" actId="20577"/>
        <pc:sldMkLst>
          <pc:docMk/>
          <pc:sldMk cId="953996651" sldId="420"/>
        </pc:sldMkLst>
        <pc:spChg chg="mod">
          <ac:chgData name="Danny Celenza" userId="S::danny.celenza@cgu.edu::47941f82-57b6-4226-9004-4c4926e554bb" providerId="AD" clId="Web-{64DB3FCD-826F-5853-8B2D-1F71467CF811}" dt="2018-07-31T16:35:12.874" v="99" actId="20577"/>
          <ac:spMkLst>
            <pc:docMk/>
            <pc:sldMk cId="953996651" sldId="420"/>
            <ac:spMk id="2" creationId="{00000000-0000-0000-0000-000000000000}"/>
          </ac:spMkLst>
        </pc:spChg>
      </pc:sldChg>
      <pc:sldChg chg="modSp">
        <pc:chgData name="Danny Celenza" userId="S::danny.celenza@cgu.edu::47941f82-57b6-4226-9004-4c4926e554bb" providerId="AD" clId="Web-{64DB3FCD-826F-5853-8B2D-1F71467CF811}" dt="2018-07-31T16:35:19.796" v="102" actId="20577"/>
        <pc:sldMkLst>
          <pc:docMk/>
          <pc:sldMk cId="192626782" sldId="421"/>
        </pc:sldMkLst>
        <pc:spChg chg="mod">
          <ac:chgData name="Danny Celenza" userId="S::danny.celenza@cgu.edu::47941f82-57b6-4226-9004-4c4926e554bb" providerId="AD" clId="Web-{64DB3FCD-826F-5853-8B2D-1F71467CF811}" dt="2018-07-31T16:35:16.984" v="100" actId="20577"/>
          <ac:spMkLst>
            <pc:docMk/>
            <pc:sldMk cId="192626782" sldId="421"/>
            <ac:spMk id="2" creationId="{00000000-0000-0000-0000-000000000000}"/>
          </ac:spMkLst>
        </pc:spChg>
        <pc:spChg chg="mod">
          <ac:chgData name="Danny Celenza" userId="S::danny.celenza@cgu.edu::47941f82-57b6-4226-9004-4c4926e554bb" providerId="AD" clId="Web-{64DB3FCD-826F-5853-8B2D-1F71467CF811}" dt="2018-07-31T16:35:19.796" v="102" actId="20577"/>
          <ac:spMkLst>
            <pc:docMk/>
            <pc:sldMk cId="192626782" sldId="421"/>
            <ac:spMk id="9" creationId="{A697E3C4-1DD3-43E5-86FE-E483B55F7205}"/>
          </ac:spMkLst>
        </pc:spChg>
      </pc:sldChg>
      <pc:sldChg chg="modSp">
        <pc:chgData name="Danny Celenza" userId="S::danny.celenza@cgu.edu::47941f82-57b6-4226-9004-4c4926e554bb" providerId="AD" clId="Web-{64DB3FCD-826F-5853-8B2D-1F71467CF811}" dt="2018-07-31T16:34:27.015" v="83" actId="20577"/>
        <pc:sldMkLst>
          <pc:docMk/>
          <pc:sldMk cId="824124959" sldId="422"/>
        </pc:sldMkLst>
        <pc:spChg chg="mod">
          <ac:chgData name="Danny Celenza" userId="S::danny.celenza@cgu.edu::47941f82-57b6-4226-9004-4c4926e554bb" providerId="AD" clId="Web-{64DB3FCD-826F-5853-8B2D-1F71467CF811}" dt="2018-07-31T16:34:27.015" v="83" actId="20577"/>
          <ac:spMkLst>
            <pc:docMk/>
            <pc:sldMk cId="824124959" sldId="422"/>
            <ac:spMk id="2" creationId="{00000000-0000-0000-0000-000000000000}"/>
          </ac:spMkLst>
        </pc:spChg>
      </pc:sldChg>
      <pc:sldChg chg="modSp">
        <pc:chgData name="Danny Celenza" userId="S::danny.celenza@cgu.edu::47941f82-57b6-4226-9004-4c4926e554bb" providerId="AD" clId="Web-{64DB3FCD-826F-5853-8B2D-1F71467CF811}" dt="2018-07-31T16:34:49.093" v="92" actId="20577"/>
        <pc:sldMkLst>
          <pc:docMk/>
          <pc:sldMk cId="111715336" sldId="423"/>
        </pc:sldMkLst>
        <pc:spChg chg="mod">
          <ac:chgData name="Danny Celenza" userId="S::danny.celenza@cgu.edu::47941f82-57b6-4226-9004-4c4926e554bb" providerId="AD" clId="Web-{64DB3FCD-826F-5853-8B2D-1F71467CF811}" dt="2018-07-31T16:34:46.280" v="90" actId="20577"/>
          <ac:spMkLst>
            <pc:docMk/>
            <pc:sldMk cId="111715336" sldId="423"/>
            <ac:spMk id="2" creationId="{00000000-0000-0000-0000-000000000000}"/>
          </ac:spMkLst>
        </pc:spChg>
        <pc:spChg chg="mod">
          <ac:chgData name="Danny Celenza" userId="S::danny.celenza@cgu.edu::47941f82-57b6-4226-9004-4c4926e554bb" providerId="AD" clId="Web-{64DB3FCD-826F-5853-8B2D-1F71467CF811}" dt="2018-07-31T16:34:49.093" v="92" actId="20577"/>
          <ac:spMkLst>
            <pc:docMk/>
            <pc:sldMk cId="111715336" sldId="423"/>
            <ac:spMk id="3" creationId="{C5B4050E-F472-4329-A376-76B8011C8577}"/>
          </ac:spMkLst>
        </pc:spChg>
      </pc:sldChg>
      <pc:sldChg chg="modSp">
        <pc:chgData name="Danny Celenza" userId="S::danny.celenza@cgu.edu::47941f82-57b6-4226-9004-4c4926e554bb" providerId="AD" clId="Web-{64DB3FCD-826F-5853-8B2D-1F71467CF811}" dt="2018-07-31T16:34:57.546" v="95" actId="20577"/>
        <pc:sldMkLst>
          <pc:docMk/>
          <pc:sldMk cId="2874952264" sldId="424"/>
        </pc:sldMkLst>
        <pc:spChg chg="mod">
          <ac:chgData name="Danny Celenza" userId="S::danny.celenza@cgu.edu::47941f82-57b6-4226-9004-4c4926e554bb" providerId="AD" clId="Web-{64DB3FCD-826F-5853-8B2D-1F71467CF811}" dt="2018-07-31T16:34:57.546" v="95" actId="20577"/>
          <ac:spMkLst>
            <pc:docMk/>
            <pc:sldMk cId="2874952264" sldId="424"/>
            <ac:spMk id="2" creationId="{00000000-0000-0000-0000-000000000000}"/>
          </ac:spMkLst>
        </pc:spChg>
      </pc:sldChg>
      <pc:sldChg chg="modSp">
        <pc:chgData name="Danny Celenza" userId="S::danny.celenza@cgu.edu::47941f82-57b6-4226-9004-4c4926e554bb" providerId="AD" clId="Web-{64DB3FCD-826F-5853-8B2D-1F71467CF811}" dt="2018-07-31T16:35:05.859" v="98" actId="20577"/>
        <pc:sldMkLst>
          <pc:docMk/>
          <pc:sldMk cId="2640474234" sldId="425"/>
        </pc:sldMkLst>
        <pc:spChg chg="mod">
          <ac:chgData name="Danny Celenza" userId="S::danny.celenza@cgu.edu::47941f82-57b6-4226-9004-4c4926e554bb" providerId="AD" clId="Web-{64DB3FCD-826F-5853-8B2D-1F71467CF811}" dt="2018-07-31T16:35:05.859" v="98" actId="20577"/>
          <ac:spMkLst>
            <pc:docMk/>
            <pc:sldMk cId="2640474234" sldId="425"/>
            <ac:spMk id="2" creationId="{00000000-0000-0000-0000-000000000000}"/>
          </ac:spMkLst>
        </pc:spChg>
      </pc:sldChg>
      <pc:sldChg chg="modSp">
        <pc:chgData name="Danny Celenza" userId="S::danny.celenza@cgu.edu::47941f82-57b6-4226-9004-4c4926e554bb" providerId="AD" clId="Web-{64DB3FCD-826F-5853-8B2D-1F71467CF811}" dt="2018-07-31T16:35:26.313" v="106" actId="20577"/>
        <pc:sldMkLst>
          <pc:docMk/>
          <pc:sldMk cId="4176600688" sldId="426"/>
        </pc:sldMkLst>
        <pc:spChg chg="mod">
          <ac:chgData name="Danny Celenza" userId="S::danny.celenza@cgu.edu::47941f82-57b6-4226-9004-4c4926e554bb" providerId="AD" clId="Web-{64DB3FCD-826F-5853-8B2D-1F71467CF811}" dt="2018-07-31T16:35:24.813" v="103" actId="20577"/>
          <ac:spMkLst>
            <pc:docMk/>
            <pc:sldMk cId="4176600688" sldId="426"/>
            <ac:spMk id="2" creationId="{00000000-0000-0000-0000-000000000000}"/>
          </ac:spMkLst>
        </pc:spChg>
        <pc:spChg chg="mod">
          <ac:chgData name="Danny Celenza" userId="S::danny.celenza@cgu.edu::47941f82-57b6-4226-9004-4c4926e554bb" providerId="AD" clId="Web-{64DB3FCD-826F-5853-8B2D-1F71467CF811}" dt="2018-07-31T16:35:26.313" v="106" actId="20577"/>
          <ac:spMkLst>
            <pc:docMk/>
            <pc:sldMk cId="4176600688" sldId="426"/>
            <ac:spMk id="3" creationId="{00000000-0000-0000-0000-000000000000}"/>
          </ac:spMkLst>
        </pc:spChg>
      </pc:sldChg>
      <pc:sldChg chg="modSp">
        <pc:chgData name="Danny Celenza" userId="S::danny.celenza@cgu.edu::47941f82-57b6-4226-9004-4c4926e554bb" providerId="AD" clId="Web-{64DB3FCD-826F-5853-8B2D-1F71467CF811}" dt="2018-07-31T16:35:30.829" v="107" actId="20577"/>
        <pc:sldMkLst>
          <pc:docMk/>
          <pc:sldMk cId="4201290922" sldId="427"/>
        </pc:sldMkLst>
        <pc:spChg chg="mod">
          <ac:chgData name="Danny Celenza" userId="S::danny.celenza@cgu.edu::47941f82-57b6-4226-9004-4c4926e554bb" providerId="AD" clId="Web-{64DB3FCD-826F-5853-8B2D-1F71467CF811}" dt="2018-07-31T16:35:30.829" v="107" actId="20577"/>
          <ac:spMkLst>
            <pc:docMk/>
            <pc:sldMk cId="4201290922" sldId="427"/>
            <ac:spMk id="2" creationId="{00000000-0000-0000-0000-000000000000}"/>
          </ac:spMkLst>
        </pc:spChg>
      </pc:sldChg>
      <pc:sldChg chg="modSp">
        <pc:chgData name="Danny Celenza" userId="S::danny.celenza@cgu.edu::47941f82-57b6-4226-9004-4c4926e554bb" providerId="AD" clId="Web-{64DB3FCD-826F-5853-8B2D-1F71467CF811}" dt="2018-07-31T16:35:02.062" v="97" actId="20577"/>
        <pc:sldMkLst>
          <pc:docMk/>
          <pc:sldMk cId="2835147600" sldId="428"/>
        </pc:sldMkLst>
        <pc:spChg chg="mod">
          <ac:chgData name="Danny Celenza" userId="S::danny.celenza@cgu.edu::47941f82-57b6-4226-9004-4c4926e554bb" providerId="AD" clId="Web-{64DB3FCD-826F-5853-8B2D-1F71467CF811}" dt="2018-07-31T16:35:02.062" v="97" actId="20577"/>
          <ac:spMkLst>
            <pc:docMk/>
            <pc:sldMk cId="2835147600" sldId="428"/>
            <ac:spMk id="2" creationId="{00000000-0000-0000-0000-000000000000}"/>
          </ac:spMkLst>
        </pc:spChg>
      </pc:sldChg>
      <pc:sldChg chg="modSp">
        <pc:chgData name="Danny Celenza" userId="S::danny.celenza@cgu.edu::47941f82-57b6-4226-9004-4c4926e554bb" providerId="AD" clId="Web-{64DB3FCD-826F-5853-8B2D-1F71467CF811}" dt="2018-07-31T16:34:21.905" v="80" actId="20577"/>
        <pc:sldMkLst>
          <pc:docMk/>
          <pc:sldMk cId="825045553" sldId="431"/>
        </pc:sldMkLst>
        <pc:spChg chg="mod">
          <ac:chgData name="Danny Celenza" userId="S::danny.celenza@cgu.edu::47941f82-57b6-4226-9004-4c4926e554bb" providerId="AD" clId="Web-{64DB3FCD-826F-5853-8B2D-1F71467CF811}" dt="2018-07-31T16:34:21.905" v="80" actId="20577"/>
          <ac:spMkLst>
            <pc:docMk/>
            <pc:sldMk cId="825045553" sldId="431"/>
            <ac:spMk id="2" creationId="{00000000-0000-0000-0000-000000000000}"/>
          </ac:spMkLst>
        </pc:spChg>
      </pc:sldChg>
      <pc:sldChg chg="modSp">
        <pc:chgData name="Danny Celenza" userId="S::danny.celenza@cgu.edu::47941f82-57b6-4226-9004-4c4926e554bb" providerId="AD" clId="Web-{64DB3FCD-826F-5853-8B2D-1F71467CF811}" dt="2018-07-31T16:27:44.947" v="14" actId="20577"/>
        <pc:sldMkLst>
          <pc:docMk/>
          <pc:sldMk cId="104150465" sldId="438"/>
        </pc:sldMkLst>
        <pc:spChg chg="mod">
          <ac:chgData name="Danny Celenza" userId="S::danny.celenza@cgu.edu::47941f82-57b6-4226-9004-4c4926e554bb" providerId="AD" clId="Web-{64DB3FCD-826F-5853-8B2D-1F71467CF811}" dt="2018-07-31T16:27:44.947" v="14" actId="20577"/>
          <ac:spMkLst>
            <pc:docMk/>
            <pc:sldMk cId="104150465" sldId="438"/>
            <ac:spMk id="3" creationId="{00000000-0000-0000-0000-000000000000}"/>
          </ac:spMkLst>
        </pc:spChg>
      </pc:sldChg>
      <pc:sldChg chg="modSp">
        <pc:chgData name="Danny Celenza" userId="S::danny.celenza@cgu.edu::47941f82-57b6-4226-9004-4c4926e554bb" providerId="AD" clId="Web-{64DB3FCD-826F-5853-8B2D-1F71467CF811}" dt="2018-07-31T16:35:36.985" v="110" actId="20577"/>
        <pc:sldMkLst>
          <pc:docMk/>
          <pc:sldMk cId="1418561213" sldId="439"/>
        </pc:sldMkLst>
        <pc:spChg chg="mod">
          <ac:chgData name="Danny Celenza" userId="S::danny.celenza@cgu.edu::47941f82-57b6-4226-9004-4c4926e554bb" providerId="AD" clId="Web-{64DB3FCD-826F-5853-8B2D-1F71467CF811}" dt="2018-07-31T16:35:36.985" v="110" actId="20577"/>
          <ac:spMkLst>
            <pc:docMk/>
            <pc:sldMk cId="1418561213" sldId="439"/>
            <ac:spMk id="3" creationId="{00000000-0000-0000-0000-000000000000}"/>
          </ac:spMkLst>
        </pc:spChg>
      </pc:sldChg>
      <pc:sldChg chg="modSp">
        <pc:chgData name="Danny Celenza" userId="S::danny.celenza@cgu.edu::47941f82-57b6-4226-9004-4c4926e554bb" providerId="AD" clId="Web-{64DB3FCD-826F-5853-8B2D-1F71467CF811}" dt="2018-07-31T16:31:22.576" v="45" actId="20577"/>
        <pc:sldMkLst>
          <pc:docMk/>
          <pc:sldMk cId="2288527985" sldId="441"/>
        </pc:sldMkLst>
        <pc:spChg chg="mod">
          <ac:chgData name="Danny Celenza" userId="S::danny.celenza@cgu.edu::47941f82-57b6-4226-9004-4c4926e554bb" providerId="AD" clId="Web-{64DB3FCD-826F-5853-8B2D-1F71467CF811}" dt="2018-07-31T16:31:22.576" v="45" actId="20577"/>
          <ac:spMkLst>
            <pc:docMk/>
            <pc:sldMk cId="2288527985" sldId="441"/>
            <ac:spMk id="3" creationId="{00000000-0000-0000-0000-000000000000}"/>
          </ac:spMkLst>
        </pc:spChg>
      </pc:sldChg>
      <pc:sldChg chg="modSp">
        <pc:chgData name="Danny Celenza" userId="S::danny.celenza@cgu.edu::47941f82-57b6-4226-9004-4c4926e554bb" providerId="AD" clId="Web-{64DB3FCD-826F-5853-8B2D-1F71467CF811}" dt="2018-07-31T16:34:03.077" v="78" actId="20577"/>
        <pc:sldMkLst>
          <pc:docMk/>
          <pc:sldMk cId="3904424678" sldId="442"/>
        </pc:sldMkLst>
        <pc:spChg chg="mod">
          <ac:chgData name="Danny Celenza" userId="S::danny.celenza@cgu.edu::47941f82-57b6-4226-9004-4c4926e554bb" providerId="AD" clId="Web-{64DB3FCD-826F-5853-8B2D-1F71467CF811}" dt="2018-07-31T16:34:03.077" v="78" actId="20577"/>
          <ac:spMkLst>
            <pc:docMk/>
            <pc:sldMk cId="3904424678" sldId="442"/>
            <ac:spMk id="3" creationId="{00000000-0000-0000-0000-000000000000}"/>
          </ac:spMkLst>
        </pc:spChg>
      </pc:sldChg>
      <pc:sldChg chg="modSp">
        <pc:chgData name="Danny Celenza" userId="S::danny.celenza@cgu.edu::47941f82-57b6-4226-9004-4c4926e554bb" providerId="AD" clId="Web-{64DB3FCD-826F-5853-8B2D-1F71467CF811}" dt="2018-07-31T16:34:51.968" v="93" actId="20577"/>
        <pc:sldMkLst>
          <pc:docMk/>
          <pc:sldMk cId="693578212" sldId="446"/>
        </pc:sldMkLst>
        <pc:spChg chg="mod">
          <ac:chgData name="Danny Celenza" userId="S::danny.celenza@cgu.edu::47941f82-57b6-4226-9004-4c4926e554bb" providerId="AD" clId="Web-{64DB3FCD-826F-5853-8B2D-1F71467CF811}" dt="2018-07-31T16:34:51.968" v="93" actId="20577"/>
          <ac:spMkLst>
            <pc:docMk/>
            <pc:sldMk cId="693578212" sldId="446"/>
            <ac:spMk id="2" creationId="{00000000-0000-0000-0000-000000000000}"/>
          </ac:spMkLst>
        </pc:spChg>
      </pc:sldChg>
      <pc:sldChg chg="modSp">
        <pc:chgData name="Danny Celenza" userId="S::danny.celenza@cgu.edu::47941f82-57b6-4226-9004-4c4926e554bb" providerId="AD" clId="Web-{64DB3FCD-826F-5853-8B2D-1F71467CF811}" dt="2018-07-31T16:35:54.063" v="115" actId="20577"/>
        <pc:sldMkLst>
          <pc:docMk/>
          <pc:sldMk cId="536952402" sldId="447"/>
        </pc:sldMkLst>
        <pc:spChg chg="mod">
          <ac:chgData name="Danny Celenza" userId="S::danny.celenza@cgu.edu::47941f82-57b6-4226-9004-4c4926e554bb" providerId="AD" clId="Web-{64DB3FCD-826F-5853-8B2D-1F71467CF811}" dt="2018-07-31T16:35:54.063" v="115" actId="20577"/>
          <ac:spMkLst>
            <pc:docMk/>
            <pc:sldMk cId="536952402" sldId="447"/>
            <ac:spMk id="3" creationId="{00000000-0000-0000-0000-000000000000}"/>
          </ac:spMkLst>
        </pc:spChg>
      </pc:sldChg>
      <pc:sldChg chg="modSp">
        <pc:chgData name="Danny Celenza" userId="S::danny.celenza@cgu.edu::47941f82-57b6-4226-9004-4c4926e554bb" providerId="AD" clId="Web-{64DB3FCD-826F-5853-8B2D-1F71467CF811}" dt="2018-07-31T16:36:16.345" v="119" actId="20577"/>
        <pc:sldMkLst>
          <pc:docMk/>
          <pc:sldMk cId="4214796903" sldId="448"/>
        </pc:sldMkLst>
        <pc:spChg chg="mod">
          <ac:chgData name="Danny Celenza" userId="S::danny.celenza@cgu.edu::47941f82-57b6-4226-9004-4c4926e554bb" providerId="AD" clId="Web-{64DB3FCD-826F-5853-8B2D-1F71467CF811}" dt="2018-07-31T16:36:16.345" v="119" actId="20577"/>
          <ac:spMkLst>
            <pc:docMk/>
            <pc:sldMk cId="4214796903" sldId="448"/>
            <ac:spMk id="3" creationId="{00000000-0000-0000-0000-000000000000}"/>
          </ac:spMkLst>
        </pc:spChg>
      </pc:sldChg>
      <pc:sldChg chg="modSp">
        <pc:chgData name="Danny Celenza" userId="S::danny.celenza@cgu.edu::47941f82-57b6-4226-9004-4c4926e554bb" providerId="AD" clId="Web-{64DB3FCD-826F-5853-8B2D-1F71467CF811}" dt="2018-07-31T16:36:46.814" v="124" actId="20577"/>
        <pc:sldMkLst>
          <pc:docMk/>
          <pc:sldMk cId="2875765852" sldId="449"/>
        </pc:sldMkLst>
        <pc:spChg chg="mod">
          <ac:chgData name="Danny Celenza" userId="S::danny.celenza@cgu.edu::47941f82-57b6-4226-9004-4c4926e554bb" providerId="AD" clId="Web-{64DB3FCD-826F-5853-8B2D-1F71467CF811}" dt="2018-07-31T16:36:46.814" v="124" actId="20577"/>
          <ac:spMkLst>
            <pc:docMk/>
            <pc:sldMk cId="2875765852" sldId="449"/>
            <ac:spMk id="3" creationId="{00000000-0000-0000-0000-000000000000}"/>
          </ac:spMkLst>
        </pc:spChg>
      </pc:sldChg>
      <pc:sldChg chg="modSp">
        <pc:chgData name="Danny Celenza" userId="S::danny.celenza@cgu.edu::47941f82-57b6-4226-9004-4c4926e554bb" providerId="AD" clId="Web-{64DB3FCD-826F-5853-8B2D-1F71467CF811}" dt="2018-07-31T16:36:06.345" v="117" actId="20577"/>
        <pc:sldMkLst>
          <pc:docMk/>
          <pc:sldMk cId="3516467516" sldId="450"/>
        </pc:sldMkLst>
        <pc:spChg chg="mod">
          <ac:chgData name="Danny Celenza" userId="S::danny.celenza@cgu.edu::47941f82-57b6-4226-9004-4c4926e554bb" providerId="AD" clId="Web-{64DB3FCD-826F-5853-8B2D-1F71467CF811}" dt="2018-07-31T16:36:06.345" v="117" actId="20577"/>
          <ac:spMkLst>
            <pc:docMk/>
            <pc:sldMk cId="3516467516" sldId="450"/>
            <ac:spMk id="3" creationId="{00000000-0000-0000-0000-000000000000}"/>
          </ac:spMkLst>
        </pc:spChg>
      </pc:sldChg>
      <pc:sldChg chg="modSp">
        <pc:chgData name="Danny Celenza" userId="S::danny.celenza@cgu.edu::47941f82-57b6-4226-9004-4c4926e554bb" providerId="AD" clId="Web-{64DB3FCD-826F-5853-8B2D-1F71467CF811}" dt="2018-07-31T16:36:23.220" v="120" actId="20577"/>
        <pc:sldMkLst>
          <pc:docMk/>
          <pc:sldMk cId="681606755" sldId="452"/>
        </pc:sldMkLst>
        <pc:spChg chg="mod">
          <ac:chgData name="Danny Celenza" userId="S::danny.celenza@cgu.edu::47941f82-57b6-4226-9004-4c4926e554bb" providerId="AD" clId="Web-{64DB3FCD-826F-5853-8B2D-1F71467CF811}" dt="2018-07-31T16:36:23.220" v="120" actId="20577"/>
          <ac:spMkLst>
            <pc:docMk/>
            <pc:sldMk cId="681606755" sldId="452"/>
            <ac:spMk id="3" creationId="{00000000-0000-0000-0000-000000000000}"/>
          </ac:spMkLst>
        </pc:spChg>
      </pc:sldChg>
      <pc:sldChg chg="modSp">
        <pc:chgData name="Danny Celenza" userId="S::danny.celenza@cgu.edu::47941f82-57b6-4226-9004-4c4926e554bb" providerId="AD" clId="Web-{64DB3FCD-826F-5853-8B2D-1F71467CF811}" dt="2018-07-31T16:37:36.298" v="126" actId="20577"/>
        <pc:sldMkLst>
          <pc:docMk/>
          <pc:sldMk cId="1329081222" sldId="457"/>
        </pc:sldMkLst>
        <pc:spChg chg="mod">
          <ac:chgData name="Danny Celenza" userId="S::danny.celenza@cgu.edu::47941f82-57b6-4226-9004-4c4926e554bb" providerId="AD" clId="Web-{64DB3FCD-826F-5853-8B2D-1F71467CF811}" dt="2018-07-31T16:37:36.298" v="126" actId="20577"/>
          <ac:spMkLst>
            <pc:docMk/>
            <pc:sldMk cId="1329081222" sldId="457"/>
            <ac:spMk id="3" creationId="{00000000-0000-0000-0000-000000000000}"/>
          </ac:spMkLst>
        </pc:spChg>
      </pc:sldChg>
      <pc:sldChg chg="modSp">
        <pc:chgData name="Danny Celenza" userId="S::danny.celenza@cgu.edu::47941f82-57b6-4226-9004-4c4926e554bb" providerId="AD" clId="Web-{64DB3FCD-826F-5853-8B2D-1F71467CF811}" dt="2018-07-31T16:33:32.546" v="69" actId="20577"/>
        <pc:sldMkLst>
          <pc:docMk/>
          <pc:sldMk cId="251742338" sldId="458"/>
        </pc:sldMkLst>
        <pc:spChg chg="mod">
          <ac:chgData name="Danny Celenza" userId="S::danny.celenza@cgu.edu::47941f82-57b6-4226-9004-4c4926e554bb" providerId="AD" clId="Web-{64DB3FCD-826F-5853-8B2D-1F71467CF811}" dt="2018-07-31T16:33:32.546" v="69" actId="20577"/>
          <ac:spMkLst>
            <pc:docMk/>
            <pc:sldMk cId="251742338" sldId="458"/>
            <ac:spMk id="3" creationId="{00000000-0000-0000-0000-000000000000}"/>
          </ac:spMkLst>
        </pc:spChg>
      </pc:sldChg>
    </pc:docChg>
  </pc:docChgLst>
</pc:chgInfo>
</file>

<file path=ppt/drawings/_rels/vmlDrawing1.vml.rels><?xml version="1.0" encoding="UTF-8" standalone="yes"?>
<Relationships xmlns="http://schemas.openxmlformats.org/package/2006/relationships"><Relationship Id="rId3" Type="http://schemas.openxmlformats.org/officeDocument/2006/relationships/image" Target="../media/image19.wmf"/><Relationship Id="rId2" Type="http://schemas.openxmlformats.org/officeDocument/2006/relationships/image" Target="../media/image18.wmf"/><Relationship Id="rId1" Type="http://schemas.openxmlformats.org/officeDocument/2006/relationships/image" Target="../media/image17.wmf"/><Relationship Id="rId4" Type="http://schemas.openxmlformats.org/officeDocument/2006/relationships/image" Target="../media/image20.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43.wmf"/></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46.wmf"/><Relationship Id="rId1" Type="http://schemas.openxmlformats.org/officeDocument/2006/relationships/image" Target="../media/image45.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47.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48.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49.wmf"/></Relationships>
</file>

<file path=ppt/drawings/_rels/vmlDrawing15.vml.rels><?xml version="1.0" encoding="UTF-8" standalone="yes"?>
<Relationships xmlns="http://schemas.openxmlformats.org/package/2006/relationships"><Relationship Id="rId3" Type="http://schemas.openxmlformats.org/officeDocument/2006/relationships/image" Target="../media/image53.wmf"/><Relationship Id="rId2" Type="http://schemas.openxmlformats.org/officeDocument/2006/relationships/image" Target="../media/image52.wmf"/><Relationship Id="rId1" Type="http://schemas.openxmlformats.org/officeDocument/2006/relationships/image" Target="../media/image51.w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62.wmf"/></Relationships>
</file>

<file path=ppt/drawings/_rels/vmlDrawing17.vml.rels><?xml version="1.0" encoding="UTF-8" standalone="yes"?>
<Relationships xmlns="http://schemas.openxmlformats.org/package/2006/relationships"><Relationship Id="rId2" Type="http://schemas.openxmlformats.org/officeDocument/2006/relationships/image" Target="../media/image67.wmf"/><Relationship Id="rId1" Type="http://schemas.openxmlformats.org/officeDocument/2006/relationships/image" Target="../media/image66.w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71.w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72.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2.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3.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28.wmf"/><Relationship Id="rId2" Type="http://schemas.openxmlformats.org/officeDocument/2006/relationships/image" Target="../media/image27.wmf"/><Relationship Id="rId1" Type="http://schemas.openxmlformats.org/officeDocument/2006/relationships/image" Target="../media/image26.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31.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32.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34.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36.w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42.wmf"/><Relationship Id="rId2" Type="http://schemas.openxmlformats.org/officeDocument/2006/relationships/image" Target="../media/image41.wmf"/><Relationship Id="rId1" Type="http://schemas.openxmlformats.org/officeDocument/2006/relationships/image" Target="../media/image40.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FD391CB-82E8-482B-9305-CB4347FBE118}" type="datetimeFigureOut">
              <a:rPr lang="en-US" smtClean="0"/>
              <a:t>7/31/2018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A9C5E10-4773-4154-A2C7-389A04F1C112}" type="slidenum">
              <a:rPr lang="en-US" smtClean="0"/>
              <a:t>‹#›</a:t>
            </a:fld>
            <a:endParaRPr lang="en-US"/>
          </a:p>
        </p:txBody>
      </p:sp>
    </p:spTree>
    <p:extLst>
      <p:ext uri="{BB962C8B-B14F-4D97-AF65-F5344CB8AC3E}">
        <p14:creationId xmlns:p14="http://schemas.microsoft.com/office/powerpoint/2010/main" val="39141084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When we collect data, we are gathering past observed values, or realizations of a variable. </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By collecting these past realizations of one or more variables, our goal is to learn more about the variation of a particular business situation.</a:t>
            </a:r>
          </a:p>
          <a:p>
            <a:endParaRPr lang="en-US" dirty="0"/>
          </a:p>
        </p:txBody>
      </p:sp>
      <p:sp>
        <p:nvSpPr>
          <p:cNvPr id="4" name="Slide Number Placeholder 3"/>
          <p:cNvSpPr>
            <a:spLocks noGrp="1"/>
          </p:cNvSpPr>
          <p:nvPr>
            <p:ph type="sldNum" sz="quarter" idx="10"/>
          </p:nvPr>
        </p:nvSpPr>
        <p:spPr/>
        <p:txBody>
          <a:bodyPr/>
          <a:lstStyle/>
          <a:p>
            <a:fld id="{54F60B61-172D-4509-B931-6E88C4E54591}" type="slidenum">
              <a:rPr lang="en-US" smtClean="0"/>
              <a:t>3</a:t>
            </a:fld>
            <a:endParaRPr lang="en-US" dirty="0"/>
          </a:p>
        </p:txBody>
      </p:sp>
    </p:spTree>
    <p:extLst>
      <p:ext uri="{BB962C8B-B14F-4D97-AF65-F5344CB8AC3E}">
        <p14:creationId xmlns:p14="http://schemas.microsoft.com/office/powerpoint/2010/main" val="20598591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Example of nonexperimental study:</a:t>
            </a:r>
          </a:p>
          <a:p>
            <a:pPr marL="628650" lvl="1"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Figure 2.2 shows a customer opinion questionnaire used by Chops City Grill in Naples, Florida.</a:t>
            </a:r>
          </a:p>
          <a:p>
            <a:pPr marL="628650" lvl="1"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Note that the customers who fill out the questionnaire are asked to provide ratings for 12 variables, including overall experience, the greeting by hostess, the table visit by the manager, overall service, and so on. </a:t>
            </a:r>
          </a:p>
          <a:p>
            <a:pPr marL="628650" lvl="1"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The response categories of excellent, good, average, fair, and poor provide categorical data that enable Chops City Grill management to maintain high standards for the restaurant’s food and service.</a:t>
            </a:r>
          </a:p>
          <a:p>
            <a:pPr marL="171450" indent="-171450">
              <a:buFont typeface="Arial" panose="020B0604020202020204" pitchFamily="34" charset="0"/>
              <a:buChar char="•"/>
            </a:pPr>
            <a:r>
              <a:rPr lang="en-US" dirty="0"/>
              <a:t>In some cases, the data needed for a particular application exist from an experimental or observational study already conducted.</a:t>
            </a:r>
          </a:p>
          <a:p>
            <a:pPr marL="628650" lvl="1" indent="-171450">
              <a:buFont typeface="Arial" panose="020B0604020202020204" pitchFamily="34" charset="0"/>
              <a:buChar char="•"/>
            </a:pPr>
            <a:r>
              <a:rPr lang="en-US" dirty="0"/>
              <a:t>Companies maintain a variety of databases about their employees, customers, and business operations.</a:t>
            </a:r>
          </a:p>
          <a:p>
            <a:endParaRPr lang="en-US" dirty="0"/>
          </a:p>
        </p:txBody>
      </p:sp>
      <p:sp>
        <p:nvSpPr>
          <p:cNvPr id="4" name="Slide Number Placeholder 3"/>
          <p:cNvSpPr>
            <a:spLocks noGrp="1"/>
          </p:cNvSpPr>
          <p:nvPr>
            <p:ph type="sldNum" sz="quarter" idx="10"/>
          </p:nvPr>
        </p:nvSpPr>
        <p:spPr/>
        <p:txBody>
          <a:bodyPr/>
          <a:lstStyle/>
          <a:p>
            <a:fld id="{54F60B61-172D-4509-B931-6E88C4E54591}" type="slidenum">
              <a:rPr lang="en-US" smtClean="0"/>
              <a:t>13</a:t>
            </a:fld>
            <a:endParaRPr lang="en-US" dirty="0"/>
          </a:p>
        </p:txBody>
      </p:sp>
    </p:spTree>
    <p:extLst>
      <p:ext uri="{BB962C8B-B14F-4D97-AF65-F5344CB8AC3E}">
        <p14:creationId xmlns:p14="http://schemas.microsoft.com/office/powerpoint/2010/main" val="11863018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F60B61-172D-4509-B931-6E88C4E54591}" type="slidenum">
              <a:rPr lang="en-US" smtClean="0"/>
              <a:t>15</a:t>
            </a:fld>
            <a:endParaRPr lang="en-US" dirty="0"/>
          </a:p>
        </p:txBody>
      </p:sp>
    </p:spTree>
    <p:extLst>
      <p:ext uri="{BB962C8B-B14F-4D97-AF65-F5344CB8AC3E}">
        <p14:creationId xmlns:p14="http://schemas.microsoft.com/office/powerpoint/2010/main" val="31544914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F60B61-172D-4509-B931-6E88C4E54591}" type="slidenum">
              <a:rPr lang="en-US" smtClean="0"/>
              <a:t>16</a:t>
            </a:fld>
            <a:endParaRPr lang="en-US" dirty="0"/>
          </a:p>
        </p:txBody>
      </p:sp>
    </p:spTree>
    <p:extLst>
      <p:ext uri="{BB962C8B-B14F-4D97-AF65-F5344CB8AC3E}">
        <p14:creationId xmlns:p14="http://schemas.microsoft.com/office/powerpoint/2010/main" val="12327189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F60B61-172D-4509-B931-6E88C4E54591}" type="slidenum">
              <a:rPr lang="en-US" smtClean="0"/>
              <a:t>17</a:t>
            </a:fld>
            <a:endParaRPr lang="en-US" dirty="0"/>
          </a:p>
        </p:txBody>
      </p:sp>
    </p:spTree>
    <p:extLst>
      <p:ext uri="{BB962C8B-B14F-4D97-AF65-F5344CB8AC3E}">
        <p14:creationId xmlns:p14="http://schemas.microsoft.com/office/powerpoint/2010/main" val="10010346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Figure 2.3 shows the data from Table 2.2 entered into an Excel spreadsheet, and the percent change in sales for each model from March 2010 to March 2011 has been calculated.</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This is done by entering the formula = (D2-E2)/E2 in cell F2 and then copying the contents of this cell to cells F3 to F20.</a:t>
            </a:r>
          </a:p>
          <a:p>
            <a:endParaRPr lang="en-US" dirty="0"/>
          </a:p>
        </p:txBody>
      </p:sp>
      <p:sp>
        <p:nvSpPr>
          <p:cNvPr id="4" name="Slide Number Placeholder 3"/>
          <p:cNvSpPr>
            <a:spLocks noGrp="1"/>
          </p:cNvSpPr>
          <p:nvPr>
            <p:ph type="sldNum" sz="quarter" idx="10"/>
          </p:nvPr>
        </p:nvSpPr>
        <p:spPr/>
        <p:txBody>
          <a:bodyPr/>
          <a:lstStyle/>
          <a:p>
            <a:fld id="{54F60B61-172D-4509-B931-6E88C4E54591}" type="slidenum">
              <a:rPr lang="en-US" smtClean="0"/>
              <a:t>18</a:t>
            </a:fld>
            <a:endParaRPr lang="en-US" dirty="0"/>
          </a:p>
        </p:txBody>
      </p:sp>
    </p:spTree>
    <p:extLst>
      <p:ext uri="{BB962C8B-B14F-4D97-AF65-F5344CB8AC3E}">
        <p14:creationId xmlns:p14="http://schemas.microsoft.com/office/powerpoint/2010/main" val="1648144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F60B61-172D-4509-B931-6E88C4E54591}" type="slidenum">
              <a:rPr lang="en-US" smtClean="0"/>
              <a:t>20</a:t>
            </a:fld>
            <a:endParaRPr lang="en-US" dirty="0"/>
          </a:p>
        </p:txBody>
      </p:sp>
    </p:spTree>
    <p:extLst>
      <p:ext uri="{BB962C8B-B14F-4D97-AF65-F5344CB8AC3E}">
        <p14:creationId xmlns:p14="http://schemas.microsoft.com/office/powerpoint/2010/main" val="12862848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The result of using Excel’s Sort function for the March 2010 data is shown in Figure 2.5.</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Although the Honda Accord was the best-selling automobile in March 2011, both the Toyota Camry and the Toyota Corolla/Matrix outsold the Honda Accord in March 2010. </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Note that while Sales (March 2010), which is in column E, is sorted, the data in all other columns are adjusted accordingly.</a:t>
            </a:r>
          </a:p>
          <a:p>
            <a:endParaRPr lang="en-US" dirty="0"/>
          </a:p>
        </p:txBody>
      </p:sp>
      <p:sp>
        <p:nvSpPr>
          <p:cNvPr id="4" name="Slide Number Placeholder 3"/>
          <p:cNvSpPr>
            <a:spLocks noGrp="1"/>
          </p:cNvSpPr>
          <p:nvPr>
            <p:ph type="sldNum" sz="quarter" idx="10"/>
          </p:nvPr>
        </p:nvSpPr>
        <p:spPr/>
        <p:txBody>
          <a:bodyPr/>
          <a:lstStyle/>
          <a:p>
            <a:fld id="{54F60B61-172D-4509-B931-6E88C4E54591}" type="slidenum">
              <a:rPr lang="en-US" smtClean="0"/>
              <a:t>21</a:t>
            </a:fld>
            <a:endParaRPr lang="en-US" dirty="0"/>
          </a:p>
        </p:txBody>
      </p:sp>
    </p:spTree>
    <p:extLst>
      <p:ext uri="{BB962C8B-B14F-4D97-AF65-F5344CB8AC3E}">
        <p14:creationId xmlns:p14="http://schemas.microsoft.com/office/powerpoint/2010/main" val="42354689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The result (</a:t>
            </a:r>
            <a:r>
              <a:rPr lang="en-US" sz="1200" dirty="0"/>
              <a:t>Figure 2.6)</a:t>
            </a:r>
            <a:r>
              <a:rPr lang="en-US" sz="1200" b="0" i="0" u="none" strike="noStrike" kern="1200" baseline="0" dirty="0">
                <a:solidFill>
                  <a:schemeClr val="tx1"/>
                </a:solidFill>
                <a:latin typeface="+mn-lt"/>
                <a:ea typeface="+mn-ea"/>
                <a:cs typeface="+mn-cs"/>
              </a:rPr>
              <a:t> is a display of only the data for models made by Toyota.</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Of the 20 top-selling models in March 2011, Toyota made three of them. </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Further filter the data by choosing the down arrows in the other columns. </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All data can be made visible again by clicking on the down arrow in column B and checking (</a:t>
            </a:r>
            <a:r>
              <a:rPr lang="en-US" sz="1200" b="1" i="0" u="none" strike="noStrike" kern="1200" baseline="0" dirty="0">
                <a:solidFill>
                  <a:schemeClr val="tx1"/>
                </a:solidFill>
                <a:latin typeface="+mn-lt"/>
                <a:ea typeface="+mn-ea"/>
                <a:cs typeface="+mn-cs"/>
              </a:rPr>
              <a:t>Select All</a:t>
            </a:r>
            <a:r>
              <a:rPr lang="en-US" sz="1200" b="0" i="0" u="none" strike="noStrike" kern="1200" baseline="0" dirty="0">
                <a:solidFill>
                  <a:schemeClr val="tx1"/>
                </a:solidFill>
                <a:latin typeface="+mn-lt"/>
                <a:ea typeface="+mn-ea"/>
                <a:cs typeface="+mn-cs"/>
              </a:rPr>
              <a:t>)</a:t>
            </a:r>
            <a:r>
              <a:rPr lang="en-US" sz="1200" b="1"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or by clicking </a:t>
            </a:r>
            <a:r>
              <a:rPr lang="en-US" sz="1200" b="1" i="0" u="none" strike="noStrike" kern="1200" baseline="0" dirty="0">
                <a:solidFill>
                  <a:schemeClr val="tx1"/>
                </a:solidFill>
                <a:latin typeface="+mn-lt"/>
                <a:ea typeface="+mn-ea"/>
                <a:cs typeface="+mn-cs"/>
              </a:rPr>
              <a:t>Filter </a:t>
            </a:r>
            <a:r>
              <a:rPr lang="en-US" sz="1200" b="0" i="0" u="none" strike="noStrike" kern="1200" baseline="0" dirty="0">
                <a:solidFill>
                  <a:schemeClr val="tx1"/>
                </a:solidFill>
                <a:latin typeface="+mn-lt"/>
                <a:ea typeface="+mn-ea"/>
                <a:cs typeface="+mn-cs"/>
              </a:rPr>
              <a:t>in the </a:t>
            </a:r>
            <a:r>
              <a:rPr lang="en-US" sz="1200" b="1" i="0" u="none" strike="noStrike" kern="1200" baseline="0" dirty="0">
                <a:solidFill>
                  <a:schemeClr val="tx1"/>
                </a:solidFill>
                <a:latin typeface="+mn-lt"/>
                <a:ea typeface="+mn-ea"/>
                <a:cs typeface="+mn-cs"/>
              </a:rPr>
              <a:t>Sort &amp; Filter </a:t>
            </a:r>
            <a:r>
              <a:rPr lang="en-US" sz="1200" b="0" i="0" u="none" strike="noStrike" kern="1200" baseline="0" dirty="0">
                <a:solidFill>
                  <a:schemeClr val="tx1"/>
                </a:solidFill>
                <a:latin typeface="+mn-lt"/>
                <a:ea typeface="+mn-ea"/>
                <a:cs typeface="+mn-cs"/>
              </a:rPr>
              <a:t>Group again from the </a:t>
            </a:r>
            <a:r>
              <a:rPr lang="en-US" sz="1200" b="1" i="0" u="none" strike="noStrike" kern="1200" baseline="0" dirty="0">
                <a:solidFill>
                  <a:schemeClr val="tx1"/>
                </a:solidFill>
                <a:latin typeface="+mn-lt"/>
                <a:ea typeface="+mn-ea"/>
                <a:cs typeface="+mn-cs"/>
              </a:rPr>
              <a:t>Data </a:t>
            </a:r>
            <a:r>
              <a:rPr lang="en-US" sz="1200" b="0" i="0" u="none" strike="noStrike" kern="1200" baseline="0" dirty="0">
                <a:solidFill>
                  <a:schemeClr val="tx1"/>
                </a:solidFill>
                <a:latin typeface="+mn-lt"/>
                <a:ea typeface="+mn-ea"/>
                <a:cs typeface="+mn-cs"/>
              </a:rPr>
              <a:t>tab.</a:t>
            </a:r>
          </a:p>
          <a:p>
            <a:endParaRPr lang="en-US" dirty="0"/>
          </a:p>
        </p:txBody>
      </p:sp>
      <p:sp>
        <p:nvSpPr>
          <p:cNvPr id="4" name="Slide Number Placeholder 3"/>
          <p:cNvSpPr>
            <a:spLocks noGrp="1"/>
          </p:cNvSpPr>
          <p:nvPr>
            <p:ph type="sldNum" sz="quarter" idx="10"/>
          </p:nvPr>
        </p:nvSpPr>
        <p:spPr/>
        <p:txBody>
          <a:bodyPr/>
          <a:lstStyle/>
          <a:p>
            <a:fld id="{54F60B61-172D-4509-B931-6E88C4E54591}" type="slidenum">
              <a:rPr lang="en-US" smtClean="0"/>
              <a:t>23</a:t>
            </a:fld>
            <a:endParaRPr lang="en-US" dirty="0"/>
          </a:p>
        </p:txBody>
      </p:sp>
    </p:spTree>
    <p:extLst>
      <p:ext uri="{BB962C8B-B14F-4D97-AF65-F5344CB8AC3E}">
        <p14:creationId xmlns:p14="http://schemas.microsoft.com/office/powerpoint/2010/main" val="9480247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F60B61-172D-4509-B931-6E88C4E54591}" type="slidenum">
              <a:rPr lang="en-US" smtClean="0"/>
              <a:t>24</a:t>
            </a:fld>
            <a:endParaRPr lang="en-US" dirty="0"/>
          </a:p>
        </p:txBody>
      </p:sp>
    </p:spTree>
    <p:extLst>
      <p:ext uri="{BB962C8B-B14F-4D97-AF65-F5344CB8AC3E}">
        <p14:creationId xmlns:p14="http://schemas.microsoft.com/office/powerpoint/2010/main" val="13849193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Here, the models with decreasing sales (Toyota Camry, Ford Focus, Chevrolet Malibu, and Nissan Versa) are now clearly visible.</a:t>
            </a:r>
          </a:p>
          <a:p>
            <a:endParaRPr lang="en-US" dirty="0"/>
          </a:p>
        </p:txBody>
      </p:sp>
      <p:sp>
        <p:nvSpPr>
          <p:cNvPr id="4" name="Slide Number Placeholder 3"/>
          <p:cNvSpPr>
            <a:spLocks noGrp="1"/>
          </p:cNvSpPr>
          <p:nvPr>
            <p:ph type="sldNum" sz="quarter" idx="10"/>
          </p:nvPr>
        </p:nvSpPr>
        <p:spPr/>
        <p:txBody>
          <a:bodyPr/>
          <a:lstStyle/>
          <a:p>
            <a:fld id="{54F60B61-172D-4509-B931-6E88C4E54591}" type="slidenum">
              <a:rPr lang="en-US" smtClean="0"/>
              <a:t>25</a:t>
            </a:fld>
            <a:endParaRPr lang="en-US" dirty="0"/>
          </a:p>
        </p:txBody>
      </p:sp>
    </p:spTree>
    <p:extLst>
      <p:ext uri="{BB962C8B-B14F-4D97-AF65-F5344CB8AC3E}">
        <p14:creationId xmlns:p14="http://schemas.microsoft.com/office/powerpoint/2010/main" val="21491698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kern="1200" baseline="0" dirty="0">
                <a:solidFill>
                  <a:schemeClr val="tx1"/>
                </a:solidFill>
                <a:latin typeface="+mn-lt"/>
                <a:ea typeface="+mn-ea"/>
                <a:cs typeface="+mn-cs"/>
              </a:rPr>
              <a:t>For the data in Table 2.1:</a:t>
            </a:r>
          </a:p>
          <a:p>
            <a:pPr marL="628650" lvl="1" indent="-171450">
              <a:buFont typeface="Arial" panose="020B0604020202020204" pitchFamily="34" charset="0"/>
              <a:buChar char="•"/>
            </a:pPr>
            <a:r>
              <a:rPr lang="en-US" dirty="0"/>
              <a:t>Variables: </a:t>
            </a:r>
            <a:r>
              <a:rPr lang="en-US" sz="1200" b="0" i="0" u="none" strike="noStrike" kern="1200" baseline="0" dirty="0">
                <a:solidFill>
                  <a:schemeClr val="tx1"/>
                </a:solidFill>
                <a:latin typeface="+mn-lt"/>
                <a:ea typeface="+mn-ea"/>
                <a:cs typeface="+mn-cs"/>
              </a:rPr>
              <a:t>Symbol, Industry, Share Price, and Volume</a:t>
            </a:r>
          </a:p>
          <a:p>
            <a:pPr marL="628650" lvl="1"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Observation: Each row in Table 2.1</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kern="1200" baseline="0" dirty="0">
                <a:solidFill>
                  <a:schemeClr val="tx1"/>
                </a:solidFill>
                <a:latin typeface="+mn-lt"/>
                <a:ea typeface="+mn-ea"/>
                <a:cs typeface="+mn-cs"/>
              </a:rPr>
              <a:t>Variation: Time, customers, items, etc.</a:t>
            </a:r>
          </a:p>
          <a:p>
            <a:pPr marL="171450" indent="-171450">
              <a:buFont typeface="Arial" panose="020B0604020202020204" pitchFamily="34" charset="0"/>
              <a:buChar char="•"/>
            </a:pPr>
            <a:endParaRPr lang="en-US" sz="1200" b="0" i="0" u="none" strike="noStrike" kern="1200" baseline="0" dirty="0">
              <a:solidFill>
                <a:schemeClr val="tx1"/>
              </a:solidFill>
              <a:latin typeface="+mn-lt"/>
              <a:ea typeface="+mn-ea"/>
              <a:cs typeface="+mn-cs"/>
            </a:endParaRPr>
          </a:p>
          <a:p>
            <a:pPr marL="171450" indent="-171450">
              <a:buFont typeface="Arial" panose="020B0604020202020204" pitchFamily="34" charset="0"/>
              <a:buChar char="•"/>
            </a:pPr>
            <a:endParaRPr lang="en-US" sz="1200" b="0" i="0" u="none" strike="noStrike" kern="1200" baseline="0" dirty="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54F60B61-172D-4509-B931-6E88C4E54591}" type="slidenum">
              <a:rPr lang="en-US" smtClean="0"/>
              <a:t>4</a:t>
            </a:fld>
            <a:endParaRPr lang="en-US" dirty="0"/>
          </a:p>
        </p:txBody>
      </p:sp>
    </p:spTree>
    <p:extLst>
      <p:ext uri="{BB962C8B-B14F-4D97-AF65-F5344CB8AC3E}">
        <p14:creationId xmlns:p14="http://schemas.microsoft.com/office/powerpoint/2010/main" val="373361048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We can choose </a:t>
            </a:r>
            <a:r>
              <a:rPr lang="en-US" sz="1200" b="1" i="0" u="none" strike="noStrike" kern="1200" baseline="0" dirty="0">
                <a:solidFill>
                  <a:schemeClr val="tx1"/>
                </a:solidFill>
                <a:latin typeface="+mn-lt"/>
                <a:ea typeface="+mn-ea"/>
                <a:cs typeface="+mn-cs"/>
              </a:rPr>
              <a:t>Data Bars </a:t>
            </a:r>
            <a:r>
              <a:rPr lang="en-US" sz="1200" b="0" i="0" u="none" strike="noStrike" kern="1200" baseline="0" dirty="0">
                <a:solidFill>
                  <a:schemeClr val="tx1"/>
                </a:solidFill>
                <a:latin typeface="+mn-lt"/>
                <a:ea typeface="+mn-ea"/>
                <a:cs typeface="+mn-cs"/>
              </a:rPr>
              <a:t>from the </a:t>
            </a:r>
            <a:r>
              <a:rPr lang="en-US" sz="1200" b="1" i="0" u="none" strike="noStrike" kern="1200" baseline="0" dirty="0">
                <a:solidFill>
                  <a:schemeClr val="tx1"/>
                </a:solidFill>
                <a:latin typeface="+mn-lt"/>
                <a:ea typeface="+mn-ea"/>
                <a:cs typeface="+mn-cs"/>
              </a:rPr>
              <a:t>Conditional Formatting </a:t>
            </a:r>
            <a:r>
              <a:rPr lang="en-US" sz="1200" b="0" i="0" u="none" strike="noStrike" kern="1200" baseline="0" dirty="0">
                <a:solidFill>
                  <a:schemeClr val="tx1"/>
                </a:solidFill>
                <a:latin typeface="+mn-lt"/>
                <a:ea typeface="+mn-ea"/>
                <a:cs typeface="+mn-cs"/>
              </a:rPr>
              <a:t>dropdown menu in the </a:t>
            </a:r>
            <a:r>
              <a:rPr lang="en-US" sz="1200" b="1" i="0" u="none" strike="noStrike" kern="1200" baseline="0" dirty="0">
                <a:solidFill>
                  <a:schemeClr val="tx1"/>
                </a:solidFill>
                <a:latin typeface="+mn-lt"/>
                <a:ea typeface="+mn-ea"/>
                <a:cs typeface="+mn-cs"/>
              </a:rPr>
              <a:t>Styles </a:t>
            </a:r>
            <a:r>
              <a:rPr lang="en-US" sz="1200" b="0" i="0" u="none" strike="noStrike" kern="1200" baseline="0" dirty="0">
                <a:solidFill>
                  <a:schemeClr val="tx1"/>
                </a:solidFill>
                <a:latin typeface="+mn-lt"/>
                <a:ea typeface="+mn-ea"/>
                <a:cs typeface="+mn-cs"/>
              </a:rPr>
              <a:t>Group of the </a:t>
            </a:r>
            <a:r>
              <a:rPr lang="en-US" sz="1200" b="1" i="0" u="none" strike="noStrike" kern="1200" baseline="0" dirty="0">
                <a:solidFill>
                  <a:schemeClr val="tx1"/>
                </a:solidFill>
                <a:latin typeface="+mn-lt"/>
                <a:ea typeface="+mn-ea"/>
                <a:cs typeface="+mn-cs"/>
              </a:rPr>
              <a:t>Home </a:t>
            </a:r>
            <a:r>
              <a:rPr lang="en-US" sz="1200" b="0" i="0" u="none" strike="noStrike" kern="1200" baseline="0" dirty="0">
                <a:solidFill>
                  <a:schemeClr val="tx1"/>
                </a:solidFill>
                <a:latin typeface="+mn-lt"/>
                <a:ea typeface="+mn-ea"/>
                <a:cs typeface="+mn-cs"/>
              </a:rPr>
              <a:t>tab in the Ribbon.</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Data bars are essentially a bar chart input into the cells that show the magnitude of the cell values. </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The width of the bars in this display are comparable to the values of the variable for which the bars have been drawn; a value of 20 creates a bar twice as wide as that for a value of 10. </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Negative values are shown to the left side of the axis; positive values are shown to the right. </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Cells with negative values are shaded in a color different from that of cells with positive values.</a:t>
            </a:r>
          </a:p>
          <a:p>
            <a:endParaRPr lang="en-US" sz="1200" b="0" i="0" u="none" strike="noStrike" kern="1200" baseline="0" dirty="0">
              <a:solidFill>
                <a:schemeClr val="tx1"/>
              </a:solidFill>
              <a:latin typeface="+mn-lt"/>
              <a:ea typeface="+mn-ea"/>
              <a:cs typeface="+mn-cs"/>
            </a:endParaRPr>
          </a:p>
          <a:p>
            <a:r>
              <a:rPr lang="en-US" dirty="0"/>
              <a:t> </a:t>
            </a:r>
          </a:p>
        </p:txBody>
      </p:sp>
      <p:sp>
        <p:nvSpPr>
          <p:cNvPr id="4" name="Slide Number Placeholder 3"/>
          <p:cNvSpPr>
            <a:spLocks noGrp="1"/>
          </p:cNvSpPr>
          <p:nvPr>
            <p:ph type="sldNum" sz="quarter" idx="10"/>
          </p:nvPr>
        </p:nvSpPr>
        <p:spPr/>
        <p:txBody>
          <a:bodyPr/>
          <a:lstStyle/>
          <a:p>
            <a:fld id="{54F60B61-172D-4509-B931-6E88C4E54591}" type="slidenum">
              <a:rPr lang="en-US" smtClean="0"/>
              <a:t>26</a:t>
            </a:fld>
            <a:endParaRPr lang="en-US" dirty="0"/>
          </a:p>
        </p:txBody>
      </p:sp>
    </p:spTree>
    <p:extLst>
      <p:ext uri="{BB962C8B-B14F-4D97-AF65-F5344CB8AC3E}">
        <p14:creationId xmlns:p14="http://schemas.microsoft.com/office/powerpoint/2010/main" val="27363325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The data in Table 2.3 is taken from a sample of 50 soft drink purchases. </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Each purchase is for one of five popular soft drinks, which define the five bins: Coca-Cola, Diet Coke, Dr. Pepper, Pepsi, and Sprite.</a:t>
            </a:r>
          </a:p>
          <a:p>
            <a:endParaRPr lang="en-US" dirty="0"/>
          </a:p>
        </p:txBody>
      </p:sp>
      <p:sp>
        <p:nvSpPr>
          <p:cNvPr id="4" name="Slide Number Placeholder 3"/>
          <p:cNvSpPr>
            <a:spLocks noGrp="1"/>
          </p:cNvSpPr>
          <p:nvPr>
            <p:ph type="sldNum" sz="quarter" idx="10"/>
          </p:nvPr>
        </p:nvSpPr>
        <p:spPr/>
        <p:txBody>
          <a:bodyPr/>
          <a:lstStyle/>
          <a:p>
            <a:fld id="{54F60B61-172D-4509-B931-6E88C4E54591}" type="slidenum">
              <a:rPr lang="en-US" smtClean="0"/>
              <a:t>31</a:t>
            </a:fld>
            <a:endParaRPr lang="en-US" dirty="0"/>
          </a:p>
        </p:txBody>
      </p:sp>
    </p:spTree>
    <p:extLst>
      <p:ext uri="{BB962C8B-B14F-4D97-AF65-F5344CB8AC3E}">
        <p14:creationId xmlns:p14="http://schemas.microsoft.com/office/powerpoint/2010/main" val="18228548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The frequency distribution of soft drink purchases (Table 2.4) is obtained</a:t>
            </a:r>
            <a:r>
              <a:rPr lang="en-US" sz="1200" baseline="0" dirty="0"/>
              <a:t> by </a:t>
            </a:r>
            <a:r>
              <a:rPr lang="en-US" sz="1200" b="0" i="0" u="none" strike="noStrike" kern="1200" baseline="0" dirty="0">
                <a:solidFill>
                  <a:schemeClr val="tx1"/>
                </a:solidFill>
                <a:latin typeface="+mn-lt"/>
                <a:ea typeface="+mn-ea"/>
                <a:cs typeface="+mn-cs"/>
              </a:rPr>
              <a:t>counting the number of times each soft drink appears in Table 2.3.</a:t>
            </a:r>
          </a:p>
          <a:p>
            <a:pPr marL="628650" lvl="1"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Coca-Cola appears 19 times, Diet Coke appears 8 times, Dr. Pepper appears 5 times, Pepsi appears 13 times, and Sprite appears 5 times.</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This frequency distribution provides a summary of how the 50 soft drink purchases are distributed across the 5 soft drinks. </a:t>
            </a:r>
          </a:p>
          <a:p>
            <a:pPr marL="171450" indent="-171450">
              <a:buFont typeface="Arial" panose="020B0604020202020204" pitchFamily="34" charset="0"/>
              <a:buChar char="•"/>
            </a:pPr>
            <a:endParaRPr lang="en-US" sz="12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54F60B61-172D-4509-B931-6E88C4E54591}" type="slidenum">
              <a:rPr lang="en-US" smtClean="0"/>
              <a:t>32</a:t>
            </a:fld>
            <a:endParaRPr lang="en-US" dirty="0"/>
          </a:p>
        </p:txBody>
      </p:sp>
    </p:spTree>
    <p:extLst>
      <p:ext uri="{BB962C8B-B14F-4D97-AF65-F5344CB8AC3E}">
        <p14:creationId xmlns:p14="http://schemas.microsoft.com/office/powerpoint/2010/main" val="9159798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Figure 2.10 shows the sample of 50 soft drink purchases in an Excel spreadsheet. </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Column D contains the five different soft drink categories as the bins.</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In cell E2, enter the formula =COUNTIF($A$2:$B$26, D2), where A2:B26 is the range for the sample data, and D2 is the bin (Coca-Cola) to match. </a:t>
            </a:r>
          </a:p>
          <a:p>
            <a:pPr marL="628650" lvl="1"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The COUNTIF function in Excel counts the number of times a certain value appears in the indicated range.</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In this case, we want to count the number of times Coca-Cola appears in the sample data. The result is a value of 19 in cell E2, indicating that Coca-Cola appears 19 times in the sample data.</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kern="1200" baseline="0" dirty="0">
                <a:solidFill>
                  <a:schemeClr val="tx1"/>
                </a:solidFill>
                <a:latin typeface="+mn-lt"/>
                <a:ea typeface="+mn-ea"/>
                <a:cs typeface="+mn-cs"/>
              </a:rPr>
              <a:t>The formula from cell E2 to cells E3 to E6 can be copied to get frequency counts for Diet Coke, Pepsi, Dr. Pepper, and Sprite. By using the absolute reference $A$2:$B$26 in the formula.</a:t>
            </a:r>
          </a:p>
          <a:p>
            <a:endParaRPr lang="en-US" sz="12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54F60B61-172D-4509-B931-6E88C4E54591}" type="slidenum">
              <a:rPr lang="en-US" smtClean="0"/>
              <a:t>33</a:t>
            </a:fld>
            <a:endParaRPr lang="en-US" dirty="0"/>
          </a:p>
        </p:txBody>
      </p:sp>
    </p:spTree>
    <p:extLst>
      <p:ext uri="{BB962C8B-B14F-4D97-AF65-F5344CB8AC3E}">
        <p14:creationId xmlns:p14="http://schemas.microsoft.com/office/powerpoint/2010/main" val="117157727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F60B61-172D-4509-B931-6E88C4E54591}" type="slidenum">
              <a:rPr lang="en-US" smtClean="0"/>
              <a:t>34</a:t>
            </a:fld>
            <a:endParaRPr lang="en-US" dirty="0"/>
          </a:p>
        </p:txBody>
      </p:sp>
    </p:spTree>
    <p:extLst>
      <p:ext uri="{BB962C8B-B14F-4D97-AF65-F5344CB8AC3E}">
        <p14:creationId xmlns:p14="http://schemas.microsoft.com/office/powerpoint/2010/main" val="303109127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Table 2.5 shows that the relative frequency for Coca-Cola is 19/50 = 0.38, the relative frequency for Diet Coke is 8/50 = 0.16, and so on. </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From the percent frequency distribution, it is seen that 38% of the purchases were Coca-Cola, 16% of the purchases were Diet Coke, and so on. </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Note that 38% + 26% + 16% = 80% of the purchases were the top three soft drinks.</a:t>
            </a:r>
          </a:p>
          <a:p>
            <a:endParaRPr lang="en-US" dirty="0"/>
          </a:p>
          <a:p>
            <a:endParaRPr lang="en-US" dirty="0"/>
          </a:p>
        </p:txBody>
      </p:sp>
      <p:sp>
        <p:nvSpPr>
          <p:cNvPr id="4" name="Slide Number Placeholder 3"/>
          <p:cNvSpPr>
            <a:spLocks noGrp="1"/>
          </p:cNvSpPr>
          <p:nvPr>
            <p:ph type="sldNum" sz="quarter" idx="10"/>
          </p:nvPr>
        </p:nvSpPr>
        <p:spPr/>
        <p:txBody>
          <a:bodyPr/>
          <a:lstStyle/>
          <a:p>
            <a:fld id="{54F60B61-172D-4509-B931-6E88C4E54591}" type="slidenum">
              <a:rPr lang="en-US" smtClean="0"/>
              <a:t>35</a:t>
            </a:fld>
            <a:endParaRPr lang="en-US" dirty="0"/>
          </a:p>
        </p:txBody>
      </p:sp>
    </p:spTree>
    <p:extLst>
      <p:ext uri="{BB962C8B-B14F-4D97-AF65-F5344CB8AC3E}">
        <p14:creationId xmlns:p14="http://schemas.microsoft.com/office/powerpoint/2010/main" val="40711678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1" i="0" u="none" strike="noStrike" kern="1200" baseline="0" dirty="0">
                    <a:solidFill>
                      <a:schemeClr val="tx1"/>
                    </a:solidFill>
                    <a:latin typeface="+mn-lt"/>
                    <a:ea typeface="+mn-ea"/>
                    <a:cs typeface="+mn-cs"/>
                  </a:rPr>
                  <a:t>Number of bins</a:t>
                </a:r>
                <a:r>
                  <a:rPr lang="en-US" sz="1200" b="0" i="0" u="none" strike="noStrike" kern="1200" baseline="0" dirty="0">
                    <a:solidFill>
                      <a:schemeClr val="tx1"/>
                    </a:solidFill>
                    <a:latin typeface="+mn-lt"/>
                    <a:ea typeface="+mn-ea"/>
                    <a:cs typeface="+mn-cs"/>
                  </a:rPr>
                  <a:t>:</a:t>
                </a:r>
                <a:r>
                  <a:rPr lang="en-US" sz="1200" b="1" i="0" u="none" strike="noStrike" kern="1200" baseline="0" dirty="0">
                    <a:solidFill>
                      <a:schemeClr val="tx1"/>
                    </a:solidFill>
                    <a:latin typeface="+mn-lt"/>
                    <a:ea typeface="+mn-ea"/>
                    <a:cs typeface="+mn-cs"/>
                  </a:rPr>
                  <a:t> </a:t>
                </a:r>
              </a:p>
              <a:p>
                <a:pPr marL="628650" lvl="1"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Bins are formed by specifying the ranges used to group the data. </a:t>
                </a:r>
              </a:p>
              <a:p>
                <a:pPr marL="628650" lvl="1"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Generally, use between 5 and 20 bins. </a:t>
                </a:r>
              </a:p>
              <a:p>
                <a:pPr marL="1085850" lvl="2"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Small number of data items - five or six bins.</a:t>
                </a:r>
              </a:p>
              <a:p>
                <a:pPr marL="1085850" lvl="2"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Larger number of data items - more bins are required. </a:t>
                </a:r>
              </a:p>
              <a:p>
                <a:pPr marL="628650" lvl="1"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The goal is to use enough bins to show the variation in the data, but not so many that some contain only a few data items.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i="0" u="none" strike="noStrike" kern="1200" baseline="0" dirty="0">
                  <a:solidFill>
                    <a:schemeClr val="tx1"/>
                  </a:solidFill>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0" u="none" strike="noStrike" kern="1200" baseline="0" dirty="0">
                    <a:solidFill>
                      <a:schemeClr val="tx1"/>
                    </a:solidFill>
                    <a:latin typeface="+mn-lt"/>
                    <a:ea typeface="+mn-ea"/>
                    <a:cs typeface="+mn-cs"/>
                  </a:rPr>
                  <a:t>Width of the bins</a:t>
                </a:r>
                <a:r>
                  <a:rPr lang="en-US" sz="1200" b="0" i="0" u="none" strike="noStrike" kern="1200" baseline="0" dirty="0">
                    <a:solidFill>
                      <a:schemeClr val="tx1"/>
                    </a:solidFill>
                    <a:latin typeface="+mn-lt"/>
                    <a:ea typeface="+mn-ea"/>
                    <a:cs typeface="+mn-cs"/>
                  </a:rPr>
                  <a:t>: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kern="1200" baseline="0" dirty="0">
                    <a:solidFill>
                      <a:schemeClr val="tx1"/>
                    </a:solidFill>
                    <a:latin typeface="+mn-lt"/>
                    <a:ea typeface="+mn-ea"/>
                    <a:cs typeface="+mn-cs"/>
                  </a:rPr>
                  <a:t>It should be the same for each bin.</a:t>
                </a:r>
              </a:p>
              <a:p>
                <a:pPr marL="628650" lvl="1"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Thus the choices of the number of bins and the width of bins are not independent decisions. </a:t>
                </a:r>
              </a:p>
              <a:p>
                <a:pPr marL="628650" lvl="1"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A larger number of bins means a smaller bin width and vice versa.</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u="none" strike="noStrike" kern="1200" baseline="0" dirty="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	Approximate bin width = </a:t>
                </a:r>
                <a14:m>
                  <m:oMath xmlns:m="http://schemas.openxmlformats.org/officeDocument/2006/math">
                    <m:f>
                      <m:fPr>
                        <m:ctrlPr>
                          <a:rPr lang="en-US" sz="100" b="0" i="1" u="none" strike="noStrike" kern="1200" baseline="0" smtClean="0">
                            <a:solidFill>
                              <a:schemeClr val="tx1"/>
                            </a:solidFill>
                            <a:latin typeface="Cambria Math" panose="02040503050406030204" pitchFamily="18" charset="0"/>
                            <a:ea typeface="+mn-ea"/>
                            <a:cs typeface="+mn-cs"/>
                          </a:rPr>
                        </m:ctrlPr>
                      </m:fPr>
                      <m:num>
                        <m:r>
                          <m:rPr>
                            <m:nor/>
                          </m:rPr>
                          <a:rPr lang="en-US" sz="800" dirty="0" smtClean="0"/>
                          <m:t>Largest</m:t>
                        </m:r>
                        <m:r>
                          <m:rPr>
                            <m:nor/>
                          </m:rPr>
                          <a:rPr lang="en-US" sz="800" dirty="0" smtClean="0"/>
                          <m:t> </m:t>
                        </m:r>
                        <m:r>
                          <m:rPr>
                            <m:nor/>
                          </m:rPr>
                          <a:rPr lang="en-US" sz="800" dirty="0" smtClean="0"/>
                          <m:t>data</m:t>
                        </m:r>
                        <m:r>
                          <m:rPr>
                            <m:nor/>
                          </m:rPr>
                          <a:rPr lang="en-US" sz="800" dirty="0" smtClean="0"/>
                          <m:t> </m:t>
                        </m:r>
                        <m:r>
                          <m:rPr>
                            <m:nor/>
                          </m:rPr>
                          <a:rPr lang="en-US" sz="800" dirty="0" smtClean="0"/>
                          <m:t>value</m:t>
                        </m:r>
                        <m:r>
                          <a:rPr lang="en-US" sz="800" b="0" i="1" dirty="0" smtClean="0">
                            <a:latin typeface="Cambria Math"/>
                          </a:rPr>
                          <m:t> −</m:t>
                        </m:r>
                        <m:r>
                          <m:rPr>
                            <m:nor/>
                          </m:rPr>
                          <a:rPr lang="en-US" sz="800" b="0" i="0" dirty="0" smtClean="0"/>
                          <m:t> </m:t>
                        </m:r>
                        <m:r>
                          <m:rPr>
                            <m:nor/>
                          </m:rPr>
                          <a:rPr lang="en-US" sz="800" b="0" i="0" dirty="0" smtClean="0"/>
                          <m:t>smallest</m:t>
                        </m:r>
                        <m:r>
                          <m:rPr>
                            <m:nor/>
                          </m:rPr>
                          <a:rPr lang="en-US" sz="800" dirty="0" smtClean="0"/>
                          <m:t> </m:t>
                        </m:r>
                        <m:r>
                          <m:rPr>
                            <m:nor/>
                          </m:rPr>
                          <a:rPr lang="en-US" sz="800" dirty="0" smtClean="0"/>
                          <m:t>data</m:t>
                        </m:r>
                        <m:r>
                          <m:rPr>
                            <m:nor/>
                          </m:rPr>
                          <a:rPr lang="en-US" sz="800" dirty="0" smtClean="0"/>
                          <m:t> </m:t>
                        </m:r>
                        <m:r>
                          <m:rPr>
                            <m:nor/>
                          </m:rPr>
                          <a:rPr lang="en-US" sz="800" dirty="0" smtClean="0"/>
                          <m:t>value</m:t>
                        </m:r>
                      </m:num>
                      <m:den>
                        <m:r>
                          <m:rPr>
                            <m:nor/>
                          </m:rPr>
                          <a:rPr lang="en-US" sz="800" b="0" i="0" dirty="0" smtClean="0"/>
                          <m:t>Number</m:t>
                        </m:r>
                        <m:r>
                          <m:rPr>
                            <m:nor/>
                          </m:rPr>
                          <a:rPr lang="en-US" sz="800" b="0" i="0" dirty="0" smtClean="0"/>
                          <m:t> </m:t>
                        </m:r>
                        <m:r>
                          <m:rPr>
                            <m:nor/>
                          </m:rPr>
                          <a:rPr lang="en-US" sz="800" b="0" i="0" dirty="0" smtClean="0"/>
                          <m:t>of</m:t>
                        </m:r>
                        <m:r>
                          <m:rPr>
                            <m:nor/>
                          </m:rPr>
                          <a:rPr lang="en-US" sz="800" b="0" i="0" dirty="0" smtClean="0"/>
                          <m:t> </m:t>
                        </m:r>
                        <m:r>
                          <m:rPr>
                            <m:nor/>
                          </m:rPr>
                          <a:rPr lang="en-US" sz="800" b="0" i="0" dirty="0" smtClean="0"/>
                          <m:t>bins</m:t>
                        </m:r>
                      </m:den>
                    </m:f>
                  </m:oMath>
                </a14:m>
                <a:endParaRPr lang="en-US" sz="1200" b="0" i="0" u="none" strike="noStrike" kern="1200" baseline="0" dirty="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a:p>
                <a:pPr marL="171450" indent="-171450">
                  <a:buFont typeface="Arial" panose="020B0604020202020204" pitchFamily="34" charset="0"/>
                  <a:buChar char="•"/>
                </a:pPr>
                <a:r>
                  <a:rPr lang="en-US" sz="1200" b="1" i="0" u="none" strike="noStrike" kern="1200" baseline="0" dirty="0">
                    <a:solidFill>
                      <a:schemeClr val="tx1"/>
                    </a:solidFill>
                    <a:latin typeface="+mn-lt"/>
                    <a:ea typeface="+mn-ea"/>
                    <a:cs typeface="+mn-cs"/>
                  </a:rPr>
                  <a:t>Bin limits</a:t>
                </a:r>
                <a:r>
                  <a:rPr lang="en-US" sz="1200" b="0" i="0" u="none" strike="noStrike" kern="1200" baseline="0" dirty="0">
                    <a:solidFill>
                      <a:schemeClr val="tx1"/>
                    </a:solidFill>
                    <a:latin typeface="+mn-lt"/>
                    <a:ea typeface="+mn-ea"/>
                    <a:cs typeface="+mn-cs"/>
                  </a:rPr>
                  <a:t>:</a:t>
                </a:r>
                <a:r>
                  <a:rPr lang="en-US" sz="1200" b="1" i="0" u="none" strike="noStrike" kern="1200" baseline="0" dirty="0">
                    <a:solidFill>
                      <a:schemeClr val="tx1"/>
                    </a:solidFill>
                    <a:latin typeface="+mn-lt"/>
                    <a:ea typeface="+mn-ea"/>
                    <a:cs typeface="+mn-cs"/>
                  </a:rPr>
                  <a:t> </a:t>
                </a:r>
              </a:p>
              <a:p>
                <a:pPr marL="628650" lvl="1"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Bin limits must be chosen so that each data item belongs to one and only one class. </a:t>
                </a:r>
              </a:p>
              <a:p>
                <a:pPr marL="1085850" lvl="2"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The lower bin limit identifies the smallest possible data value assigned to the bin. </a:t>
                </a:r>
              </a:p>
              <a:p>
                <a:pPr marL="1085850" lvl="2"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The upper bin limit identifies the largest possible data value assigned to the class.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a:p>
                <a:endParaRPr lang="en-US" dirty="0"/>
              </a:p>
            </p:txBody>
          </p:sp>
        </mc:Choice>
        <mc:Fallback xmlns="">
          <p:sp>
            <p:nvSpPr>
              <p:cNvPr id="3" name="Notes Placeholder 2"/>
              <p:cNvSpPr>
                <a:spLocks noGrp="1"/>
              </p:cNvSpPr>
              <p:nvPr>
                <p:ph type="body" idx="1"/>
              </p:nvPr>
            </p:nvSpPr>
            <p:spPr/>
            <p:txBody>
              <a:bodyPr/>
              <a:lstStyle/>
              <a:p>
                <a:r>
                  <a:rPr lang="en-US" sz="1200" b="1" i="0" u="none" strike="noStrike" kern="1200" baseline="0" dirty="0" smtClean="0">
                    <a:solidFill>
                      <a:schemeClr val="tx1"/>
                    </a:solidFill>
                    <a:latin typeface="+mn-lt"/>
                    <a:ea typeface="+mn-ea"/>
                    <a:cs typeface="+mn-cs"/>
                  </a:rPr>
                  <a:t>Number of bins</a:t>
                </a:r>
                <a:r>
                  <a:rPr lang="en-US" sz="1200" b="0" i="0" u="none" strike="noStrike" kern="1200" baseline="0" dirty="0" smtClean="0">
                    <a:solidFill>
                      <a:schemeClr val="tx1"/>
                    </a:solidFill>
                    <a:latin typeface="+mn-lt"/>
                    <a:ea typeface="+mn-ea"/>
                    <a:cs typeface="+mn-cs"/>
                  </a:rPr>
                  <a:t>:</a:t>
                </a:r>
                <a:r>
                  <a:rPr lang="en-US" sz="1200" b="1" i="0" u="none" strike="noStrike" kern="1200" baseline="0" dirty="0" smtClean="0">
                    <a:solidFill>
                      <a:schemeClr val="tx1"/>
                    </a:solidFill>
                    <a:latin typeface="+mn-lt"/>
                    <a:ea typeface="+mn-ea"/>
                    <a:cs typeface="+mn-cs"/>
                  </a:rPr>
                  <a:t> </a:t>
                </a:r>
              </a:p>
              <a:p>
                <a:pPr marL="171450"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Bins are formed by specifying the ranges used to group the data. </a:t>
                </a:r>
              </a:p>
              <a:p>
                <a:pPr marL="171450"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We generally use between 5 and 20 bins. </a:t>
                </a:r>
              </a:p>
              <a:p>
                <a:pPr marL="628650" lvl="1"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Small number of data items - five or six bins.</a:t>
                </a:r>
              </a:p>
              <a:p>
                <a:pPr marL="628650" lvl="1"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Larger number of data items - more bins are required. </a:t>
                </a:r>
              </a:p>
              <a:p>
                <a:pPr marL="171450"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The goal is to use enough bins to show the variation in the data, but not so many classes that some contain only a few data items.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i="0" u="none" strike="noStrike" kern="1200" baseline="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baseline="0" dirty="0" smtClean="0">
                    <a:solidFill>
                      <a:schemeClr val="tx1"/>
                    </a:solidFill>
                    <a:latin typeface="+mn-lt"/>
                    <a:ea typeface="+mn-ea"/>
                    <a:cs typeface="+mn-cs"/>
                  </a:rPr>
                  <a:t>Width of the bins</a:t>
                </a:r>
                <a:r>
                  <a:rPr lang="en-US" sz="1200" b="0" i="0" u="none" strike="noStrike" kern="1200" baseline="0" dirty="0" smtClean="0">
                    <a:solidFill>
                      <a:schemeClr val="tx1"/>
                    </a:solidFill>
                    <a:latin typeface="+mn-lt"/>
                    <a:ea typeface="+mn-ea"/>
                    <a:cs typeface="+mn-cs"/>
                  </a:rPr>
                  <a:t>: </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kern="1200" baseline="0" dirty="0" smtClean="0">
                    <a:solidFill>
                      <a:schemeClr val="tx1"/>
                    </a:solidFill>
                    <a:latin typeface="+mn-lt"/>
                    <a:ea typeface="+mn-ea"/>
                    <a:cs typeface="+mn-cs"/>
                  </a:rPr>
                  <a:t>It should be the same for each bin.</a:t>
                </a:r>
              </a:p>
              <a:p>
                <a:pPr marL="171450"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Thus the choices of the number of bins and the width of bins are not independent decisions. </a:t>
                </a:r>
              </a:p>
              <a:p>
                <a:pPr marL="171450"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A larger number of bins means a smaller bin width and vice versa.</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u="none" strike="noStrike" kern="1200" baseline="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smtClean="0">
                    <a:solidFill>
                      <a:schemeClr val="tx1"/>
                    </a:solidFill>
                    <a:latin typeface="+mn-lt"/>
                    <a:ea typeface="+mn-ea"/>
                    <a:cs typeface="+mn-cs"/>
                  </a:rPr>
                  <a:t>Approximate Bin Width = </a:t>
                </a:r>
                <a:r>
                  <a:rPr lang="en-US" sz="100" b="0" i="0" u="none" strike="noStrike" kern="1200" baseline="0" smtClean="0">
                    <a:solidFill>
                      <a:schemeClr val="tx1"/>
                    </a:solidFill>
                    <a:latin typeface="Cambria Math"/>
                    <a:ea typeface="+mn-ea"/>
                    <a:cs typeface="+mn-cs"/>
                  </a:rPr>
                  <a:t>(</a:t>
                </a:r>
                <a:r>
                  <a:rPr lang="en-US" sz="800" b="0" i="0" u="none" strike="noStrike" kern="1200" baseline="0" dirty="0" smtClean="0">
                    <a:solidFill>
                      <a:schemeClr val="tx1"/>
                    </a:solidFill>
                    <a:latin typeface="Cambria Math"/>
                    <a:ea typeface="+mn-ea"/>
                    <a:cs typeface="+mn-cs"/>
                  </a:rPr>
                  <a:t>"</a:t>
                </a:r>
                <a:r>
                  <a:rPr lang="en-US" sz="800" i="0" dirty="0" smtClean="0"/>
                  <a:t>Largest data value</a:t>
                </a:r>
                <a:r>
                  <a:rPr lang="en-US" sz="800" b="0" i="0" dirty="0" smtClean="0">
                    <a:latin typeface="Cambria Math"/>
                  </a:rPr>
                  <a:t>"  −"</a:t>
                </a:r>
                <a:r>
                  <a:rPr lang="en-US" sz="800" b="0" i="0" dirty="0" smtClean="0"/>
                  <a:t> smalle</a:t>
                </a:r>
                <a:r>
                  <a:rPr lang="en-US" sz="800" i="0" dirty="0" smtClean="0"/>
                  <a:t>st data value</a:t>
                </a:r>
                <a:r>
                  <a:rPr lang="en-US" sz="100" b="0" i="0" u="none" strike="noStrike" kern="1200" baseline="0" smtClean="0">
                    <a:solidFill>
                      <a:schemeClr val="tx1"/>
                    </a:solidFill>
                    <a:latin typeface="Cambria Math"/>
                    <a:ea typeface="+mn-ea"/>
                    <a:cs typeface="+mn-cs"/>
                  </a:rPr>
                  <a:t>" )/</a:t>
                </a:r>
                <a:r>
                  <a:rPr lang="en-US" sz="800" b="0" i="0" u="none" strike="noStrike" kern="1200" baseline="0" dirty="0" smtClean="0">
                    <a:solidFill>
                      <a:schemeClr val="tx1"/>
                    </a:solidFill>
                    <a:latin typeface="Cambria Math"/>
                    <a:ea typeface="+mn-ea"/>
                    <a:cs typeface="+mn-cs"/>
                  </a:rPr>
                  <a:t>"</a:t>
                </a:r>
                <a:r>
                  <a:rPr lang="en-US" sz="800" b="0" i="0" dirty="0" smtClean="0"/>
                  <a:t>Number of bins</a:t>
                </a:r>
                <a:r>
                  <a:rPr lang="en-US" sz="100" b="0" i="0" u="none" strike="noStrike" kern="1200" baseline="0" smtClean="0">
                    <a:solidFill>
                      <a:schemeClr val="tx1"/>
                    </a:solidFill>
                    <a:latin typeface="Cambria Math"/>
                    <a:ea typeface="+mn-ea"/>
                    <a:cs typeface="+mn-cs"/>
                  </a:rPr>
                  <a:t>" </a:t>
                </a:r>
                <a:endParaRPr lang="en-US" sz="1200" b="0" i="0" u="none" strike="noStrike" kern="1200" baseline="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smtClean="0">
                  <a:solidFill>
                    <a:schemeClr val="tx1"/>
                  </a:solidFill>
                  <a:latin typeface="+mn-lt"/>
                  <a:ea typeface="+mn-ea"/>
                  <a:cs typeface="+mn-cs"/>
                </a:endParaRPr>
              </a:p>
              <a:p>
                <a:r>
                  <a:rPr lang="en-US" sz="1200" b="1" i="0" u="none" strike="noStrike" kern="1200" baseline="0" dirty="0" smtClean="0">
                    <a:solidFill>
                      <a:schemeClr val="tx1"/>
                    </a:solidFill>
                    <a:latin typeface="+mn-lt"/>
                    <a:ea typeface="+mn-ea"/>
                    <a:cs typeface="+mn-cs"/>
                  </a:rPr>
                  <a:t>Bin limits</a:t>
                </a:r>
                <a:r>
                  <a:rPr lang="en-US" sz="1200" b="0" i="0" u="none" strike="noStrike" kern="1200" baseline="0" dirty="0" smtClean="0">
                    <a:solidFill>
                      <a:schemeClr val="tx1"/>
                    </a:solidFill>
                    <a:latin typeface="+mn-lt"/>
                    <a:ea typeface="+mn-ea"/>
                    <a:cs typeface="+mn-cs"/>
                  </a:rPr>
                  <a:t>:</a:t>
                </a:r>
                <a:r>
                  <a:rPr lang="en-US" sz="1200" b="1" i="0" u="none" strike="noStrike" kern="1200" baseline="0" dirty="0" smtClean="0">
                    <a:solidFill>
                      <a:schemeClr val="tx1"/>
                    </a:solidFill>
                    <a:latin typeface="+mn-lt"/>
                    <a:ea typeface="+mn-ea"/>
                    <a:cs typeface="+mn-cs"/>
                  </a:rPr>
                  <a:t> </a:t>
                </a:r>
              </a:p>
              <a:p>
                <a:pPr marL="171450"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Bin limits must be chosen so that each data item belongs to one and only one class. </a:t>
                </a:r>
              </a:p>
              <a:p>
                <a:pPr marL="628650" lvl="1"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The lower bin limit identifies the smallest possible data value assigned to the bin. </a:t>
                </a:r>
              </a:p>
              <a:p>
                <a:pPr marL="628650" lvl="1"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The upper bin limit identifies the largest possible data value assigned to the class.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smtClean="0">
                  <a:solidFill>
                    <a:schemeClr val="tx1"/>
                  </a:solidFill>
                  <a:latin typeface="+mn-lt"/>
                  <a:ea typeface="+mn-ea"/>
                  <a:cs typeface="+mn-cs"/>
                </a:endParaRPr>
              </a:p>
              <a:p>
                <a:endParaRPr lang="en-US" dirty="0"/>
              </a:p>
            </p:txBody>
          </p:sp>
        </mc:Fallback>
      </mc:AlternateContent>
      <p:sp>
        <p:nvSpPr>
          <p:cNvPr id="4" name="Slide Number Placeholder 3"/>
          <p:cNvSpPr>
            <a:spLocks noGrp="1"/>
          </p:cNvSpPr>
          <p:nvPr>
            <p:ph type="sldNum" sz="quarter" idx="10"/>
          </p:nvPr>
        </p:nvSpPr>
        <p:spPr/>
        <p:txBody>
          <a:bodyPr/>
          <a:lstStyle/>
          <a:p>
            <a:fld id="{54F60B61-172D-4509-B931-6E88C4E54591}" type="slidenum">
              <a:rPr lang="en-US" smtClean="0"/>
              <a:t>36</a:t>
            </a:fld>
            <a:endParaRPr lang="en-US" dirty="0"/>
          </a:p>
        </p:txBody>
      </p:sp>
    </p:spTree>
    <p:extLst>
      <p:ext uri="{BB962C8B-B14F-4D97-AF65-F5344CB8AC3E}">
        <p14:creationId xmlns:p14="http://schemas.microsoft.com/office/powerpoint/2010/main" val="307212217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1" i="0" u="none" strike="noStrike" kern="1200" baseline="0" dirty="0">
                    <a:solidFill>
                      <a:schemeClr val="tx1"/>
                    </a:solidFill>
                    <a:latin typeface="+mn-lt"/>
                    <a:ea typeface="+mn-ea"/>
                    <a:cs typeface="+mn-cs"/>
                  </a:rPr>
                  <a:t>Number of bins</a:t>
                </a:r>
                <a:r>
                  <a:rPr lang="en-US" sz="1200" b="0" i="0" u="none" strike="noStrike" kern="1200" baseline="0" dirty="0">
                    <a:solidFill>
                      <a:schemeClr val="tx1"/>
                    </a:solidFill>
                    <a:latin typeface="+mn-lt"/>
                    <a:ea typeface="+mn-ea"/>
                    <a:cs typeface="+mn-cs"/>
                  </a:rPr>
                  <a:t>: </a:t>
                </a:r>
              </a:p>
              <a:p>
                <a:pPr marL="628650" lvl="1"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The number of data items in Table 2.6 is relatively small (</a:t>
                </a:r>
                <a:r>
                  <a:rPr lang="en-US" sz="1200" b="0" i="1" u="none" strike="noStrike" kern="1200" baseline="0" dirty="0">
                    <a:solidFill>
                      <a:schemeClr val="tx1"/>
                    </a:solidFill>
                    <a:latin typeface="+mn-lt"/>
                    <a:ea typeface="+mn-ea"/>
                    <a:cs typeface="+mn-cs"/>
                  </a:rPr>
                  <a:t>n </a:t>
                </a:r>
                <a:r>
                  <a:rPr lang="en-US" sz="1200" b="0" i="0" u="none" strike="noStrike" kern="1200" baseline="0" dirty="0">
                    <a:solidFill>
                      <a:schemeClr val="tx1"/>
                    </a:solidFill>
                    <a:latin typeface="+mn-lt"/>
                    <a:ea typeface="+mn-ea"/>
                    <a:cs typeface="+mn-cs"/>
                  </a:rPr>
                  <a:t>= 20). Hence, we choose to develop a frequency distribution with five bins.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a:p>
                <a:pPr marL="171450" indent="-171450">
                  <a:buFont typeface="Arial" panose="020B0604020202020204" pitchFamily="34" charset="0"/>
                  <a:buChar char="•"/>
                </a:pPr>
                <a:r>
                  <a:rPr lang="en-US" sz="1200" b="1" i="0" u="none" strike="noStrike" kern="1200" baseline="0" dirty="0">
                    <a:solidFill>
                      <a:schemeClr val="tx1"/>
                    </a:solidFill>
                    <a:latin typeface="+mn-lt"/>
                    <a:ea typeface="+mn-ea"/>
                    <a:cs typeface="+mn-cs"/>
                  </a:rPr>
                  <a:t>Width of bins</a:t>
                </a:r>
                <a:r>
                  <a:rPr lang="en-US" sz="1200" b="0" i="0" u="none" strike="noStrike" kern="1200" baseline="0" dirty="0">
                    <a:solidFill>
                      <a:schemeClr val="tx1"/>
                    </a:solidFill>
                    <a:latin typeface="+mn-lt"/>
                    <a:ea typeface="+mn-ea"/>
                    <a:cs typeface="+mn-cs"/>
                  </a:rPr>
                  <a:t>: </a:t>
                </a:r>
              </a:p>
              <a:p>
                <a:pPr marL="628650" lvl="1"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The largest data value is 33, and the smallest data value is 12. </a:t>
                </a:r>
              </a:p>
              <a:p>
                <a:pPr marL="628650" lvl="1"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Because we decided to summarize the data with five classes, using the expression “</a:t>
                </a:r>
                <a:r>
                  <a:rPr lang="en-US" sz="2400" b="0" i="0" u="none" strike="noStrike" kern="1200" baseline="0" dirty="0">
                    <a:solidFill>
                      <a:schemeClr val="tx1"/>
                    </a:solidFill>
                    <a:latin typeface="+mn-lt"/>
                    <a:ea typeface="+mn-ea"/>
                    <a:cs typeface="+mn-cs"/>
                  </a:rPr>
                  <a:t>Approximate bin width = </a:t>
                </a:r>
                <a14:m>
                  <m:oMath xmlns:m="http://schemas.openxmlformats.org/officeDocument/2006/math">
                    <m:f>
                      <m:fPr>
                        <m:ctrlPr>
                          <a:rPr lang="en-US" sz="600" b="0" i="1" u="none" strike="noStrike" kern="1200" baseline="0" smtClean="0">
                            <a:solidFill>
                              <a:schemeClr val="tx1"/>
                            </a:solidFill>
                            <a:latin typeface="Cambria Math" panose="02040503050406030204" pitchFamily="18" charset="0"/>
                            <a:ea typeface="+mn-ea"/>
                            <a:cs typeface="+mn-cs"/>
                          </a:rPr>
                        </m:ctrlPr>
                      </m:fPr>
                      <m:num>
                        <m:r>
                          <m:rPr>
                            <m:nor/>
                          </m:rPr>
                          <a:rPr lang="en-US" sz="1200" dirty="0" smtClean="0"/>
                          <m:t>Largest</m:t>
                        </m:r>
                        <m:r>
                          <m:rPr>
                            <m:nor/>
                          </m:rPr>
                          <a:rPr lang="en-US" sz="1200" dirty="0" smtClean="0"/>
                          <m:t> </m:t>
                        </m:r>
                        <m:r>
                          <m:rPr>
                            <m:nor/>
                          </m:rPr>
                          <a:rPr lang="en-US" sz="1200" dirty="0" smtClean="0"/>
                          <m:t>data</m:t>
                        </m:r>
                        <m:r>
                          <m:rPr>
                            <m:nor/>
                          </m:rPr>
                          <a:rPr lang="en-US" sz="1200" dirty="0" smtClean="0"/>
                          <m:t> </m:t>
                        </m:r>
                        <m:r>
                          <m:rPr>
                            <m:nor/>
                          </m:rPr>
                          <a:rPr lang="en-US" sz="1200" dirty="0" smtClean="0"/>
                          <m:t>value</m:t>
                        </m:r>
                        <m:r>
                          <a:rPr lang="en-US" sz="1200" b="0" i="1" dirty="0" smtClean="0">
                            <a:latin typeface="Cambria Math"/>
                          </a:rPr>
                          <m:t> −</m:t>
                        </m:r>
                        <m:r>
                          <m:rPr>
                            <m:nor/>
                          </m:rPr>
                          <a:rPr lang="en-US" sz="1200" b="0" i="0" dirty="0" smtClean="0"/>
                          <m:t> </m:t>
                        </m:r>
                        <m:r>
                          <m:rPr>
                            <m:nor/>
                          </m:rPr>
                          <a:rPr lang="en-US" sz="1200" b="0" i="0" dirty="0" smtClean="0"/>
                          <m:t>smallest</m:t>
                        </m:r>
                        <m:r>
                          <m:rPr>
                            <m:nor/>
                          </m:rPr>
                          <a:rPr lang="en-US" sz="1200" dirty="0" smtClean="0"/>
                          <m:t> </m:t>
                        </m:r>
                        <m:r>
                          <m:rPr>
                            <m:nor/>
                          </m:rPr>
                          <a:rPr lang="en-US" sz="1200" dirty="0" smtClean="0"/>
                          <m:t>data</m:t>
                        </m:r>
                        <m:r>
                          <m:rPr>
                            <m:nor/>
                          </m:rPr>
                          <a:rPr lang="en-US" sz="1200" dirty="0" smtClean="0"/>
                          <m:t> </m:t>
                        </m:r>
                        <m:r>
                          <m:rPr>
                            <m:nor/>
                          </m:rPr>
                          <a:rPr lang="en-US" sz="1200" dirty="0" smtClean="0"/>
                          <m:t>value</m:t>
                        </m:r>
                      </m:num>
                      <m:den>
                        <m:r>
                          <m:rPr>
                            <m:nor/>
                          </m:rPr>
                          <a:rPr lang="en-US" sz="1200" b="0" i="0" dirty="0" smtClean="0"/>
                          <m:t>Number</m:t>
                        </m:r>
                        <m:r>
                          <m:rPr>
                            <m:nor/>
                          </m:rPr>
                          <a:rPr lang="en-US" sz="1200" b="0" i="0" dirty="0" smtClean="0"/>
                          <m:t> </m:t>
                        </m:r>
                        <m:r>
                          <m:rPr>
                            <m:nor/>
                          </m:rPr>
                          <a:rPr lang="en-US" sz="1200" b="0" i="0" dirty="0" smtClean="0"/>
                          <m:t>of</m:t>
                        </m:r>
                        <m:r>
                          <m:rPr>
                            <m:nor/>
                          </m:rPr>
                          <a:rPr lang="en-US" sz="1200" b="0" i="0" dirty="0" smtClean="0"/>
                          <m:t> </m:t>
                        </m:r>
                        <m:r>
                          <m:rPr>
                            <m:nor/>
                          </m:rPr>
                          <a:rPr lang="en-US" sz="1200" b="0" i="0" dirty="0" smtClean="0"/>
                          <m:t>bins</m:t>
                        </m:r>
                      </m:den>
                    </m:f>
                  </m:oMath>
                </a14:m>
                <a:r>
                  <a:rPr lang="en-US" sz="1200" b="0" i="0" u="none" strike="noStrike" kern="1200" baseline="0" dirty="0">
                    <a:solidFill>
                      <a:schemeClr val="tx1"/>
                    </a:solidFill>
                    <a:latin typeface="+mn-lt"/>
                    <a:ea typeface="+mn-ea"/>
                    <a:cs typeface="+mn-cs"/>
                  </a:rPr>
                  <a:t>”, provides an approximate bin width of (33 – 12)/5 = 4.2. </a:t>
                </a:r>
              </a:p>
              <a:p>
                <a:pPr marL="628650" lvl="1"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We therefore decided to round up and use a bin width of five days in the frequency distribution.</a:t>
                </a:r>
              </a:p>
              <a:p>
                <a:pPr marL="171450" indent="-171450">
                  <a:buFont typeface="Arial" panose="020B0604020202020204" pitchFamily="34" charset="0"/>
                  <a:buChar char="•"/>
                </a:pPr>
                <a:endParaRPr lang="en-US" sz="1200" b="1" i="0" u="none" strike="noStrike" kern="1200" baseline="0" dirty="0">
                  <a:solidFill>
                    <a:schemeClr val="tx1"/>
                  </a:solidFill>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0" u="none" strike="noStrike" kern="1200" baseline="0" dirty="0">
                    <a:solidFill>
                      <a:schemeClr val="tx1"/>
                    </a:solidFill>
                    <a:latin typeface="+mn-lt"/>
                    <a:ea typeface="+mn-ea"/>
                    <a:cs typeface="+mn-cs"/>
                  </a:rPr>
                  <a:t>Bin limits</a:t>
                </a:r>
                <a:r>
                  <a:rPr lang="en-US" sz="1200" b="0" i="0" u="none" strike="noStrike" kern="1200" baseline="0" dirty="0">
                    <a:solidFill>
                      <a:schemeClr val="tx1"/>
                    </a:solidFill>
                    <a:latin typeface="+mn-lt"/>
                    <a:ea typeface="+mn-ea"/>
                    <a:cs typeface="+mn-cs"/>
                  </a:rPr>
                  <a:t>: </a:t>
                </a:r>
              </a:p>
              <a:p>
                <a:pPr marL="628650" lvl="1"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We selected 10 days as the lower bin limit and 14 days as the upper bin limit for the first class. This bin is denoted 10–14 in Table 2.7.</a:t>
                </a:r>
              </a:p>
              <a:p>
                <a:pPr marL="628650" lvl="1"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The smallest data value, 12, is included in the 10–14 bin. We then selected 15 days as the lower bin limit and 19 days as the upper bin limit of the next class. </a:t>
                </a:r>
              </a:p>
              <a:p>
                <a:pPr marL="628650" lvl="1"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We continued defining the lower and upper bin limits to obtain a total of five classes: 10–14, 15–19, 20–24, 25–29, and 30–34. </a:t>
                </a:r>
              </a:p>
              <a:p>
                <a:pPr marL="628650" lvl="1"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The difference between the upper bin limits of adjacent bins is the bin width. Using the first two upper bin limits of 14 and 19, we see that the bin width is 19 </a:t>
                </a:r>
                <a:r>
                  <a:rPr lang="en-US" sz="1200" b="0" i="0" u="none" strike="noStrike" kern="1200" baseline="0" dirty="0">
                    <a:solidFill>
                      <a:schemeClr val="tx1"/>
                    </a:solidFill>
                    <a:latin typeface="Arial"/>
                    <a:ea typeface="+mn-ea"/>
                    <a:cs typeface="Arial"/>
                  </a:rPr>
                  <a:t>–</a:t>
                </a:r>
                <a:r>
                  <a:rPr lang="en-US" sz="1200" b="0" i="0" u="none" strike="noStrike" kern="1200" baseline="0" dirty="0">
                    <a:solidFill>
                      <a:schemeClr val="tx1"/>
                    </a:solidFill>
                    <a:latin typeface="+mn-lt"/>
                    <a:ea typeface="+mn-ea"/>
                    <a:cs typeface="+mn-cs"/>
                  </a:rPr>
                  <a:t> 14 = 5.</a:t>
                </a:r>
              </a:p>
              <a:p>
                <a:pPr marL="628650" lvl="1"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With the number of bins, bin width, and bin limits determined, a frequency distribution can be obtained by counting the number of data values belonging to each bin.</a:t>
                </a:r>
              </a:p>
              <a:p>
                <a:pPr marL="628650" lvl="1"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Using the </a:t>
                </a:r>
                <a:r>
                  <a:rPr lang="en-US" sz="1200" b="1" i="0" u="none" strike="noStrike" kern="1200" baseline="0" dirty="0">
                    <a:solidFill>
                      <a:schemeClr val="tx1"/>
                    </a:solidFill>
                    <a:latin typeface="+mn-lt"/>
                    <a:ea typeface="+mn-ea"/>
                    <a:cs typeface="+mn-cs"/>
                  </a:rPr>
                  <a:t>frequency distribution </a:t>
                </a:r>
                <a:r>
                  <a:rPr lang="en-US" sz="1200" b="0" i="0" u="none" strike="noStrike" kern="1200" baseline="0" dirty="0">
                    <a:solidFill>
                      <a:schemeClr val="tx1"/>
                    </a:solidFill>
                    <a:latin typeface="+mn-lt"/>
                    <a:ea typeface="+mn-ea"/>
                    <a:cs typeface="+mn-cs"/>
                  </a:rPr>
                  <a:t>in Table 2.7, we can observe that:</a:t>
                </a:r>
              </a:p>
              <a:p>
                <a:pPr marL="1085850" lvl="2"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The most frequently occurring audit times are in the bin of 15–19 days. Eight of the 20 audit times are in this bin.</a:t>
                </a:r>
              </a:p>
              <a:p>
                <a:pPr marL="1085850" lvl="2"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Only one audit required 30 or more days.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u="none" strike="noStrike" kern="1200" baseline="0" dirty="0">
                  <a:solidFill>
                    <a:schemeClr val="tx1"/>
                  </a:solidFill>
                  <a:latin typeface="+mn-lt"/>
                  <a:ea typeface="+mn-ea"/>
                  <a:cs typeface="+mn-cs"/>
                </a:endParaRPr>
              </a:p>
              <a:p>
                <a:endParaRPr lang="en-US" sz="1200" b="1" i="0" u="none" strike="noStrike" kern="1200" baseline="0" dirty="0">
                  <a:solidFill>
                    <a:schemeClr val="tx1"/>
                  </a:solidFill>
                  <a:latin typeface="+mn-lt"/>
                  <a:ea typeface="+mn-ea"/>
                  <a:cs typeface="+mn-cs"/>
                </a:endParaRPr>
              </a:p>
            </p:txBody>
          </p:sp>
        </mc:Choice>
        <mc:Fallback xmlns="">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Number of bins: </a:t>
                </a:r>
              </a:p>
              <a:p>
                <a:pPr marL="171450"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The number of data items in Table 2.6 is relatively small (</a:t>
                </a:r>
                <a:r>
                  <a:rPr lang="en-US" sz="1200" b="0" i="1" u="none" strike="noStrike" kern="1200" baseline="0" dirty="0" smtClean="0">
                    <a:solidFill>
                      <a:schemeClr val="tx1"/>
                    </a:solidFill>
                    <a:latin typeface="+mn-lt"/>
                    <a:ea typeface="+mn-ea"/>
                    <a:cs typeface="+mn-cs"/>
                  </a:rPr>
                  <a:t>n </a:t>
                </a:r>
                <a:r>
                  <a:rPr lang="en-US" sz="1200" b="0" i="0" u="none" strike="noStrike" kern="1200" baseline="0" dirty="0" smtClean="0">
                    <a:solidFill>
                      <a:schemeClr val="tx1"/>
                    </a:solidFill>
                    <a:latin typeface="+mn-lt"/>
                    <a:ea typeface="+mn-ea"/>
                    <a:cs typeface="+mn-cs"/>
                  </a:rPr>
                  <a:t>= 20). Hence we choose to develop a frequency distribution with five bins.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Width of bins: </a:t>
                </a:r>
              </a:p>
              <a:p>
                <a:pPr marL="171450"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The largest data value is 33, and the smallest data value is 12. </a:t>
                </a:r>
              </a:p>
              <a:p>
                <a:pPr marL="171450"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Because we decided to summarize the data with five classes, using the expression “</a:t>
                </a:r>
                <a:r>
                  <a:rPr lang="en-US" sz="2400" b="0" i="0" u="none" strike="noStrike" kern="1200" baseline="0" dirty="0" smtClean="0">
                    <a:solidFill>
                      <a:schemeClr val="tx1"/>
                    </a:solidFill>
                    <a:latin typeface="+mn-lt"/>
                    <a:ea typeface="+mn-ea"/>
                    <a:cs typeface="+mn-cs"/>
                  </a:rPr>
                  <a:t>Approximate Bin Width = </a:t>
                </a:r>
                <a:r>
                  <a:rPr lang="en-US" sz="600" b="0" i="0" u="none" strike="noStrike" kern="1200" baseline="0" smtClean="0">
                    <a:solidFill>
                      <a:schemeClr val="tx1"/>
                    </a:solidFill>
                    <a:latin typeface="Cambria Math"/>
                    <a:ea typeface="+mn-ea"/>
                    <a:cs typeface="+mn-cs"/>
                  </a:rPr>
                  <a:t>(</a:t>
                </a:r>
                <a:r>
                  <a:rPr lang="en-US" sz="1200" b="0" i="0" u="none" strike="noStrike" kern="1200" baseline="0" dirty="0" smtClean="0">
                    <a:solidFill>
                      <a:schemeClr val="tx1"/>
                    </a:solidFill>
                    <a:latin typeface="Cambria Math"/>
                    <a:ea typeface="+mn-ea"/>
                    <a:cs typeface="+mn-cs"/>
                  </a:rPr>
                  <a:t>"</a:t>
                </a:r>
                <a:r>
                  <a:rPr lang="en-US" sz="1200" i="0" dirty="0" smtClean="0"/>
                  <a:t>Largest data value</a:t>
                </a:r>
                <a:r>
                  <a:rPr lang="en-US" sz="1200" b="0" i="0" dirty="0" smtClean="0">
                    <a:latin typeface="Cambria Math"/>
                  </a:rPr>
                  <a:t>"  −"</a:t>
                </a:r>
                <a:r>
                  <a:rPr lang="en-US" sz="1200" b="0" i="0" dirty="0" smtClean="0"/>
                  <a:t> smallest</a:t>
                </a:r>
                <a:r>
                  <a:rPr lang="en-US" sz="1200" i="0" dirty="0" smtClean="0"/>
                  <a:t> data value</a:t>
                </a:r>
                <a:r>
                  <a:rPr lang="en-US" sz="1200" i="0" dirty="0" smtClean="0">
                    <a:latin typeface="Cambria Math"/>
                  </a:rPr>
                  <a:t>" </a:t>
                </a:r>
                <a:r>
                  <a:rPr lang="en-US" sz="600" b="0" i="0" u="none" strike="noStrike" kern="1200" baseline="0" smtClean="0">
                    <a:solidFill>
                      <a:schemeClr val="tx1"/>
                    </a:solidFill>
                    <a:latin typeface="Cambria Math"/>
                    <a:ea typeface="+mn-ea"/>
                    <a:cs typeface="+mn-cs"/>
                  </a:rPr>
                  <a:t>)/</a:t>
                </a:r>
                <a:r>
                  <a:rPr lang="en-US" sz="1200" b="0" i="0" u="none" strike="noStrike" kern="1200" baseline="0" dirty="0" smtClean="0">
                    <a:solidFill>
                      <a:schemeClr val="tx1"/>
                    </a:solidFill>
                    <a:latin typeface="Cambria Math"/>
                    <a:ea typeface="+mn-ea"/>
                    <a:cs typeface="+mn-cs"/>
                  </a:rPr>
                  <a:t>"</a:t>
                </a:r>
                <a:r>
                  <a:rPr lang="en-US" sz="1200" b="0" i="0" dirty="0" smtClean="0"/>
                  <a:t>Number of bins</a:t>
                </a:r>
                <a:r>
                  <a:rPr lang="en-US" sz="1200" b="0" i="0" dirty="0" smtClean="0">
                    <a:latin typeface="Cambria Math"/>
                  </a:rPr>
                  <a:t>" </a:t>
                </a:r>
                <a:r>
                  <a:rPr lang="en-US" sz="1200" b="0" i="0" u="none" strike="noStrike" kern="1200" baseline="0" dirty="0" smtClean="0">
                    <a:solidFill>
                      <a:schemeClr val="tx1"/>
                    </a:solidFill>
                    <a:latin typeface="+mn-lt"/>
                    <a:ea typeface="+mn-ea"/>
                    <a:cs typeface="+mn-cs"/>
                  </a:rPr>
                  <a:t>” provides an approximate bin width of (33 2 12)/5 = 4.2. </a:t>
                </a:r>
              </a:p>
              <a:p>
                <a:pPr marL="171450"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We therefore decided to round up and use a bin width of five days in the frequency distribution.</a:t>
                </a:r>
              </a:p>
              <a:p>
                <a:pPr marL="171450" indent="-171450">
                  <a:buFont typeface="Arial" panose="020B0604020202020204" pitchFamily="34" charset="0"/>
                  <a:buChar char="•"/>
                </a:pPr>
                <a:endParaRPr lang="en-US" sz="1200" b="0" i="0" u="none" strike="noStrike" kern="1200" baseline="0" dirty="0" smtClean="0">
                  <a:solidFill>
                    <a:schemeClr val="tx1"/>
                  </a:solidFill>
                  <a:latin typeface="+mn-lt"/>
                  <a:ea typeface="+mn-ea"/>
                  <a:cs typeface="+mn-cs"/>
                </a:endParaRPr>
              </a:p>
              <a:p>
                <a:pPr marL="171450" indent="-171450">
                  <a:buFont typeface="Arial" panose="020B0604020202020204" pitchFamily="34" charset="0"/>
                  <a:buChar char="•"/>
                </a:pPr>
                <a:endParaRPr lang="en-US" sz="1200" b="0" i="0" u="none" strike="noStrike" kern="1200" baseline="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smtClean="0">
                    <a:solidFill>
                      <a:schemeClr val="tx1"/>
                    </a:solidFill>
                    <a:latin typeface="+mn-lt"/>
                    <a:ea typeface="+mn-ea"/>
                    <a:cs typeface="+mn-cs"/>
                  </a:rPr>
                  <a:t>Bin limits: </a:t>
                </a:r>
              </a:p>
              <a:p>
                <a:pPr marL="171450"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we selected 10 days as the lower bin limit and 14 days as the upper bin limit for the first class. This bin is denoted 10–14 in Table 2.7.</a:t>
                </a:r>
              </a:p>
              <a:p>
                <a:pPr marL="171450"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The smallest data value, 12, is included in the 10–14 bin. We then selected 15 days as the lower bin limit and 19 days as the upper bin limit of the next class. </a:t>
                </a:r>
              </a:p>
              <a:p>
                <a:pPr marL="171450"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We continued defining the lower and upper bin limits to obtain a total of five classes: 10–14, 15–19, 20–24, 25–29, and 30–34. </a:t>
                </a:r>
              </a:p>
              <a:p>
                <a:pPr marL="171450"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The difference between the upper bin limits of adjacent bins is the bin width. Using the first two upper bin limits of 14 and 19, we see that the bin width is 19 </a:t>
                </a:r>
                <a:r>
                  <a:rPr lang="en-US" sz="1200" b="0" i="0" u="none" strike="noStrike" kern="1200" baseline="0" dirty="0" smtClean="0">
                    <a:solidFill>
                      <a:schemeClr val="tx1"/>
                    </a:solidFill>
                    <a:latin typeface="Arial"/>
                    <a:ea typeface="+mn-ea"/>
                    <a:cs typeface="Arial"/>
                  </a:rPr>
                  <a:t>–</a:t>
                </a:r>
                <a:r>
                  <a:rPr lang="en-US" sz="1200" b="0" i="0" u="none" strike="noStrike" kern="1200" baseline="0" dirty="0" smtClean="0">
                    <a:solidFill>
                      <a:schemeClr val="tx1"/>
                    </a:solidFill>
                    <a:latin typeface="+mn-lt"/>
                    <a:ea typeface="+mn-ea"/>
                    <a:cs typeface="+mn-cs"/>
                  </a:rPr>
                  <a:t> 14 = 5.</a:t>
                </a:r>
              </a:p>
              <a:p>
                <a:pPr marL="171450"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With the number of bins, bin width, and bin limits determined, a frequency distribution can be obtained by counting the number of data values belonging to each bin.</a:t>
                </a:r>
              </a:p>
              <a:p>
                <a:pPr marL="171450" indent="-171450">
                  <a:buFont typeface="Arial" panose="020B0604020202020204" pitchFamily="34" charset="0"/>
                  <a:buChar char="•"/>
                </a:pPr>
                <a:endParaRPr lang="en-US" sz="1200" b="0" i="0" u="none" strike="noStrike" kern="1200" baseline="0" dirty="0" smtClean="0">
                  <a:solidFill>
                    <a:schemeClr val="tx1"/>
                  </a:solidFill>
                  <a:latin typeface="+mn-lt"/>
                  <a:ea typeface="+mn-ea"/>
                  <a:cs typeface="+mn-cs"/>
                </a:endParaRPr>
              </a:p>
              <a:p>
                <a:pPr marL="0" indent="0">
                  <a:buFont typeface="Arial" panose="020B0604020202020204" pitchFamily="34" charset="0"/>
                  <a:buNone/>
                </a:pPr>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Using the </a:t>
                </a:r>
                <a:r>
                  <a:rPr lang="en-US" sz="1200" b="1" i="0" u="none" strike="noStrike" kern="1200" baseline="0" dirty="0" smtClean="0">
                    <a:solidFill>
                      <a:schemeClr val="tx1"/>
                    </a:solidFill>
                    <a:latin typeface="+mn-lt"/>
                    <a:ea typeface="+mn-ea"/>
                    <a:cs typeface="+mn-cs"/>
                  </a:rPr>
                  <a:t>frequency distribution (Table 2.7)</a:t>
                </a:r>
                <a:r>
                  <a:rPr lang="en-US" sz="1200" b="0" i="0" u="none" strike="noStrike" kern="1200" baseline="0" dirty="0" smtClean="0">
                    <a:solidFill>
                      <a:schemeClr val="tx1"/>
                    </a:solidFill>
                    <a:latin typeface="+mn-lt"/>
                    <a:ea typeface="+mn-ea"/>
                    <a:cs typeface="+mn-cs"/>
                  </a:rPr>
                  <a:t>, we can observe that:</a:t>
                </a:r>
              </a:p>
              <a:p>
                <a:pPr marL="171450"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The most frequently occurring audit times are in the bin of 15–19 days.</a:t>
                </a:r>
              </a:p>
              <a:p>
                <a:pPr marL="171450"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Eight of the 20 audit times are in this bin.</a:t>
                </a:r>
              </a:p>
              <a:p>
                <a:pPr marL="171450"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Only one audit required 30 or more days.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u="none" strike="noStrike" kern="1200" baseline="0" dirty="0" smtClean="0">
                  <a:solidFill>
                    <a:schemeClr val="tx1"/>
                  </a:solidFill>
                  <a:latin typeface="+mn-lt"/>
                  <a:ea typeface="+mn-ea"/>
                  <a:cs typeface="+mn-cs"/>
                </a:endParaRPr>
              </a:p>
              <a:p>
                <a:endParaRPr lang="en-US" sz="1200" b="1" i="0" u="none" strike="noStrike" kern="1200" baseline="0" dirty="0" smtClean="0">
                  <a:solidFill>
                    <a:schemeClr val="tx1"/>
                  </a:solidFill>
                  <a:latin typeface="+mn-lt"/>
                  <a:ea typeface="+mn-ea"/>
                  <a:cs typeface="+mn-cs"/>
                </a:endParaRPr>
              </a:p>
            </p:txBody>
          </p:sp>
        </mc:Fallback>
      </mc:AlternateContent>
      <p:sp>
        <p:nvSpPr>
          <p:cNvPr id="4" name="Slide Number Placeholder 3"/>
          <p:cNvSpPr>
            <a:spLocks noGrp="1"/>
          </p:cNvSpPr>
          <p:nvPr>
            <p:ph type="sldNum" sz="quarter" idx="10"/>
          </p:nvPr>
        </p:nvSpPr>
        <p:spPr/>
        <p:txBody>
          <a:bodyPr/>
          <a:lstStyle/>
          <a:p>
            <a:fld id="{54F60B61-172D-4509-B931-6E88C4E54591}" type="slidenum">
              <a:rPr lang="en-US" smtClean="0"/>
              <a:t>37</a:t>
            </a:fld>
            <a:endParaRPr lang="en-US" dirty="0"/>
          </a:p>
        </p:txBody>
      </p:sp>
    </p:spTree>
    <p:extLst>
      <p:ext uri="{BB962C8B-B14F-4D97-AF65-F5344CB8AC3E}">
        <p14:creationId xmlns:p14="http://schemas.microsoft.com/office/powerpoint/2010/main" val="385314843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1" i="0" u="none" strike="noStrike" kern="1200" baseline="0" dirty="0">
                    <a:solidFill>
                      <a:schemeClr val="tx1"/>
                    </a:solidFill>
                    <a:latin typeface="+mn-lt"/>
                    <a:ea typeface="+mn-ea"/>
                    <a:cs typeface="+mn-cs"/>
                  </a:rPr>
                  <a:t>Number of bins</a:t>
                </a:r>
                <a:r>
                  <a:rPr lang="en-US" sz="1200" b="0" i="0" u="none" strike="noStrike" kern="1200" baseline="0" dirty="0">
                    <a:solidFill>
                      <a:schemeClr val="tx1"/>
                    </a:solidFill>
                    <a:latin typeface="+mn-lt"/>
                    <a:ea typeface="+mn-ea"/>
                    <a:cs typeface="+mn-cs"/>
                  </a:rPr>
                  <a:t>: </a:t>
                </a:r>
              </a:p>
              <a:p>
                <a:pPr marL="628650" lvl="1"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The number of data items in Table 2.6 is relatively small (</a:t>
                </a:r>
                <a:r>
                  <a:rPr lang="en-US" sz="1200" b="0" i="1" u="none" strike="noStrike" kern="1200" baseline="0" dirty="0">
                    <a:solidFill>
                      <a:schemeClr val="tx1"/>
                    </a:solidFill>
                    <a:latin typeface="+mn-lt"/>
                    <a:ea typeface="+mn-ea"/>
                    <a:cs typeface="+mn-cs"/>
                  </a:rPr>
                  <a:t>n </a:t>
                </a:r>
                <a:r>
                  <a:rPr lang="en-US" sz="1200" b="0" i="0" u="none" strike="noStrike" kern="1200" baseline="0" dirty="0">
                    <a:solidFill>
                      <a:schemeClr val="tx1"/>
                    </a:solidFill>
                    <a:latin typeface="+mn-lt"/>
                    <a:ea typeface="+mn-ea"/>
                    <a:cs typeface="+mn-cs"/>
                  </a:rPr>
                  <a:t>= 20). Hence, we choose to develop a frequency distribution with five bins.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a:p>
                <a:pPr marL="171450" indent="-171450">
                  <a:buFont typeface="Arial" panose="020B0604020202020204" pitchFamily="34" charset="0"/>
                  <a:buChar char="•"/>
                </a:pPr>
                <a:r>
                  <a:rPr lang="en-US" sz="1200" b="1" i="0" u="none" strike="noStrike" kern="1200" baseline="0" dirty="0">
                    <a:solidFill>
                      <a:schemeClr val="tx1"/>
                    </a:solidFill>
                    <a:latin typeface="+mn-lt"/>
                    <a:ea typeface="+mn-ea"/>
                    <a:cs typeface="+mn-cs"/>
                  </a:rPr>
                  <a:t>Width of bins</a:t>
                </a:r>
                <a:r>
                  <a:rPr lang="en-US" sz="1200" b="0" i="0" u="none" strike="noStrike" kern="1200" baseline="0" dirty="0">
                    <a:solidFill>
                      <a:schemeClr val="tx1"/>
                    </a:solidFill>
                    <a:latin typeface="+mn-lt"/>
                    <a:ea typeface="+mn-ea"/>
                    <a:cs typeface="+mn-cs"/>
                  </a:rPr>
                  <a:t>: </a:t>
                </a:r>
              </a:p>
              <a:p>
                <a:pPr marL="628650" lvl="1"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The largest data value is 33, and the smallest data value is 12. </a:t>
                </a:r>
              </a:p>
              <a:p>
                <a:pPr marL="628650" lvl="1"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Because we decided to summarize the data with five classes, using the expression “</a:t>
                </a:r>
                <a:r>
                  <a:rPr lang="en-US" sz="2400" b="0" i="0" u="none" strike="noStrike" kern="1200" baseline="0" dirty="0">
                    <a:solidFill>
                      <a:schemeClr val="tx1"/>
                    </a:solidFill>
                    <a:latin typeface="+mn-lt"/>
                    <a:ea typeface="+mn-ea"/>
                    <a:cs typeface="+mn-cs"/>
                  </a:rPr>
                  <a:t>Approximate bin width = </a:t>
                </a:r>
                <a14:m>
                  <m:oMath xmlns:m="http://schemas.openxmlformats.org/officeDocument/2006/math">
                    <m:f>
                      <m:fPr>
                        <m:ctrlPr>
                          <a:rPr lang="en-US" sz="600" b="0" i="1" u="none" strike="noStrike" kern="1200" baseline="0" smtClean="0">
                            <a:solidFill>
                              <a:schemeClr val="tx1"/>
                            </a:solidFill>
                            <a:latin typeface="Cambria Math" panose="02040503050406030204" pitchFamily="18" charset="0"/>
                            <a:ea typeface="+mn-ea"/>
                            <a:cs typeface="+mn-cs"/>
                          </a:rPr>
                        </m:ctrlPr>
                      </m:fPr>
                      <m:num>
                        <m:r>
                          <m:rPr>
                            <m:nor/>
                          </m:rPr>
                          <a:rPr lang="en-US" sz="1200" dirty="0" smtClean="0"/>
                          <m:t>Largest</m:t>
                        </m:r>
                        <m:r>
                          <m:rPr>
                            <m:nor/>
                          </m:rPr>
                          <a:rPr lang="en-US" sz="1200" dirty="0" smtClean="0"/>
                          <m:t> </m:t>
                        </m:r>
                        <m:r>
                          <m:rPr>
                            <m:nor/>
                          </m:rPr>
                          <a:rPr lang="en-US" sz="1200" dirty="0" smtClean="0"/>
                          <m:t>data</m:t>
                        </m:r>
                        <m:r>
                          <m:rPr>
                            <m:nor/>
                          </m:rPr>
                          <a:rPr lang="en-US" sz="1200" dirty="0" smtClean="0"/>
                          <m:t> </m:t>
                        </m:r>
                        <m:r>
                          <m:rPr>
                            <m:nor/>
                          </m:rPr>
                          <a:rPr lang="en-US" sz="1200" dirty="0" smtClean="0"/>
                          <m:t>value</m:t>
                        </m:r>
                        <m:r>
                          <a:rPr lang="en-US" sz="1200" b="0" i="1" dirty="0" smtClean="0">
                            <a:latin typeface="Cambria Math"/>
                          </a:rPr>
                          <m:t> −</m:t>
                        </m:r>
                        <m:r>
                          <m:rPr>
                            <m:nor/>
                          </m:rPr>
                          <a:rPr lang="en-US" sz="1200" b="0" i="0" dirty="0" smtClean="0"/>
                          <m:t> </m:t>
                        </m:r>
                        <m:r>
                          <m:rPr>
                            <m:nor/>
                          </m:rPr>
                          <a:rPr lang="en-US" sz="1200" b="0" i="0" dirty="0" smtClean="0"/>
                          <m:t>smallest</m:t>
                        </m:r>
                        <m:r>
                          <m:rPr>
                            <m:nor/>
                          </m:rPr>
                          <a:rPr lang="en-US" sz="1200" dirty="0" smtClean="0"/>
                          <m:t> </m:t>
                        </m:r>
                        <m:r>
                          <m:rPr>
                            <m:nor/>
                          </m:rPr>
                          <a:rPr lang="en-US" sz="1200" dirty="0" smtClean="0"/>
                          <m:t>data</m:t>
                        </m:r>
                        <m:r>
                          <m:rPr>
                            <m:nor/>
                          </m:rPr>
                          <a:rPr lang="en-US" sz="1200" dirty="0" smtClean="0"/>
                          <m:t> </m:t>
                        </m:r>
                        <m:r>
                          <m:rPr>
                            <m:nor/>
                          </m:rPr>
                          <a:rPr lang="en-US" sz="1200" dirty="0" smtClean="0"/>
                          <m:t>value</m:t>
                        </m:r>
                      </m:num>
                      <m:den>
                        <m:r>
                          <m:rPr>
                            <m:nor/>
                          </m:rPr>
                          <a:rPr lang="en-US" sz="1200" b="0" i="0" dirty="0" smtClean="0"/>
                          <m:t>Number</m:t>
                        </m:r>
                        <m:r>
                          <m:rPr>
                            <m:nor/>
                          </m:rPr>
                          <a:rPr lang="en-US" sz="1200" b="0" i="0" dirty="0" smtClean="0"/>
                          <m:t> </m:t>
                        </m:r>
                        <m:r>
                          <m:rPr>
                            <m:nor/>
                          </m:rPr>
                          <a:rPr lang="en-US" sz="1200" b="0" i="0" dirty="0" smtClean="0"/>
                          <m:t>of</m:t>
                        </m:r>
                        <m:r>
                          <m:rPr>
                            <m:nor/>
                          </m:rPr>
                          <a:rPr lang="en-US" sz="1200" b="0" i="0" dirty="0" smtClean="0"/>
                          <m:t> </m:t>
                        </m:r>
                        <m:r>
                          <m:rPr>
                            <m:nor/>
                          </m:rPr>
                          <a:rPr lang="en-US" sz="1200" b="0" i="0" dirty="0" smtClean="0"/>
                          <m:t>bins</m:t>
                        </m:r>
                      </m:den>
                    </m:f>
                  </m:oMath>
                </a14:m>
                <a:r>
                  <a:rPr lang="en-US" sz="1200" b="0" i="0" u="none" strike="noStrike" kern="1200" baseline="0" dirty="0">
                    <a:solidFill>
                      <a:schemeClr val="tx1"/>
                    </a:solidFill>
                    <a:latin typeface="+mn-lt"/>
                    <a:ea typeface="+mn-ea"/>
                    <a:cs typeface="+mn-cs"/>
                  </a:rPr>
                  <a:t>”, provides an approximate bin width of (33 – 12)/5 = 4.2. </a:t>
                </a:r>
              </a:p>
              <a:p>
                <a:pPr marL="628650" lvl="1"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We therefore decided to round up and use a bin width of five days in the frequency distribution.</a:t>
                </a:r>
              </a:p>
              <a:p>
                <a:pPr marL="171450" indent="-171450">
                  <a:buFont typeface="Arial" panose="020B0604020202020204" pitchFamily="34" charset="0"/>
                  <a:buChar char="•"/>
                </a:pPr>
                <a:endParaRPr lang="en-US" sz="1200" b="1" i="0" u="none" strike="noStrike" kern="1200" baseline="0" dirty="0">
                  <a:solidFill>
                    <a:schemeClr val="tx1"/>
                  </a:solidFill>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0" u="none" strike="noStrike" kern="1200" baseline="0" dirty="0">
                    <a:solidFill>
                      <a:schemeClr val="tx1"/>
                    </a:solidFill>
                    <a:latin typeface="+mn-lt"/>
                    <a:ea typeface="+mn-ea"/>
                    <a:cs typeface="+mn-cs"/>
                  </a:rPr>
                  <a:t>Bin limits</a:t>
                </a:r>
                <a:r>
                  <a:rPr lang="en-US" sz="1200" b="0" i="0" u="none" strike="noStrike" kern="1200" baseline="0" dirty="0">
                    <a:solidFill>
                      <a:schemeClr val="tx1"/>
                    </a:solidFill>
                    <a:latin typeface="+mn-lt"/>
                    <a:ea typeface="+mn-ea"/>
                    <a:cs typeface="+mn-cs"/>
                  </a:rPr>
                  <a:t>: </a:t>
                </a:r>
              </a:p>
              <a:p>
                <a:pPr marL="628650" lvl="1"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We selected 10 days as the lower bin limit and 14 days as the upper bin limit for the first class. This bin is denoted 10–14 in Table 2.7.</a:t>
                </a:r>
              </a:p>
              <a:p>
                <a:pPr marL="628650" lvl="1"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The smallest data value, 12, is included in the 10–14 bin. We then selected 15 days as the lower bin limit and 19 days as the upper bin limit of the next class. </a:t>
                </a:r>
              </a:p>
              <a:p>
                <a:pPr marL="628650" lvl="1"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We continued defining the lower and upper bin limits to obtain a total of five classes: 10–14, 15–19, 20–24, 25–29, and 30–34. </a:t>
                </a:r>
              </a:p>
              <a:p>
                <a:pPr marL="628650" lvl="1"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The difference between the upper bin limits of adjacent bins is the bin width. Using the first two upper bin limits of 14 and 19, we see that the bin width is 19 </a:t>
                </a:r>
                <a:r>
                  <a:rPr lang="en-US" sz="1200" b="0" i="0" u="none" strike="noStrike" kern="1200" baseline="0" dirty="0">
                    <a:solidFill>
                      <a:schemeClr val="tx1"/>
                    </a:solidFill>
                    <a:latin typeface="Arial"/>
                    <a:ea typeface="+mn-ea"/>
                    <a:cs typeface="Arial"/>
                  </a:rPr>
                  <a:t>–</a:t>
                </a:r>
                <a:r>
                  <a:rPr lang="en-US" sz="1200" b="0" i="0" u="none" strike="noStrike" kern="1200" baseline="0" dirty="0">
                    <a:solidFill>
                      <a:schemeClr val="tx1"/>
                    </a:solidFill>
                    <a:latin typeface="+mn-lt"/>
                    <a:ea typeface="+mn-ea"/>
                    <a:cs typeface="+mn-cs"/>
                  </a:rPr>
                  <a:t> 14 = 5.</a:t>
                </a:r>
              </a:p>
              <a:p>
                <a:pPr marL="628650" lvl="1"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With the number of bins, bin width, and bin limits determined, a frequency distribution can be obtained by counting the number of data values belonging to each bin.</a:t>
                </a:r>
              </a:p>
              <a:p>
                <a:pPr marL="628650" lvl="1"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Using the </a:t>
                </a:r>
                <a:r>
                  <a:rPr lang="en-US" sz="1200" b="1" i="0" u="none" strike="noStrike" kern="1200" baseline="0" dirty="0">
                    <a:solidFill>
                      <a:schemeClr val="tx1"/>
                    </a:solidFill>
                    <a:latin typeface="+mn-lt"/>
                    <a:ea typeface="+mn-ea"/>
                    <a:cs typeface="+mn-cs"/>
                  </a:rPr>
                  <a:t>frequency distribution </a:t>
                </a:r>
                <a:r>
                  <a:rPr lang="en-US" sz="1200" b="0" i="0" u="none" strike="noStrike" kern="1200" baseline="0" dirty="0">
                    <a:solidFill>
                      <a:schemeClr val="tx1"/>
                    </a:solidFill>
                    <a:latin typeface="+mn-lt"/>
                    <a:ea typeface="+mn-ea"/>
                    <a:cs typeface="+mn-cs"/>
                  </a:rPr>
                  <a:t>in Table 2.7, we can observe that:</a:t>
                </a:r>
              </a:p>
              <a:p>
                <a:pPr marL="1085850" lvl="2"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The most frequently occurring audit times are in the bin of 15–19 days. Eight of the 20 audit times are in this bin.</a:t>
                </a:r>
              </a:p>
              <a:p>
                <a:pPr marL="1085850" lvl="2"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Only one audit required 30 or more days.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u="none" strike="noStrike" kern="1200" baseline="0" dirty="0">
                  <a:solidFill>
                    <a:schemeClr val="tx1"/>
                  </a:solidFill>
                  <a:latin typeface="+mn-lt"/>
                  <a:ea typeface="+mn-ea"/>
                  <a:cs typeface="+mn-cs"/>
                </a:endParaRPr>
              </a:p>
              <a:p>
                <a:endParaRPr lang="en-US" sz="1200" b="1" i="0" u="none" strike="noStrike" kern="1200" baseline="0" dirty="0">
                  <a:solidFill>
                    <a:schemeClr val="tx1"/>
                  </a:solidFill>
                  <a:latin typeface="+mn-lt"/>
                  <a:ea typeface="+mn-ea"/>
                  <a:cs typeface="+mn-cs"/>
                </a:endParaRPr>
              </a:p>
            </p:txBody>
          </p:sp>
        </mc:Choice>
        <mc:Fallback xmlns="">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Number of bins: </a:t>
                </a:r>
              </a:p>
              <a:p>
                <a:pPr marL="171450"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The number of data items in Table 2.6 is relatively small (</a:t>
                </a:r>
                <a:r>
                  <a:rPr lang="en-US" sz="1200" b="0" i="1" u="none" strike="noStrike" kern="1200" baseline="0" dirty="0" smtClean="0">
                    <a:solidFill>
                      <a:schemeClr val="tx1"/>
                    </a:solidFill>
                    <a:latin typeface="+mn-lt"/>
                    <a:ea typeface="+mn-ea"/>
                    <a:cs typeface="+mn-cs"/>
                  </a:rPr>
                  <a:t>n </a:t>
                </a:r>
                <a:r>
                  <a:rPr lang="en-US" sz="1200" b="0" i="0" u="none" strike="noStrike" kern="1200" baseline="0" dirty="0" smtClean="0">
                    <a:solidFill>
                      <a:schemeClr val="tx1"/>
                    </a:solidFill>
                    <a:latin typeface="+mn-lt"/>
                    <a:ea typeface="+mn-ea"/>
                    <a:cs typeface="+mn-cs"/>
                  </a:rPr>
                  <a:t>= 20). Hence we choose to develop a frequency distribution with five bins.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Width of bins: </a:t>
                </a:r>
              </a:p>
              <a:p>
                <a:pPr marL="171450"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The largest data value is 33, and the smallest data value is 12. </a:t>
                </a:r>
              </a:p>
              <a:p>
                <a:pPr marL="171450"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Because we decided to summarize the data with five classes, using the expression “</a:t>
                </a:r>
                <a:r>
                  <a:rPr lang="en-US" sz="2400" b="0" i="0" u="none" strike="noStrike" kern="1200" baseline="0" dirty="0" smtClean="0">
                    <a:solidFill>
                      <a:schemeClr val="tx1"/>
                    </a:solidFill>
                    <a:latin typeface="+mn-lt"/>
                    <a:ea typeface="+mn-ea"/>
                    <a:cs typeface="+mn-cs"/>
                  </a:rPr>
                  <a:t>Approximate Bin Width = </a:t>
                </a:r>
                <a:r>
                  <a:rPr lang="en-US" sz="600" b="0" i="0" u="none" strike="noStrike" kern="1200" baseline="0" smtClean="0">
                    <a:solidFill>
                      <a:schemeClr val="tx1"/>
                    </a:solidFill>
                    <a:latin typeface="Cambria Math"/>
                    <a:ea typeface="+mn-ea"/>
                    <a:cs typeface="+mn-cs"/>
                  </a:rPr>
                  <a:t>(</a:t>
                </a:r>
                <a:r>
                  <a:rPr lang="en-US" sz="1200" b="0" i="0" u="none" strike="noStrike" kern="1200" baseline="0" dirty="0" smtClean="0">
                    <a:solidFill>
                      <a:schemeClr val="tx1"/>
                    </a:solidFill>
                    <a:latin typeface="Cambria Math"/>
                    <a:ea typeface="+mn-ea"/>
                    <a:cs typeface="+mn-cs"/>
                  </a:rPr>
                  <a:t>"</a:t>
                </a:r>
                <a:r>
                  <a:rPr lang="en-US" sz="1200" i="0" dirty="0" smtClean="0"/>
                  <a:t>Largest data value</a:t>
                </a:r>
                <a:r>
                  <a:rPr lang="en-US" sz="1200" b="0" i="0" dirty="0" smtClean="0">
                    <a:latin typeface="Cambria Math"/>
                  </a:rPr>
                  <a:t>"  −"</a:t>
                </a:r>
                <a:r>
                  <a:rPr lang="en-US" sz="1200" b="0" i="0" dirty="0" smtClean="0"/>
                  <a:t> smallest</a:t>
                </a:r>
                <a:r>
                  <a:rPr lang="en-US" sz="1200" i="0" dirty="0" smtClean="0"/>
                  <a:t> data value</a:t>
                </a:r>
                <a:r>
                  <a:rPr lang="en-US" sz="1200" i="0" dirty="0" smtClean="0">
                    <a:latin typeface="Cambria Math"/>
                  </a:rPr>
                  <a:t>" </a:t>
                </a:r>
                <a:r>
                  <a:rPr lang="en-US" sz="600" b="0" i="0" u="none" strike="noStrike" kern="1200" baseline="0" smtClean="0">
                    <a:solidFill>
                      <a:schemeClr val="tx1"/>
                    </a:solidFill>
                    <a:latin typeface="Cambria Math"/>
                    <a:ea typeface="+mn-ea"/>
                    <a:cs typeface="+mn-cs"/>
                  </a:rPr>
                  <a:t>)/</a:t>
                </a:r>
                <a:r>
                  <a:rPr lang="en-US" sz="1200" b="0" i="0" u="none" strike="noStrike" kern="1200" baseline="0" dirty="0" smtClean="0">
                    <a:solidFill>
                      <a:schemeClr val="tx1"/>
                    </a:solidFill>
                    <a:latin typeface="Cambria Math"/>
                    <a:ea typeface="+mn-ea"/>
                    <a:cs typeface="+mn-cs"/>
                  </a:rPr>
                  <a:t>"</a:t>
                </a:r>
                <a:r>
                  <a:rPr lang="en-US" sz="1200" b="0" i="0" dirty="0" smtClean="0"/>
                  <a:t>Number of bins</a:t>
                </a:r>
                <a:r>
                  <a:rPr lang="en-US" sz="1200" b="0" i="0" dirty="0" smtClean="0">
                    <a:latin typeface="Cambria Math"/>
                  </a:rPr>
                  <a:t>" </a:t>
                </a:r>
                <a:r>
                  <a:rPr lang="en-US" sz="1200" b="0" i="0" u="none" strike="noStrike" kern="1200" baseline="0" dirty="0" smtClean="0">
                    <a:solidFill>
                      <a:schemeClr val="tx1"/>
                    </a:solidFill>
                    <a:latin typeface="+mn-lt"/>
                    <a:ea typeface="+mn-ea"/>
                    <a:cs typeface="+mn-cs"/>
                  </a:rPr>
                  <a:t>” provides an approximate bin width of (33 2 12)/5 = 4.2. </a:t>
                </a:r>
              </a:p>
              <a:p>
                <a:pPr marL="171450"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We therefore decided to round up and use a bin width of five days in the frequency distribution.</a:t>
                </a:r>
              </a:p>
              <a:p>
                <a:pPr marL="171450" indent="-171450">
                  <a:buFont typeface="Arial" panose="020B0604020202020204" pitchFamily="34" charset="0"/>
                  <a:buChar char="•"/>
                </a:pPr>
                <a:endParaRPr lang="en-US" sz="1200" b="0" i="0" u="none" strike="noStrike" kern="1200" baseline="0" dirty="0" smtClean="0">
                  <a:solidFill>
                    <a:schemeClr val="tx1"/>
                  </a:solidFill>
                  <a:latin typeface="+mn-lt"/>
                  <a:ea typeface="+mn-ea"/>
                  <a:cs typeface="+mn-cs"/>
                </a:endParaRPr>
              </a:p>
              <a:p>
                <a:pPr marL="171450" indent="-171450">
                  <a:buFont typeface="Arial" panose="020B0604020202020204" pitchFamily="34" charset="0"/>
                  <a:buChar char="•"/>
                </a:pPr>
                <a:endParaRPr lang="en-US" sz="1200" b="0" i="0" u="none" strike="noStrike" kern="1200" baseline="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smtClean="0">
                    <a:solidFill>
                      <a:schemeClr val="tx1"/>
                    </a:solidFill>
                    <a:latin typeface="+mn-lt"/>
                    <a:ea typeface="+mn-ea"/>
                    <a:cs typeface="+mn-cs"/>
                  </a:rPr>
                  <a:t>Bin limits: </a:t>
                </a:r>
              </a:p>
              <a:p>
                <a:pPr marL="171450"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we selected 10 days as the lower bin limit and 14 days as the upper bin limit for the first class. This bin is denoted 10–14 in Table 2.7.</a:t>
                </a:r>
              </a:p>
              <a:p>
                <a:pPr marL="171450"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The smallest data value, 12, is included in the 10–14 bin. We then selected 15 days as the lower bin limit and 19 days as the upper bin limit of the next class. </a:t>
                </a:r>
              </a:p>
              <a:p>
                <a:pPr marL="171450"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We continued defining the lower and upper bin limits to obtain a total of five classes: 10–14, 15–19, 20–24, 25–29, and 30–34. </a:t>
                </a:r>
              </a:p>
              <a:p>
                <a:pPr marL="171450"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The difference between the upper bin limits of adjacent bins is the bin width. Using the first two upper bin limits of 14 and 19, we see that the bin width is 19 </a:t>
                </a:r>
                <a:r>
                  <a:rPr lang="en-US" sz="1200" b="0" i="0" u="none" strike="noStrike" kern="1200" baseline="0" dirty="0" smtClean="0">
                    <a:solidFill>
                      <a:schemeClr val="tx1"/>
                    </a:solidFill>
                    <a:latin typeface="Arial"/>
                    <a:ea typeface="+mn-ea"/>
                    <a:cs typeface="Arial"/>
                  </a:rPr>
                  <a:t>–</a:t>
                </a:r>
                <a:r>
                  <a:rPr lang="en-US" sz="1200" b="0" i="0" u="none" strike="noStrike" kern="1200" baseline="0" dirty="0" smtClean="0">
                    <a:solidFill>
                      <a:schemeClr val="tx1"/>
                    </a:solidFill>
                    <a:latin typeface="+mn-lt"/>
                    <a:ea typeface="+mn-ea"/>
                    <a:cs typeface="+mn-cs"/>
                  </a:rPr>
                  <a:t> 14 = 5.</a:t>
                </a:r>
              </a:p>
              <a:p>
                <a:pPr marL="171450"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With the number of bins, bin width, and bin limits determined, a frequency distribution can be obtained by counting the number of data values belonging to each bin.</a:t>
                </a:r>
              </a:p>
              <a:p>
                <a:pPr marL="171450" indent="-171450">
                  <a:buFont typeface="Arial" panose="020B0604020202020204" pitchFamily="34" charset="0"/>
                  <a:buChar char="•"/>
                </a:pPr>
                <a:endParaRPr lang="en-US" sz="1200" b="0" i="0" u="none" strike="noStrike" kern="1200" baseline="0" dirty="0" smtClean="0">
                  <a:solidFill>
                    <a:schemeClr val="tx1"/>
                  </a:solidFill>
                  <a:latin typeface="+mn-lt"/>
                  <a:ea typeface="+mn-ea"/>
                  <a:cs typeface="+mn-cs"/>
                </a:endParaRPr>
              </a:p>
              <a:p>
                <a:pPr marL="0" indent="0">
                  <a:buFont typeface="Arial" panose="020B0604020202020204" pitchFamily="34" charset="0"/>
                  <a:buNone/>
                </a:pPr>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Using the </a:t>
                </a:r>
                <a:r>
                  <a:rPr lang="en-US" sz="1200" b="1" i="0" u="none" strike="noStrike" kern="1200" baseline="0" dirty="0" smtClean="0">
                    <a:solidFill>
                      <a:schemeClr val="tx1"/>
                    </a:solidFill>
                    <a:latin typeface="+mn-lt"/>
                    <a:ea typeface="+mn-ea"/>
                    <a:cs typeface="+mn-cs"/>
                  </a:rPr>
                  <a:t>frequency distribution (Table 2.7)</a:t>
                </a:r>
                <a:r>
                  <a:rPr lang="en-US" sz="1200" b="0" i="0" u="none" strike="noStrike" kern="1200" baseline="0" dirty="0" smtClean="0">
                    <a:solidFill>
                      <a:schemeClr val="tx1"/>
                    </a:solidFill>
                    <a:latin typeface="+mn-lt"/>
                    <a:ea typeface="+mn-ea"/>
                    <a:cs typeface="+mn-cs"/>
                  </a:rPr>
                  <a:t>, we can observe that:</a:t>
                </a:r>
              </a:p>
              <a:p>
                <a:pPr marL="171450"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The most frequently occurring audit times are in the bin of 15–19 days.</a:t>
                </a:r>
              </a:p>
              <a:p>
                <a:pPr marL="171450"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Eight of the 20 audit times are in this bin.</a:t>
                </a:r>
              </a:p>
              <a:p>
                <a:pPr marL="171450"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Only one audit required 30 or more days.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u="none" strike="noStrike" kern="1200" baseline="0" dirty="0" smtClean="0">
                  <a:solidFill>
                    <a:schemeClr val="tx1"/>
                  </a:solidFill>
                  <a:latin typeface="+mn-lt"/>
                  <a:ea typeface="+mn-ea"/>
                  <a:cs typeface="+mn-cs"/>
                </a:endParaRPr>
              </a:p>
              <a:p>
                <a:endParaRPr lang="en-US" sz="1200" b="1" i="0" u="none" strike="noStrike" kern="1200" baseline="0" dirty="0" smtClean="0">
                  <a:solidFill>
                    <a:schemeClr val="tx1"/>
                  </a:solidFill>
                  <a:latin typeface="+mn-lt"/>
                  <a:ea typeface="+mn-ea"/>
                  <a:cs typeface="+mn-cs"/>
                </a:endParaRPr>
              </a:p>
            </p:txBody>
          </p:sp>
        </mc:Fallback>
      </mc:AlternateContent>
      <p:sp>
        <p:nvSpPr>
          <p:cNvPr id="4" name="Slide Number Placeholder 3"/>
          <p:cNvSpPr>
            <a:spLocks noGrp="1"/>
          </p:cNvSpPr>
          <p:nvPr>
            <p:ph type="sldNum" sz="quarter" idx="10"/>
          </p:nvPr>
        </p:nvSpPr>
        <p:spPr/>
        <p:txBody>
          <a:bodyPr/>
          <a:lstStyle/>
          <a:p>
            <a:fld id="{54F60B61-172D-4509-B931-6E88C4E54591}" type="slidenum">
              <a:rPr lang="en-US" smtClean="0"/>
              <a:t>38</a:t>
            </a:fld>
            <a:endParaRPr lang="en-US" dirty="0"/>
          </a:p>
        </p:txBody>
      </p:sp>
    </p:spTree>
    <p:extLst>
      <p:ext uri="{BB962C8B-B14F-4D97-AF65-F5344CB8AC3E}">
        <p14:creationId xmlns:p14="http://schemas.microsoft.com/office/powerpoint/2010/main" val="224523668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Figure 2.11 shows the data from Table 2.6 entered into an Excel Worksheet. </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The sample of 20 audit times is contained in cells A2:D6. </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The upper limits of the defined bins are in cells A10:A14. </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We can use the FREQUENCY function in Excel to count the number of observations in each bin:</a:t>
            </a:r>
          </a:p>
          <a:p>
            <a:pPr marL="628650" lvl="1"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Step 1. Select cells B10:B14</a:t>
            </a:r>
          </a:p>
          <a:p>
            <a:pPr marL="628650" lvl="1"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Step 2. Enter the formula =FREQUENCY(A2:D6, A10:A14). The range A2:D6 defines the data set, and the range A10:A14 defines the bins</a:t>
            </a:r>
          </a:p>
          <a:p>
            <a:pPr marL="628650" lvl="1"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Step 3.</a:t>
            </a:r>
            <a:r>
              <a:rPr lang="en-US" sz="1200" b="1"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Press </a:t>
            </a:r>
            <a:r>
              <a:rPr lang="en-US" sz="1200" b="1" i="0" u="none" strike="noStrike" kern="1200" baseline="0" dirty="0">
                <a:solidFill>
                  <a:schemeClr val="tx1"/>
                </a:solidFill>
                <a:latin typeface="+mn-lt"/>
                <a:ea typeface="+mn-ea"/>
                <a:cs typeface="+mn-cs"/>
              </a:rPr>
              <a:t>CTRL+SHIFT+ENTER</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Excel will then fill in the values for the number of observations in each bin in cells B10 through B14 because these were the cells selected in Step 1 above.</a:t>
            </a:r>
          </a:p>
          <a:p>
            <a:pPr marL="171450" indent="-171450">
              <a:buFont typeface="Arial" panose="020B0604020202020204" pitchFamily="34" charset="0"/>
              <a:buChar char="•"/>
            </a:pPr>
            <a:endParaRPr lang="en-US" sz="1200" b="0" i="0" u="none" strike="noStrike" kern="1200" baseline="0" dirty="0">
              <a:solidFill>
                <a:schemeClr val="tx1"/>
              </a:solidFill>
              <a:latin typeface="+mn-lt"/>
              <a:ea typeface="+mn-ea"/>
              <a:cs typeface="+mn-cs"/>
            </a:endParaRPr>
          </a:p>
          <a:p>
            <a:pPr marL="171450" indent="-171450">
              <a:buFont typeface="Arial" panose="020B0604020202020204" pitchFamily="34" charset="0"/>
              <a:buChar char="•"/>
            </a:pPr>
            <a:endParaRPr lang="en-US" sz="1200" b="0" i="0" u="none" strike="noStrike" kern="1200" baseline="0" dirty="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54F60B61-172D-4509-B931-6E88C4E54591}" type="slidenum">
              <a:rPr lang="en-US" smtClean="0"/>
              <a:t>39</a:t>
            </a:fld>
            <a:endParaRPr lang="en-US" dirty="0"/>
          </a:p>
        </p:txBody>
      </p:sp>
    </p:spTree>
    <p:extLst>
      <p:ext uri="{BB962C8B-B14F-4D97-AF65-F5344CB8AC3E}">
        <p14:creationId xmlns:p14="http://schemas.microsoft.com/office/powerpoint/2010/main" val="184234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kern="1200" baseline="0" dirty="0">
                <a:solidFill>
                  <a:schemeClr val="tx1"/>
                </a:solidFill>
                <a:latin typeface="+mn-lt"/>
                <a:ea typeface="+mn-ea"/>
                <a:cs typeface="+mn-cs"/>
              </a:rPr>
              <a:t>For the data in Table 2.1:</a:t>
            </a:r>
          </a:p>
          <a:p>
            <a:pPr marL="628650" lvl="1" indent="-171450">
              <a:buFont typeface="Arial" panose="020B0604020202020204" pitchFamily="34" charset="0"/>
              <a:buChar char="•"/>
            </a:pPr>
            <a:r>
              <a:rPr lang="en-US" dirty="0"/>
              <a:t>Variables: </a:t>
            </a:r>
            <a:r>
              <a:rPr lang="en-US" sz="1200" b="0" i="0" u="none" strike="noStrike" kern="1200" baseline="0" dirty="0">
                <a:solidFill>
                  <a:schemeClr val="tx1"/>
                </a:solidFill>
                <a:latin typeface="+mn-lt"/>
                <a:ea typeface="+mn-ea"/>
                <a:cs typeface="+mn-cs"/>
              </a:rPr>
              <a:t>Symbol, Industry, Share Price, and Volume</a:t>
            </a:r>
          </a:p>
          <a:p>
            <a:pPr marL="628650" lvl="1"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Observation: Each row in Table 2.1</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kern="1200" baseline="0" dirty="0">
                <a:solidFill>
                  <a:schemeClr val="tx1"/>
                </a:solidFill>
                <a:latin typeface="+mn-lt"/>
                <a:ea typeface="+mn-ea"/>
                <a:cs typeface="+mn-cs"/>
              </a:rPr>
              <a:t>Variation: Time, customers, items, etc.</a:t>
            </a:r>
          </a:p>
          <a:p>
            <a:pPr marL="171450" indent="-171450">
              <a:buFont typeface="Arial" panose="020B0604020202020204" pitchFamily="34" charset="0"/>
              <a:buChar char="•"/>
            </a:pPr>
            <a:endParaRPr lang="en-US" sz="1200" b="0" i="0" u="none" strike="noStrike" kern="1200" baseline="0" dirty="0">
              <a:solidFill>
                <a:schemeClr val="tx1"/>
              </a:solidFill>
              <a:latin typeface="+mn-lt"/>
              <a:ea typeface="+mn-ea"/>
              <a:cs typeface="+mn-cs"/>
            </a:endParaRPr>
          </a:p>
          <a:p>
            <a:pPr marL="171450" indent="-171450">
              <a:buFont typeface="Arial" panose="020B0604020202020204" pitchFamily="34" charset="0"/>
              <a:buChar char="•"/>
            </a:pPr>
            <a:endParaRPr lang="en-US" sz="1200" b="0" i="0" u="none" strike="noStrike" kern="1200" baseline="0" dirty="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54F60B61-172D-4509-B931-6E88C4E54591}" type="slidenum">
              <a:rPr lang="en-US" smtClean="0"/>
              <a:t>5</a:t>
            </a:fld>
            <a:endParaRPr lang="en-US" dirty="0"/>
          </a:p>
        </p:txBody>
      </p:sp>
    </p:spTree>
    <p:extLst>
      <p:ext uri="{BB962C8B-B14F-4D97-AF65-F5344CB8AC3E}">
        <p14:creationId xmlns:p14="http://schemas.microsoft.com/office/powerpoint/2010/main" val="128078483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F60B61-172D-4509-B931-6E88C4E54591}" type="slidenum">
              <a:rPr lang="en-US" smtClean="0"/>
              <a:t>40</a:t>
            </a:fld>
            <a:endParaRPr lang="en-US" dirty="0"/>
          </a:p>
        </p:txBody>
      </p:sp>
    </p:spTree>
    <p:extLst>
      <p:ext uri="{BB962C8B-B14F-4D97-AF65-F5344CB8AC3E}">
        <p14:creationId xmlns:p14="http://schemas.microsoft.com/office/powerpoint/2010/main" val="411636973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In Figure 2.12, note that the class with the greatest frequency is shown by the rectangle appearing above the class of 15–19 days. </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The height of the rectangle shows that the frequency of this class is 8.</a:t>
            </a:r>
          </a:p>
        </p:txBody>
      </p:sp>
      <p:sp>
        <p:nvSpPr>
          <p:cNvPr id="4" name="Slide Number Placeholder 3"/>
          <p:cNvSpPr>
            <a:spLocks noGrp="1"/>
          </p:cNvSpPr>
          <p:nvPr>
            <p:ph type="sldNum" sz="quarter" idx="10"/>
          </p:nvPr>
        </p:nvSpPr>
        <p:spPr/>
        <p:txBody>
          <a:bodyPr/>
          <a:lstStyle/>
          <a:p>
            <a:fld id="{54F60B61-172D-4509-B931-6E88C4E54591}" type="slidenum">
              <a:rPr lang="en-US" smtClean="0"/>
              <a:t>41</a:t>
            </a:fld>
            <a:endParaRPr lang="en-US" dirty="0"/>
          </a:p>
        </p:txBody>
      </p:sp>
    </p:spTree>
    <p:extLst>
      <p:ext uri="{BB962C8B-B14F-4D97-AF65-F5344CB8AC3E}">
        <p14:creationId xmlns:p14="http://schemas.microsoft.com/office/powerpoint/2010/main" val="181648371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Histograms can be created in Excel using the Data Analysis ToolPak. Following are the steps to create histogram in Excel.</a:t>
            </a:r>
          </a:p>
          <a:p>
            <a:pPr marL="628650" lvl="1"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Step 1. Click the </a:t>
            </a:r>
            <a:r>
              <a:rPr lang="en-US" sz="1200" b="1" i="0" u="none" strike="noStrike" kern="1200" baseline="0" dirty="0">
                <a:solidFill>
                  <a:schemeClr val="tx1"/>
                </a:solidFill>
                <a:latin typeface="+mn-lt"/>
                <a:ea typeface="+mn-ea"/>
                <a:cs typeface="+mn-cs"/>
              </a:rPr>
              <a:t>Data </a:t>
            </a:r>
            <a:r>
              <a:rPr lang="en-US" sz="1200" b="0" i="0" u="none" strike="noStrike" kern="1200" baseline="0" dirty="0">
                <a:solidFill>
                  <a:schemeClr val="tx1"/>
                </a:solidFill>
                <a:latin typeface="+mn-lt"/>
                <a:ea typeface="+mn-ea"/>
                <a:cs typeface="+mn-cs"/>
              </a:rPr>
              <a:t>tab in the Ribbon</a:t>
            </a:r>
          </a:p>
          <a:p>
            <a:pPr marL="628650" lvl="1"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Step 2. Click </a:t>
            </a:r>
            <a:r>
              <a:rPr lang="en-US" sz="1200" b="1" i="0" u="none" strike="noStrike" kern="1200" baseline="0" dirty="0">
                <a:solidFill>
                  <a:schemeClr val="tx1"/>
                </a:solidFill>
                <a:latin typeface="+mn-lt"/>
                <a:ea typeface="+mn-ea"/>
                <a:cs typeface="+mn-cs"/>
              </a:rPr>
              <a:t>Data Analysis </a:t>
            </a:r>
            <a:r>
              <a:rPr lang="en-US" sz="1200" b="0" i="0" u="none" strike="noStrike" kern="1200" baseline="0" dirty="0">
                <a:solidFill>
                  <a:schemeClr val="tx1"/>
                </a:solidFill>
                <a:latin typeface="+mn-lt"/>
                <a:ea typeface="+mn-ea"/>
                <a:cs typeface="+mn-cs"/>
              </a:rPr>
              <a:t>in the </a:t>
            </a:r>
            <a:r>
              <a:rPr lang="en-US" sz="1200" b="1" i="0" u="none" strike="noStrike" kern="1200" baseline="0" dirty="0">
                <a:solidFill>
                  <a:schemeClr val="tx1"/>
                </a:solidFill>
                <a:latin typeface="+mn-lt"/>
                <a:ea typeface="+mn-ea"/>
                <a:cs typeface="+mn-cs"/>
              </a:rPr>
              <a:t>Analyze </a:t>
            </a:r>
            <a:r>
              <a:rPr lang="en-US" sz="1200" b="0" i="0" u="none" strike="noStrike" kern="1200" baseline="0" dirty="0">
                <a:solidFill>
                  <a:schemeClr val="tx1"/>
                </a:solidFill>
                <a:latin typeface="+mn-lt"/>
                <a:ea typeface="+mn-ea"/>
                <a:cs typeface="+mn-cs"/>
              </a:rPr>
              <a:t>group</a:t>
            </a:r>
          </a:p>
          <a:p>
            <a:pPr marL="628650" lvl="1"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Step 3. When the </a:t>
            </a:r>
            <a:r>
              <a:rPr lang="en-US" sz="1200" b="1" i="0" u="none" strike="noStrike" kern="1200" baseline="0" dirty="0">
                <a:solidFill>
                  <a:schemeClr val="tx1"/>
                </a:solidFill>
                <a:latin typeface="+mn-lt"/>
                <a:ea typeface="+mn-ea"/>
                <a:cs typeface="+mn-cs"/>
              </a:rPr>
              <a:t>Data Analysis </a:t>
            </a:r>
            <a:r>
              <a:rPr lang="en-US" sz="1200" b="0" i="0" u="none" strike="noStrike" kern="1200" baseline="0" dirty="0">
                <a:solidFill>
                  <a:schemeClr val="tx1"/>
                </a:solidFill>
                <a:latin typeface="+mn-lt"/>
                <a:ea typeface="+mn-ea"/>
                <a:cs typeface="+mn-cs"/>
              </a:rPr>
              <a:t>dialog box opens, choose </a:t>
            </a:r>
            <a:r>
              <a:rPr lang="en-US" sz="1200" b="1" i="0" u="none" strike="noStrike" kern="1200" baseline="0" dirty="0">
                <a:solidFill>
                  <a:schemeClr val="tx1"/>
                </a:solidFill>
                <a:latin typeface="+mn-lt"/>
                <a:ea typeface="+mn-ea"/>
                <a:cs typeface="+mn-cs"/>
              </a:rPr>
              <a:t>Histogram </a:t>
            </a:r>
            <a:r>
              <a:rPr lang="en-US" sz="1200" b="0" i="0" u="none" strike="noStrike" kern="1200" baseline="0" dirty="0">
                <a:solidFill>
                  <a:schemeClr val="tx1"/>
                </a:solidFill>
                <a:latin typeface="+mn-lt"/>
                <a:ea typeface="+mn-ea"/>
                <a:cs typeface="+mn-cs"/>
              </a:rPr>
              <a:t>from the list of </a:t>
            </a:r>
            <a:r>
              <a:rPr lang="en-US" sz="1200" b="1" i="0" u="none" strike="noStrike" kern="1200" baseline="0" dirty="0">
                <a:solidFill>
                  <a:schemeClr val="tx1"/>
                </a:solidFill>
                <a:latin typeface="+mn-lt"/>
                <a:ea typeface="+mn-ea"/>
                <a:cs typeface="+mn-cs"/>
              </a:rPr>
              <a:t>Analysis Tools</a:t>
            </a:r>
            <a:r>
              <a:rPr lang="en-US" sz="1200" b="0" i="0" u="none" strike="noStrike" kern="1200" baseline="0" dirty="0">
                <a:solidFill>
                  <a:schemeClr val="tx1"/>
                </a:solidFill>
                <a:latin typeface="+mn-lt"/>
                <a:ea typeface="+mn-ea"/>
                <a:cs typeface="+mn-cs"/>
              </a:rPr>
              <a:t>, and click </a:t>
            </a:r>
            <a:r>
              <a:rPr lang="en-US" sz="1200" b="1" i="0" u="none" strike="noStrike" kern="1200" baseline="0" dirty="0">
                <a:solidFill>
                  <a:schemeClr val="tx1"/>
                </a:solidFill>
                <a:latin typeface="+mn-lt"/>
                <a:ea typeface="+mn-ea"/>
                <a:cs typeface="+mn-cs"/>
              </a:rPr>
              <a:t>OK</a:t>
            </a:r>
          </a:p>
          <a:p>
            <a:r>
              <a:rPr lang="en-US" sz="1200" b="0" i="0" u="none" strike="noStrike" kern="1200" baseline="0" dirty="0">
                <a:solidFill>
                  <a:schemeClr val="tx1"/>
                </a:solidFill>
                <a:latin typeface="+mn-lt"/>
                <a:ea typeface="+mn-ea"/>
                <a:cs typeface="+mn-cs"/>
              </a:rPr>
              <a:t>	In the </a:t>
            </a:r>
            <a:r>
              <a:rPr lang="en-US" sz="1200" b="1" i="0" u="none" strike="noStrike" kern="1200" baseline="0" dirty="0">
                <a:solidFill>
                  <a:schemeClr val="tx1"/>
                </a:solidFill>
                <a:latin typeface="+mn-lt"/>
                <a:ea typeface="+mn-ea"/>
                <a:cs typeface="+mn-cs"/>
              </a:rPr>
              <a:t>Input Range: </a:t>
            </a:r>
            <a:r>
              <a:rPr lang="en-US" sz="1200" b="0" i="0" u="none" strike="noStrike" kern="1200" baseline="0" dirty="0">
                <a:solidFill>
                  <a:schemeClr val="tx1"/>
                </a:solidFill>
                <a:latin typeface="+mn-lt"/>
                <a:ea typeface="+mn-ea"/>
                <a:cs typeface="+mn-cs"/>
              </a:rPr>
              <a:t>box, enter </a:t>
            </a:r>
            <a:r>
              <a:rPr lang="en-US" sz="1200" b="0" i="1" u="none" strike="noStrike" kern="1200" baseline="0" dirty="0">
                <a:solidFill>
                  <a:schemeClr val="tx1"/>
                </a:solidFill>
                <a:latin typeface="+mn-lt"/>
                <a:ea typeface="+mn-ea"/>
                <a:cs typeface="+mn-cs"/>
              </a:rPr>
              <a:t>A2:D6</a:t>
            </a:r>
          </a:p>
          <a:p>
            <a:r>
              <a:rPr lang="en-US" sz="1200" b="0" i="0" u="none" strike="noStrike" kern="1200" baseline="0" dirty="0">
                <a:solidFill>
                  <a:schemeClr val="tx1"/>
                </a:solidFill>
                <a:latin typeface="+mn-lt"/>
                <a:ea typeface="+mn-ea"/>
                <a:cs typeface="+mn-cs"/>
              </a:rPr>
              <a:t>	In the </a:t>
            </a:r>
            <a:r>
              <a:rPr lang="en-US" sz="1200" b="1" i="0" u="none" strike="noStrike" kern="1200" baseline="0" dirty="0">
                <a:solidFill>
                  <a:schemeClr val="tx1"/>
                </a:solidFill>
                <a:latin typeface="+mn-lt"/>
                <a:ea typeface="+mn-ea"/>
                <a:cs typeface="+mn-cs"/>
              </a:rPr>
              <a:t>Bin Range: </a:t>
            </a:r>
            <a:r>
              <a:rPr lang="en-US" sz="1200" b="0" i="0" u="none" strike="noStrike" kern="1200" baseline="0" dirty="0">
                <a:solidFill>
                  <a:schemeClr val="tx1"/>
                </a:solidFill>
                <a:latin typeface="+mn-lt"/>
                <a:ea typeface="+mn-ea"/>
                <a:cs typeface="+mn-cs"/>
              </a:rPr>
              <a:t>box, enter </a:t>
            </a:r>
            <a:r>
              <a:rPr lang="en-US" sz="1200" b="0" i="1" u="none" strike="noStrike" kern="1200" baseline="0" dirty="0">
                <a:solidFill>
                  <a:schemeClr val="tx1"/>
                </a:solidFill>
                <a:latin typeface="+mn-lt"/>
                <a:ea typeface="+mn-ea"/>
                <a:cs typeface="+mn-cs"/>
              </a:rPr>
              <a:t>A10:A14</a:t>
            </a:r>
          </a:p>
          <a:p>
            <a:r>
              <a:rPr lang="en-US" sz="1200" b="0" i="0" u="none" strike="noStrike" kern="1200" baseline="0" dirty="0">
                <a:solidFill>
                  <a:schemeClr val="tx1"/>
                </a:solidFill>
                <a:latin typeface="+mn-lt"/>
                <a:ea typeface="+mn-ea"/>
                <a:cs typeface="+mn-cs"/>
              </a:rPr>
              <a:t>	Under </a:t>
            </a:r>
            <a:r>
              <a:rPr lang="en-US" sz="1200" b="1" i="0" u="none" strike="noStrike" kern="1200" baseline="0" dirty="0">
                <a:solidFill>
                  <a:schemeClr val="tx1"/>
                </a:solidFill>
                <a:latin typeface="+mn-lt"/>
                <a:ea typeface="+mn-ea"/>
                <a:cs typeface="+mn-cs"/>
              </a:rPr>
              <a:t>Output Options:</a:t>
            </a:r>
            <a:r>
              <a:rPr lang="en-US" sz="1200" b="0" i="0" u="none" strike="noStrike" kern="1200" baseline="0" dirty="0">
                <a:solidFill>
                  <a:schemeClr val="tx1"/>
                </a:solidFill>
                <a:latin typeface="+mn-lt"/>
                <a:ea typeface="+mn-ea"/>
                <a:cs typeface="+mn-cs"/>
              </a:rPr>
              <a:t>, select </a:t>
            </a:r>
            <a:r>
              <a:rPr lang="en-US" sz="1200" b="1" i="0" u="none" strike="noStrike" kern="1200" baseline="0" dirty="0">
                <a:solidFill>
                  <a:schemeClr val="tx1"/>
                </a:solidFill>
                <a:latin typeface="+mn-lt"/>
                <a:ea typeface="+mn-ea"/>
                <a:cs typeface="+mn-cs"/>
              </a:rPr>
              <a:t>New Worksheet Ply:</a:t>
            </a:r>
          </a:p>
          <a:p>
            <a:r>
              <a:rPr lang="en-US" sz="1200" b="0" i="0" u="none" strike="noStrike" kern="1200" baseline="0" dirty="0">
                <a:solidFill>
                  <a:schemeClr val="tx1"/>
                </a:solidFill>
                <a:latin typeface="+mn-lt"/>
                <a:ea typeface="+mn-ea"/>
                <a:cs typeface="+mn-cs"/>
              </a:rPr>
              <a:t>	Select the check box for </a:t>
            </a:r>
            <a:r>
              <a:rPr lang="en-US" sz="1200" b="1" i="0" u="none" strike="noStrike" kern="1200" baseline="0" dirty="0">
                <a:solidFill>
                  <a:schemeClr val="tx1"/>
                </a:solidFill>
                <a:latin typeface="+mn-lt"/>
                <a:ea typeface="+mn-ea"/>
                <a:cs typeface="+mn-cs"/>
              </a:rPr>
              <a:t>Chart Output </a:t>
            </a:r>
          </a:p>
          <a:p>
            <a:r>
              <a:rPr lang="en-US" sz="1200" b="0" i="0" u="none" strike="noStrike" kern="1200" baseline="0" dirty="0">
                <a:solidFill>
                  <a:schemeClr val="tx1"/>
                </a:solidFill>
                <a:latin typeface="+mn-lt"/>
                <a:ea typeface="+mn-ea"/>
                <a:cs typeface="+mn-cs"/>
              </a:rPr>
              <a:t>	Click </a:t>
            </a:r>
            <a:r>
              <a:rPr lang="en-US" sz="1200" b="1" i="0" u="none" strike="noStrike" kern="1200" baseline="0" dirty="0">
                <a:solidFill>
                  <a:schemeClr val="tx1"/>
                </a:solidFill>
                <a:latin typeface="+mn-lt"/>
                <a:ea typeface="+mn-ea"/>
                <a:cs typeface="+mn-cs"/>
              </a:rPr>
              <a:t>OK</a:t>
            </a:r>
            <a:endParaRPr lang="en-US" sz="1200" b="0" i="0" u="none" strike="noStrike" kern="1200" baseline="0" dirty="0">
              <a:solidFill>
                <a:schemeClr val="tx1"/>
              </a:solidFill>
              <a:latin typeface="+mn-lt"/>
              <a:ea typeface="+mn-ea"/>
              <a:cs typeface="+mn-cs"/>
            </a:endParaRPr>
          </a:p>
          <a:p>
            <a:endParaRPr lang="en-US" sz="1200" b="0" i="0" u="none" strike="noStrike" kern="1200" baseline="0" dirty="0">
              <a:solidFill>
                <a:schemeClr val="tx1"/>
              </a:solidFill>
              <a:latin typeface="+mn-lt"/>
              <a:ea typeface="+mn-ea"/>
              <a:cs typeface="+mn-cs"/>
            </a:endParaRPr>
          </a:p>
          <a:p>
            <a:endParaRPr lang="en-US" sz="12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54F60B61-172D-4509-B931-6E88C4E54591}" type="slidenum">
              <a:rPr lang="en-US" smtClean="0"/>
              <a:t>42</a:t>
            </a:fld>
            <a:endParaRPr lang="en-US" dirty="0"/>
          </a:p>
        </p:txBody>
      </p:sp>
    </p:spTree>
    <p:extLst>
      <p:ext uri="{BB962C8B-B14F-4D97-AF65-F5344CB8AC3E}">
        <p14:creationId xmlns:p14="http://schemas.microsoft.com/office/powerpoint/2010/main" val="109430914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In Figure 2.14, we have modified the bin ranges in column A by typing the values into cells A2:A6 so that the chart created by Excel shows both the lower and upper limits for each bin. </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We have also removed the gaps between the columns in the histogram in Excel to match the traditional format of histograms. </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To remove the gaps between the columns in the histogram created by Excel, follow these steps:</a:t>
            </a:r>
          </a:p>
          <a:p>
            <a:pPr marL="628650" lvl="1"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Step 1. Right-click on one of the columns in the histogram</a:t>
            </a:r>
          </a:p>
          <a:p>
            <a:r>
              <a:rPr lang="en-US" sz="1200" b="0" i="0" u="none" strike="noStrike" kern="1200" baseline="0" dirty="0">
                <a:solidFill>
                  <a:schemeClr val="tx1"/>
                </a:solidFill>
                <a:latin typeface="+mn-lt"/>
                <a:ea typeface="+mn-ea"/>
                <a:cs typeface="+mn-cs"/>
              </a:rPr>
              <a:t>		Select </a:t>
            </a:r>
            <a:r>
              <a:rPr lang="en-US" sz="1200" b="1" i="0" u="none" strike="noStrike" kern="1200" baseline="0" dirty="0">
                <a:solidFill>
                  <a:schemeClr val="tx1"/>
                </a:solidFill>
                <a:latin typeface="+mn-lt"/>
                <a:ea typeface="+mn-ea"/>
                <a:cs typeface="+mn-cs"/>
              </a:rPr>
              <a:t>Format Data Series…</a:t>
            </a:r>
          </a:p>
          <a:p>
            <a:pPr marL="628650" lvl="1"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Step 2. When the </a:t>
            </a:r>
            <a:r>
              <a:rPr lang="en-US" sz="1200" b="1" i="0" u="none" strike="noStrike" kern="1200" baseline="0" dirty="0">
                <a:solidFill>
                  <a:schemeClr val="tx1"/>
                </a:solidFill>
                <a:latin typeface="+mn-lt"/>
                <a:ea typeface="+mn-ea"/>
                <a:cs typeface="+mn-cs"/>
              </a:rPr>
              <a:t>Format Data Series </a:t>
            </a:r>
            <a:r>
              <a:rPr lang="en-US" sz="1200" b="0" i="0" u="none" strike="noStrike" kern="1200" baseline="0" dirty="0">
                <a:solidFill>
                  <a:schemeClr val="tx1"/>
                </a:solidFill>
                <a:latin typeface="+mn-lt"/>
                <a:ea typeface="+mn-ea"/>
                <a:cs typeface="+mn-cs"/>
              </a:rPr>
              <a:t>pane opens, click the </a:t>
            </a:r>
            <a:r>
              <a:rPr lang="en-US" sz="1200" b="1" i="0" u="none" strike="noStrike" kern="1200" baseline="0" dirty="0">
                <a:solidFill>
                  <a:schemeClr val="tx1"/>
                </a:solidFill>
                <a:latin typeface="+mn-lt"/>
                <a:ea typeface="+mn-ea"/>
                <a:cs typeface="+mn-cs"/>
              </a:rPr>
              <a:t>Series Options </a:t>
            </a:r>
            <a:r>
              <a:rPr lang="en-US" sz="1200" b="0" i="0" u="none" strike="noStrike" kern="1200" baseline="0" dirty="0">
                <a:solidFill>
                  <a:schemeClr val="tx1"/>
                </a:solidFill>
                <a:latin typeface="+mn-lt"/>
                <a:ea typeface="+mn-ea"/>
                <a:cs typeface="+mn-cs"/>
              </a:rPr>
              <a:t>button.</a:t>
            </a:r>
          </a:p>
          <a:p>
            <a:r>
              <a:rPr lang="en-US" sz="1200" b="0" i="0" u="none" strike="noStrike" kern="1200" baseline="0" dirty="0">
                <a:solidFill>
                  <a:schemeClr val="tx1"/>
                </a:solidFill>
                <a:latin typeface="+mn-lt"/>
                <a:ea typeface="+mn-ea"/>
                <a:cs typeface="+mn-cs"/>
              </a:rPr>
              <a:t>		Set the </a:t>
            </a:r>
            <a:r>
              <a:rPr lang="en-US" sz="1200" b="1" i="0" u="none" strike="noStrike" kern="1200" baseline="0" dirty="0">
                <a:solidFill>
                  <a:schemeClr val="tx1"/>
                </a:solidFill>
                <a:latin typeface="+mn-lt"/>
                <a:ea typeface="+mn-ea"/>
                <a:cs typeface="+mn-cs"/>
              </a:rPr>
              <a:t>Gap Width </a:t>
            </a:r>
            <a:r>
              <a:rPr lang="en-US" sz="1200" b="0" i="0" u="none" strike="noStrike" kern="1200" baseline="0" dirty="0">
                <a:solidFill>
                  <a:schemeClr val="tx1"/>
                </a:solidFill>
                <a:latin typeface="+mn-lt"/>
                <a:ea typeface="+mn-ea"/>
                <a:cs typeface="+mn-cs"/>
              </a:rPr>
              <a:t>to 0%</a:t>
            </a:r>
          </a:p>
          <a:p>
            <a:endParaRPr lang="en-US" sz="12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54F60B61-172D-4509-B931-6E88C4E54591}" type="slidenum">
              <a:rPr lang="en-US" smtClean="0"/>
              <a:t>43</a:t>
            </a:fld>
            <a:endParaRPr lang="en-US" dirty="0"/>
          </a:p>
        </p:txBody>
      </p:sp>
    </p:spTree>
    <p:extLst>
      <p:ext uri="{BB962C8B-B14F-4D97-AF65-F5344CB8AC3E}">
        <p14:creationId xmlns:p14="http://schemas.microsoft.com/office/powerpoint/2010/main" val="232088104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F60B61-172D-4509-B931-6E88C4E54591}" type="slidenum">
              <a:rPr lang="en-US" smtClean="0"/>
              <a:t>44</a:t>
            </a:fld>
            <a:endParaRPr lang="en-US" dirty="0"/>
          </a:p>
        </p:txBody>
      </p:sp>
    </p:spTree>
    <p:extLst>
      <p:ext uri="{BB962C8B-B14F-4D97-AF65-F5344CB8AC3E}">
        <p14:creationId xmlns:p14="http://schemas.microsoft.com/office/powerpoint/2010/main" val="29063298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Panel A: </a:t>
            </a:r>
            <a:r>
              <a:rPr lang="en-US" sz="1200" b="0" i="0" u="none" strike="noStrike" kern="1200" baseline="0" dirty="0">
                <a:solidFill>
                  <a:schemeClr val="tx1"/>
                </a:solidFill>
                <a:latin typeface="+mn-lt"/>
                <a:ea typeface="+mn-ea"/>
                <a:cs typeface="+mn-cs"/>
              </a:rPr>
              <a:t>Moderately skewed to the left: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kern="1200" baseline="0" dirty="0">
                <a:solidFill>
                  <a:schemeClr val="tx1"/>
                </a:solidFill>
                <a:latin typeface="+mn-lt"/>
                <a:ea typeface="+mn-ea"/>
                <a:cs typeface="+mn-cs"/>
              </a:rPr>
              <a:t>Here, tail extends farther to the left than to the right.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kern="1200" baseline="0" dirty="0">
                <a:solidFill>
                  <a:schemeClr val="tx1"/>
                </a:solidFill>
                <a:latin typeface="+mn-lt"/>
                <a:ea typeface="+mn-ea"/>
                <a:cs typeface="+mn-cs"/>
              </a:rPr>
              <a:t>Example: Exam scores, with no scores above 100%, most of the scores above 70%, and only a few really low scores.</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Panel B: Moderately skewed to the right:</a:t>
            </a:r>
          </a:p>
          <a:p>
            <a:pPr marL="628650" lvl="1"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Tail extends farther to the right than to the left. </a:t>
            </a:r>
          </a:p>
          <a:p>
            <a:pPr marL="628650" lvl="1"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Example: Housing prices; a few expensive houses create the skewness in the right tail.</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Panel C: Symmetric:</a:t>
            </a:r>
          </a:p>
          <a:p>
            <a:pPr marL="628650" lvl="1"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The left tail mirrors the shape of the right tail. </a:t>
            </a:r>
          </a:p>
          <a:p>
            <a:pPr marL="628650" lvl="1"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Example: Data for SAT scores, the heights and weights of people, and so on, lead to histograms that are roughly symmetric.</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Panel D: Highly skewed to the right:</a:t>
            </a:r>
          </a:p>
          <a:p>
            <a:pPr marL="628650" lvl="1"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Example: Data on housing prices, salaries, purchase amounts, and so on, often result in histograms skewed to the right.</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54F60B61-172D-4509-B931-6E88C4E54591}" type="slidenum">
              <a:rPr lang="en-US" smtClean="0"/>
              <a:t>45</a:t>
            </a:fld>
            <a:endParaRPr lang="en-US" dirty="0"/>
          </a:p>
        </p:txBody>
      </p:sp>
    </p:spTree>
    <p:extLst>
      <p:ext uri="{BB962C8B-B14F-4D97-AF65-F5344CB8AC3E}">
        <p14:creationId xmlns:p14="http://schemas.microsoft.com/office/powerpoint/2010/main" val="50126268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F60B61-172D-4509-B931-6E88C4E54591}" type="slidenum">
              <a:rPr lang="en-US" smtClean="0"/>
              <a:t>46</a:t>
            </a:fld>
            <a:endParaRPr lang="en-US" dirty="0"/>
          </a:p>
        </p:txBody>
      </p:sp>
    </p:spTree>
    <p:extLst>
      <p:ext uri="{BB962C8B-B14F-4D97-AF65-F5344CB8AC3E}">
        <p14:creationId xmlns:p14="http://schemas.microsoft.com/office/powerpoint/2010/main" val="299278972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Consider the class with the description “Less than or equal to 24.”</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The cumulative frequency for this class is simply the sum of the frequencies for all classes with data values less than or equal to 24.</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The sum of the frequencies for classes 10–14, 15–19, and 20–24 indicates that 4 + 8 + 5 = 17 data values are less than or equal to 24. Hence, the cumulative frequency for this class is 17. </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In addition, the cumulative frequency distribution in Table 2.8 shows that four audits were completed in 14 days or less and that 19 audits were completed in 29 days or less.</a:t>
            </a:r>
          </a:p>
          <a:p>
            <a:pPr marL="171450" indent="-171450">
              <a:buFont typeface="Arial" panose="020B0604020202020204" pitchFamily="34" charset="0"/>
              <a:buChar char="•"/>
            </a:pPr>
            <a:r>
              <a:rPr lang="en-US" sz="1200" b="0" i="0" u="none" strike="noStrike" kern="1200" baseline="0" dirty="0">
                <a:solidFill>
                  <a:srgbClr val="FFFF00"/>
                </a:solidFill>
                <a:latin typeface="+mn-lt"/>
                <a:ea typeface="+mn-ea"/>
                <a:cs typeface="+mn-cs"/>
              </a:rPr>
              <a:t>The cumulative relative frequency distribution can be computed either by summing the relative frequencies in the relative frequency distribution or by dividing the cumulative frequencies by the total number of items. </a:t>
            </a:r>
          </a:p>
          <a:p>
            <a:pPr marL="171450" indent="-171450">
              <a:buFont typeface="Arial" panose="020B0604020202020204" pitchFamily="34" charset="0"/>
              <a:buChar char="•"/>
            </a:pPr>
            <a:r>
              <a:rPr lang="en-US" sz="1200" b="0" i="0" u="none" strike="noStrike" kern="1200" baseline="0" dirty="0">
                <a:solidFill>
                  <a:srgbClr val="FFFF00"/>
                </a:solidFill>
                <a:latin typeface="+mn-lt"/>
                <a:ea typeface="+mn-ea"/>
                <a:cs typeface="+mn-cs"/>
              </a:rPr>
              <a:t>Using the latter approach, we found the cumulative relative frequencies in column 3 of Table 2.8 by dividing the cumulative frequencies in column 2 by the total number of items (</a:t>
            </a:r>
            <a:r>
              <a:rPr lang="en-US" sz="1200" b="0" i="1" u="none" strike="noStrike" kern="1200" baseline="0" dirty="0">
                <a:solidFill>
                  <a:srgbClr val="FFFF00"/>
                </a:solidFill>
                <a:latin typeface="+mn-lt"/>
                <a:ea typeface="+mn-ea"/>
                <a:cs typeface="+mn-cs"/>
              </a:rPr>
              <a:t>n </a:t>
            </a:r>
            <a:r>
              <a:rPr lang="en-US" sz="1200" b="0" i="0" u="none" strike="noStrike" kern="1200" baseline="0" dirty="0">
                <a:solidFill>
                  <a:srgbClr val="FFFF00"/>
                </a:solidFill>
                <a:latin typeface="+mn-lt"/>
                <a:ea typeface="+mn-ea"/>
                <a:cs typeface="+mn-cs"/>
              </a:rPr>
              <a:t>= 20). </a:t>
            </a:r>
          </a:p>
          <a:p>
            <a:pPr marL="171450" indent="-171450">
              <a:buFont typeface="Arial" panose="020B0604020202020204" pitchFamily="34" charset="0"/>
              <a:buChar char="•"/>
            </a:pPr>
            <a:r>
              <a:rPr lang="en-US" sz="1200" b="0" i="0" u="none" strike="noStrike" kern="1200" baseline="0" dirty="0">
                <a:solidFill>
                  <a:srgbClr val="FFFF00"/>
                </a:solidFill>
                <a:latin typeface="+mn-lt"/>
                <a:ea typeface="+mn-ea"/>
                <a:cs typeface="+mn-cs"/>
              </a:rPr>
              <a:t>The cumulative percent frequencies were again computed by multiplying the relative frequencies by 100. </a:t>
            </a:r>
          </a:p>
          <a:p>
            <a:pPr marL="171450" indent="-171450">
              <a:buFont typeface="Arial" panose="020B0604020202020204" pitchFamily="34" charset="0"/>
              <a:buChar char="•"/>
            </a:pPr>
            <a:r>
              <a:rPr lang="en-US" sz="1200" b="0" i="0" u="none" strike="noStrike" kern="1200" baseline="0" dirty="0">
                <a:solidFill>
                  <a:srgbClr val="FFFF00"/>
                </a:solidFill>
                <a:latin typeface="+mn-lt"/>
                <a:ea typeface="+mn-ea"/>
                <a:cs typeface="+mn-cs"/>
              </a:rPr>
              <a:t>The cumulative relative and percent frequency distributions show that 0.85 of the audits, or 85%, were completed in 24 days or less, 0.95 of the audits, or 95%, were completed in 29 days or less, and so on.</a:t>
            </a:r>
          </a:p>
          <a:p>
            <a:endParaRPr lang="en-US" sz="1200" b="0" i="0" u="none" strike="noStrike" kern="1200" baseline="0" dirty="0">
              <a:solidFill>
                <a:schemeClr val="tx1"/>
              </a:solidFill>
              <a:latin typeface="+mn-lt"/>
              <a:ea typeface="+mn-ea"/>
              <a:cs typeface="+mn-cs"/>
            </a:endParaRPr>
          </a:p>
          <a:p>
            <a:pPr marL="171450" indent="-171450">
              <a:buFont typeface="Arial" panose="020B0604020202020204" pitchFamily="34" charset="0"/>
              <a:buChar char="•"/>
            </a:pPr>
            <a:endParaRPr lang="en-US" sz="1200" b="0" i="0" u="none" strike="noStrike" kern="1200" baseline="0" dirty="0">
              <a:solidFill>
                <a:schemeClr val="tx1"/>
              </a:solidFill>
              <a:latin typeface="+mn-lt"/>
              <a:ea typeface="+mn-ea"/>
              <a:cs typeface="+mn-cs"/>
            </a:endParaRPr>
          </a:p>
          <a:p>
            <a:pPr marL="171450" indent="-171450">
              <a:buFont typeface="Arial" panose="020B0604020202020204" pitchFamily="34" charset="0"/>
              <a:buChar char="•"/>
            </a:pPr>
            <a:endParaRPr lang="en-US" sz="1200" b="0" i="0" u="none" strike="noStrike" kern="1200" baseline="0" dirty="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54F60B61-172D-4509-B931-6E88C4E54591}" type="slidenum">
              <a:rPr lang="en-US" smtClean="0"/>
              <a:t>47</a:t>
            </a:fld>
            <a:endParaRPr lang="en-US" dirty="0"/>
          </a:p>
        </p:txBody>
      </p:sp>
    </p:spTree>
    <p:extLst>
      <p:ext uri="{BB962C8B-B14F-4D97-AF65-F5344CB8AC3E}">
        <p14:creationId xmlns:p14="http://schemas.microsoft.com/office/powerpoint/2010/main" val="342680910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171450" marR="0" lvl="1"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b="0" dirty="0"/>
                  <a:t>Arithmetic Mean:</a:t>
                </a:r>
              </a:p>
              <a:p>
                <a:pPr marL="628650" marR="0" lvl="2"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dirty="0"/>
                  <a:t>Provides a measure of central location for the data.</a:t>
                </a:r>
                <a:r>
                  <a:rPr lang="en-US" baseline="0" dirty="0"/>
                  <a:t> </a:t>
                </a:r>
              </a:p>
              <a:p>
                <a:pPr marL="628650" marR="0" lvl="2"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dirty="0"/>
                  <a:t>Denoted by </a:t>
                </a:r>
                <a14:m>
                  <m:oMath xmlns:m="http://schemas.openxmlformats.org/officeDocument/2006/math">
                    <m:acc>
                      <m:accPr>
                        <m:chr m:val="̅"/>
                        <m:ctrlPr>
                          <a:rPr lang="en-US" i="1" dirty="0" smtClean="0">
                            <a:latin typeface="Cambria Math" panose="02040503050406030204" pitchFamily="18" charset="0"/>
                          </a:rPr>
                        </m:ctrlPr>
                      </m:accPr>
                      <m:e>
                        <m:r>
                          <a:rPr lang="en-US" b="0" i="1" dirty="0" smtClean="0">
                            <a:latin typeface="Cambria Math"/>
                          </a:rPr>
                          <m:t>𝑥</m:t>
                        </m:r>
                      </m:e>
                    </m:acc>
                    <m:r>
                      <a:rPr lang="en-US" b="0" i="1" dirty="0" smtClean="0">
                        <a:latin typeface="Cambria Math"/>
                      </a:rPr>
                      <m:t> </m:t>
                    </m:r>
                  </m:oMath>
                </a14:m>
                <a:r>
                  <a:rPr lang="en-US" dirty="0"/>
                  <a:t>for sample data. </a:t>
                </a:r>
              </a:p>
              <a:p>
                <a:pPr marL="628650" marR="0" lvl="2"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dirty="0"/>
                  <a:t>Denoted by </a:t>
                </a:r>
                <a:r>
                  <a:rPr lang="en-US" i="1" dirty="0"/>
                  <a:t>µ </a:t>
                </a:r>
                <a:r>
                  <a:rPr lang="en-US" dirty="0"/>
                  <a:t>for population data.</a:t>
                </a:r>
                <a:endParaRPr lang="en-US" i="1" dirty="0"/>
              </a:p>
              <a:p>
                <a:endParaRPr lang="en-US" dirty="0"/>
              </a:p>
              <a:p>
                <a:endParaRPr lang="en-US" dirty="0"/>
              </a:p>
            </p:txBody>
          </p:sp>
        </mc:Choice>
        <mc:Fallback xmlns="">
          <p:sp>
            <p:nvSpPr>
              <p:cNvPr id="3" name="Notes Placeholder 2"/>
              <p:cNvSpPr>
                <a:spLocks noGrp="1"/>
              </p:cNvSpPr>
              <p:nvPr>
                <p:ph type="body" idx="1"/>
              </p:nvPr>
            </p:nvSpPr>
            <p:spPr/>
            <p:txBody>
              <a:bodyPr/>
              <a:lstStyle/>
              <a:p>
                <a:pPr marL="171450" marR="0" lvl="1"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dirty="0" smtClean="0"/>
                  <a:t>Provides a measure of central location for the data.</a:t>
                </a:r>
                <a:r>
                  <a:rPr lang="en-US" baseline="0" dirty="0" smtClean="0"/>
                  <a:t> </a:t>
                </a:r>
              </a:p>
              <a:p>
                <a:pPr marL="171450" marR="0" lvl="1"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dirty="0" smtClean="0"/>
                  <a:t>Denoted by </a:t>
                </a:r>
                <a:r>
                  <a:rPr lang="en-US" b="0" i="0" dirty="0" smtClean="0">
                    <a:latin typeface="Cambria Math"/>
                  </a:rPr>
                  <a:t>𝑥 ̅  </a:t>
                </a:r>
                <a:r>
                  <a:rPr lang="en-US" dirty="0" smtClean="0"/>
                  <a:t>for sample data. </a:t>
                </a:r>
              </a:p>
              <a:p>
                <a:pPr marL="171450" marR="0" lvl="1"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dirty="0" smtClean="0"/>
                  <a:t>Denoted by </a:t>
                </a:r>
                <a:r>
                  <a:rPr lang="en-US" i="1" dirty="0" smtClean="0"/>
                  <a:t>µ </a:t>
                </a:r>
                <a:r>
                  <a:rPr lang="en-US" dirty="0" smtClean="0"/>
                  <a:t>for population data</a:t>
                </a:r>
                <a:endParaRPr lang="en-US" i="1" dirty="0" smtClean="0"/>
              </a:p>
              <a:p>
                <a:endParaRPr lang="en-US" dirty="0" smtClean="0"/>
              </a:p>
              <a:p>
                <a:endParaRPr lang="en-US" dirty="0"/>
              </a:p>
            </p:txBody>
          </p:sp>
        </mc:Fallback>
      </mc:AlternateContent>
      <p:sp>
        <p:nvSpPr>
          <p:cNvPr id="4" name="Slide Number Placeholder 3"/>
          <p:cNvSpPr>
            <a:spLocks noGrp="1"/>
          </p:cNvSpPr>
          <p:nvPr>
            <p:ph type="sldNum" sz="quarter" idx="10"/>
          </p:nvPr>
        </p:nvSpPr>
        <p:spPr/>
        <p:txBody>
          <a:bodyPr/>
          <a:lstStyle/>
          <a:p>
            <a:fld id="{54F60B61-172D-4509-B931-6E88C4E54591}" type="slidenum">
              <a:rPr lang="en-US" smtClean="0"/>
              <a:t>49</a:t>
            </a:fld>
            <a:endParaRPr lang="en-US" dirty="0"/>
          </a:p>
        </p:txBody>
      </p:sp>
    </p:spTree>
    <p:extLst>
      <p:ext uri="{BB962C8B-B14F-4D97-AF65-F5344CB8AC3E}">
        <p14:creationId xmlns:p14="http://schemas.microsoft.com/office/powerpoint/2010/main" val="210249451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itchFamily="34" charset="0"/>
              <a:buNone/>
            </a:pPr>
            <a:endParaRPr lang="en-US" dirty="0"/>
          </a:p>
        </p:txBody>
      </p:sp>
      <p:sp>
        <p:nvSpPr>
          <p:cNvPr id="4" name="Slide Number Placeholder 3"/>
          <p:cNvSpPr>
            <a:spLocks noGrp="1"/>
          </p:cNvSpPr>
          <p:nvPr>
            <p:ph type="sldNum" sz="quarter" idx="10"/>
          </p:nvPr>
        </p:nvSpPr>
        <p:spPr/>
        <p:txBody>
          <a:bodyPr/>
          <a:lstStyle/>
          <a:p>
            <a:fld id="{54F60B61-172D-4509-B931-6E88C4E54591}" type="slidenum">
              <a:rPr lang="en-US" smtClean="0"/>
              <a:t>50</a:t>
            </a:fld>
            <a:endParaRPr lang="en-US" dirty="0"/>
          </a:p>
        </p:txBody>
      </p:sp>
    </p:spTree>
    <p:extLst>
      <p:ext uri="{BB962C8B-B14F-4D97-AF65-F5344CB8AC3E}">
        <p14:creationId xmlns:p14="http://schemas.microsoft.com/office/powerpoint/2010/main" val="2739846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kern="1200" baseline="0" dirty="0">
                <a:solidFill>
                  <a:schemeClr val="tx1"/>
                </a:solidFill>
                <a:latin typeface="+mn-lt"/>
                <a:ea typeface="+mn-ea"/>
                <a:cs typeface="+mn-cs"/>
              </a:rPr>
              <a:t>For the data in Table 2.1:</a:t>
            </a:r>
          </a:p>
          <a:p>
            <a:pPr marL="628650" lvl="1" indent="-171450">
              <a:buFont typeface="Arial" panose="020B0604020202020204" pitchFamily="34" charset="0"/>
              <a:buChar char="•"/>
            </a:pPr>
            <a:r>
              <a:rPr lang="en-US" dirty="0"/>
              <a:t>Variables: </a:t>
            </a:r>
            <a:r>
              <a:rPr lang="en-US" sz="1200" b="0" i="0" u="none" strike="noStrike" kern="1200" baseline="0" dirty="0">
                <a:solidFill>
                  <a:schemeClr val="tx1"/>
                </a:solidFill>
                <a:latin typeface="+mn-lt"/>
                <a:ea typeface="+mn-ea"/>
                <a:cs typeface="+mn-cs"/>
              </a:rPr>
              <a:t>Symbol, Industry, Share Price, and Volume</a:t>
            </a:r>
          </a:p>
          <a:p>
            <a:pPr marL="628650" lvl="1"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Observation: Each row in Table 2.1</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kern="1200" baseline="0" dirty="0">
                <a:solidFill>
                  <a:schemeClr val="tx1"/>
                </a:solidFill>
                <a:latin typeface="+mn-lt"/>
                <a:ea typeface="+mn-ea"/>
                <a:cs typeface="+mn-cs"/>
              </a:rPr>
              <a:t>Variation: Time, customers, items, etc.</a:t>
            </a:r>
          </a:p>
          <a:p>
            <a:pPr marL="171450" indent="-171450">
              <a:buFont typeface="Arial" panose="020B0604020202020204" pitchFamily="34" charset="0"/>
              <a:buChar char="•"/>
            </a:pPr>
            <a:endParaRPr lang="en-US" sz="1200" b="0" i="0" u="none" strike="noStrike" kern="1200" baseline="0" dirty="0">
              <a:solidFill>
                <a:schemeClr val="tx1"/>
              </a:solidFill>
              <a:latin typeface="+mn-lt"/>
              <a:ea typeface="+mn-ea"/>
              <a:cs typeface="+mn-cs"/>
            </a:endParaRPr>
          </a:p>
          <a:p>
            <a:pPr marL="171450" indent="-171450">
              <a:buFont typeface="Arial" panose="020B0604020202020204" pitchFamily="34" charset="0"/>
              <a:buChar char="•"/>
            </a:pPr>
            <a:endParaRPr lang="en-US" sz="1200" b="0" i="0" u="none" strike="noStrike" kern="1200" baseline="0" dirty="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54F60B61-172D-4509-B931-6E88C4E54591}" type="slidenum">
              <a:rPr lang="en-US" smtClean="0"/>
              <a:t>6</a:t>
            </a:fld>
            <a:endParaRPr lang="en-US" dirty="0"/>
          </a:p>
        </p:txBody>
      </p:sp>
    </p:spTree>
    <p:extLst>
      <p:ext uri="{BB962C8B-B14F-4D97-AF65-F5344CB8AC3E}">
        <p14:creationId xmlns:p14="http://schemas.microsoft.com/office/powerpoint/2010/main" val="281845206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itchFamily="34" charset="0"/>
              <a:buNone/>
            </a:pPr>
            <a:endParaRPr lang="en-US" dirty="0"/>
          </a:p>
        </p:txBody>
      </p:sp>
      <p:sp>
        <p:nvSpPr>
          <p:cNvPr id="4" name="Slide Number Placeholder 3"/>
          <p:cNvSpPr>
            <a:spLocks noGrp="1"/>
          </p:cNvSpPr>
          <p:nvPr>
            <p:ph type="sldNum" sz="quarter" idx="10"/>
          </p:nvPr>
        </p:nvSpPr>
        <p:spPr/>
        <p:txBody>
          <a:bodyPr/>
          <a:lstStyle/>
          <a:p>
            <a:fld id="{54F60B61-172D-4509-B931-6E88C4E54591}" type="slidenum">
              <a:rPr lang="en-US" smtClean="0"/>
              <a:t>51</a:t>
            </a:fld>
            <a:endParaRPr lang="en-US" dirty="0"/>
          </a:p>
        </p:txBody>
      </p:sp>
    </p:spTree>
    <p:extLst>
      <p:ext uri="{BB962C8B-B14F-4D97-AF65-F5344CB8AC3E}">
        <p14:creationId xmlns:p14="http://schemas.microsoft.com/office/powerpoint/2010/main" val="124182853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F60B61-172D-4509-B931-6E88C4E54591}" type="slidenum">
              <a:rPr lang="en-US" smtClean="0"/>
              <a:t>52</a:t>
            </a:fld>
            <a:endParaRPr lang="en-US" dirty="0"/>
          </a:p>
        </p:txBody>
      </p:sp>
    </p:spTree>
    <p:extLst>
      <p:ext uri="{BB962C8B-B14F-4D97-AF65-F5344CB8AC3E}">
        <p14:creationId xmlns:p14="http://schemas.microsoft.com/office/powerpoint/2010/main" val="91824477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b="0" i="0" u="none" strike="noStrike" kern="1200" baseline="0" dirty="0">
                <a:solidFill>
                  <a:schemeClr val="tx1"/>
                </a:solidFill>
                <a:latin typeface="+mn-lt"/>
                <a:ea typeface="+mn-ea"/>
                <a:cs typeface="+mn-cs"/>
              </a:rPr>
              <a:t>Because </a:t>
            </a:r>
            <a:r>
              <a:rPr lang="en-US" sz="1200" b="0" i="1" u="none" strike="noStrike" kern="1200" baseline="0" dirty="0">
                <a:solidFill>
                  <a:schemeClr val="tx1"/>
                </a:solidFill>
                <a:latin typeface="+mn-lt"/>
                <a:ea typeface="+mn-ea"/>
                <a:cs typeface="+mn-cs"/>
              </a:rPr>
              <a:t>n </a:t>
            </a:r>
            <a:r>
              <a:rPr lang="en-US" sz="1200" b="0" i="0" u="none" strike="noStrike" kern="1200" baseline="0" dirty="0">
                <a:solidFill>
                  <a:schemeClr val="tx1"/>
                </a:solidFill>
                <a:latin typeface="+mn-lt"/>
                <a:ea typeface="+mn-ea"/>
                <a:cs typeface="+mn-cs"/>
              </a:rPr>
              <a:t>= 5 is odd, </a:t>
            </a:r>
            <a:r>
              <a:rPr lang="en-US" dirty="0"/>
              <a:t>median is the middlemost value in the data set, 46.</a:t>
            </a:r>
          </a:p>
          <a:p>
            <a:endParaRPr lang="en-US" dirty="0"/>
          </a:p>
        </p:txBody>
      </p:sp>
      <p:sp>
        <p:nvSpPr>
          <p:cNvPr id="4" name="Slide Number Placeholder 3"/>
          <p:cNvSpPr>
            <a:spLocks noGrp="1"/>
          </p:cNvSpPr>
          <p:nvPr>
            <p:ph type="sldNum" sz="quarter" idx="10"/>
          </p:nvPr>
        </p:nvSpPr>
        <p:spPr/>
        <p:txBody>
          <a:bodyPr/>
          <a:lstStyle/>
          <a:p>
            <a:fld id="{54F60B61-172D-4509-B931-6E88C4E54591}" type="slidenum">
              <a:rPr lang="en-US" smtClean="0"/>
              <a:t>53</a:t>
            </a:fld>
            <a:endParaRPr lang="en-US" dirty="0"/>
          </a:p>
        </p:txBody>
      </p:sp>
    </p:spTree>
    <p:extLst>
      <p:ext uri="{BB962C8B-B14F-4D97-AF65-F5344CB8AC3E}">
        <p14:creationId xmlns:p14="http://schemas.microsoft.com/office/powerpoint/2010/main" val="113875632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F60B61-172D-4509-B931-6E88C4E54591}" type="slidenum">
              <a:rPr lang="en-US" smtClean="0"/>
              <a:t>54</a:t>
            </a:fld>
            <a:endParaRPr lang="en-US" dirty="0"/>
          </a:p>
        </p:txBody>
      </p:sp>
    </p:spTree>
    <p:extLst>
      <p:ext uri="{BB962C8B-B14F-4D97-AF65-F5344CB8AC3E}">
        <p14:creationId xmlns:p14="http://schemas.microsoft.com/office/powerpoint/2010/main" val="177187749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F60B61-172D-4509-B931-6E88C4E54591}" type="slidenum">
              <a:rPr lang="en-US" smtClean="0"/>
              <a:t>55</a:t>
            </a:fld>
            <a:endParaRPr lang="en-US" dirty="0"/>
          </a:p>
        </p:txBody>
      </p:sp>
    </p:spTree>
    <p:extLst>
      <p:ext uri="{BB962C8B-B14F-4D97-AF65-F5344CB8AC3E}">
        <p14:creationId xmlns:p14="http://schemas.microsoft.com/office/powerpoint/2010/main" val="68542601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The mean can be found in Excel using the AVERAGE function. The value for the mean in cell E2 is calculated using the formula =AVERAGE(B2:B13).</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kern="1200" baseline="0" dirty="0">
                <a:solidFill>
                  <a:schemeClr val="tx1"/>
                </a:solidFill>
                <a:latin typeface="+mn-lt"/>
                <a:ea typeface="+mn-ea"/>
                <a:cs typeface="+mn-cs"/>
              </a:rPr>
              <a:t>The median of a data set can be found in Excel using the function MEDIAN. The value for the median in cell E3 is found using the formula =MEDIAN(B2:B13).</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The Excel MODE.SNGL function will return only a single most-often-occurring value.</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For multimodal distributions, we must use the MODE.MULT command in Excel to return more than one mode.</a:t>
            </a:r>
          </a:p>
          <a:p>
            <a:pPr marL="628650" lvl="1"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To find both of the modes in Excel, we take these steps:</a:t>
            </a:r>
          </a:p>
          <a:p>
            <a:r>
              <a:rPr lang="en-US" sz="1200" b="1"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Step 1. Select cells E4 and E5</a:t>
            </a:r>
          </a:p>
          <a:p>
            <a:r>
              <a:rPr lang="en-US" sz="1200" b="1"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Step 2.</a:t>
            </a:r>
            <a:r>
              <a:rPr lang="en-US" sz="1200" b="1"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Enter the formula =MODE.MULT(B2:B13)</a:t>
            </a:r>
          </a:p>
          <a:p>
            <a:r>
              <a:rPr lang="en-US" sz="1200" b="1"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Step 3. Press </a:t>
            </a:r>
            <a:r>
              <a:rPr lang="en-US" sz="1200" b="1" i="0" u="none" strike="noStrike" kern="1200" baseline="0" dirty="0">
                <a:solidFill>
                  <a:schemeClr val="tx1"/>
                </a:solidFill>
                <a:latin typeface="+mn-lt"/>
                <a:ea typeface="+mn-ea"/>
                <a:cs typeface="+mn-cs"/>
              </a:rPr>
              <a:t>CTRL+SHIFT+ENTER</a:t>
            </a:r>
          </a:p>
          <a:p>
            <a:pPr marL="628650" lvl="1"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Excel enters the values for both modes of this data set in cells E4 and E5: $138,000 and $254,000.</a:t>
            </a:r>
            <a:endParaRPr lang="en-US" dirty="0"/>
          </a:p>
        </p:txBody>
      </p:sp>
      <p:sp>
        <p:nvSpPr>
          <p:cNvPr id="4" name="Slide Number Placeholder 3"/>
          <p:cNvSpPr>
            <a:spLocks noGrp="1"/>
          </p:cNvSpPr>
          <p:nvPr>
            <p:ph type="sldNum" sz="quarter" idx="10"/>
          </p:nvPr>
        </p:nvSpPr>
        <p:spPr/>
        <p:txBody>
          <a:bodyPr/>
          <a:lstStyle/>
          <a:p>
            <a:fld id="{54F60B61-172D-4509-B931-6E88C4E54591}" type="slidenum">
              <a:rPr lang="en-US" smtClean="0"/>
              <a:t>56</a:t>
            </a:fld>
            <a:endParaRPr lang="en-US" dirty="0"/>
          </a:p>
        </p:txBody>
      </p:sp>
    </p:spTree>
    <p:extLst>
      <p:ext uri="{BB962C8B-B14F-4D97-AF65-F5344CB8AC3E}">
        <p14:creationId xmlns:p14="http://schemas.microsoft.com/office/powerpoint/2010/main" val="344483126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F60B61-172D-4509-B931-6E88C4E54591}" type="slidenum">
              <a:rPr lang="en-US" smtClean="0"/>
              <a:t>57</a:t>
            </a:fld>
            <a:endParaRPr lang="en-US" dirty="0"/>
          </a:p>
        </p:txBody>
      </p:sp>
    </p:spTree>
    <p:extLst>
      <p:ext uri="{BB962C8B-B14F-4D97-AF65-F5344CB8AC3E}">
        <p14:creationId xmlns:p14="http://schemas.microsoft.com/office/powerpoint/2010/main" val="333565018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A9C5E10-4773-4154-A2C7-389A04F1C112}" type="slidenum">
              <a:rPr lang="en-US" smtClean="0"/>
              <a:t>58</a:t>
            </a:fld>
            <a:endParaRPr lang="en-US"/>
          </a:p>
        </p:txBody>
      </p:sp>
    </p:spTree>
    <p:extLst>
      <p:ext uri="{BB962C8B-B14F-4D97-AF65-F5344CB8AC3E}">
        <p14:creationId xmlns:p14="http://schemas.microsoft.com/office/powerpoint/2010/main" val="76581866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A9C5E10-4773-4154-A2C7-389A04F1C112}" type="slidenum">
              <a:rPr lang="en-US" smtClean="0"/>
              <a:t>59</a:t>
            </a:fld>
            <a:endParaRPr lang="en-US"/>
          </a:p>
        </p:txBody>
      </p:sp>
    </p:spTree>
    <p:extLst>
      <p:ext uri="{BB962C8B-B14F-4D97-AF65-F5344CB8AC3E}">
        <p14:creationId xmlns:p14="http://schemas.microsoft.com/office/powerpoint/2010/main" val="426893936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F60B61-172D-4509-B931-6E88C4E54591}" type="slidenum">
              <a:rPr lang="en-US" smtClean="0"/>
              <a:t>60</a:t>
            </a:fld>
            <a:endParaRPr lang="en-US" dirty="0"/>
          </a:p>
        </p:txBody>
      </p:sp>
    </p:spTree>
    <p:extLst>
      <p:ext uri="{BB962C8B-B14F-4D97-AF65-F5344CB8AC3E}">
        <p14:creationId xmlns:p14="http://schemas.microsoft.com/office/powerpoint/2010/main" val="1018519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kern="1200" baseline="0" dirty="0">
                <a:solidFill>
                  <a:schemeClr val="tx1"/>
                </a:solidFill>
                <a:latin typeface="+mn-lt"/>
                <a:ea typeface="+mn-ea"/>
                <a:cs typeface="+mn-cs"/>
              </a:rPr>
              <a:t>For the data in Table 2.1:</a:t>
            </a:r>
          </a:p>
          <a:p>
            <a:pPr marL="628650" lvl="1" indent="-171450">
              <a:buFont typeface="Arial" panose="020B0604020202020204" pitchFamily="34" charset="0"/>
              <a:buChar char="•"/>
            </a:pPr>
            <a:r>
              <a:rPr lang="en-US" dirty="0"/>
              <a:t>Variables: </a:t>
            </a:r>
            <a:r>
              <a:rPr lang="en-US" sz="1200" b="0" i="0" u="none" strike="noStrike" kern="1200" baseline="0" dirty="0">
                <a:solidFill>
                  <a:schemeClr val="tx1"/>
                </a:solidFill>
                <a:latin typeface="+mn-lt"/>
                <a:ea typeface="+mn-ea"/>
                <a:cs typeface="+mn-cs"/>
              </a:rPr>
              <a:t>Symbol, Industry, Share Price, and Volume</a:t>
            </a:r>
          </a:p>
          <a:p>
            <a:pPr marL="628650" lvl="1"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Observation: Each row in Table 2.1</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kern="1200" baseline="0" dirty="0">
                <a:solidFill>
                  <a:schemeClr val="tx1"/>
                </a:solidFill>
                <a:latin typeface="+mn-lt"/>
                <a:ea typeface="+mn-ea"/>
                <a:cs typeface="+mn-cs"/>
              </a:rPr>
              <a:t>Variation: Time, customers, items, etc.</a:t>
            </a:r>
          </a:p>
          <a:p>
            <a:pPr marL="171450" indent="-171450">
              <a:buFont typeface="Arial" panose="020B0604020202020204" pitchFamily="34" charset="0"/>
              <a:buChar char="•"/>
            </a:pPr>
            <a:endParaRPr lang="en-US" sz="1200" b="0" i="0" u="none" strike="noStrike" kern="1200" baseline="0" dirty="0">
              <a:solidFill>
                <a:schemeClr val="tx1"/>
              </a:solidFill>
              <a:latin typeface="+mn-lt"/>
              <a:ea typeface="+mn-ea"/>
              <a:cs typeface="+mn-cs"/>
            </a:endParaRPr>
          </a:p>
          <a:p>
            <a:pPr marL="171450" indent="-171450">
              <a:buFont typeface="Arial" panose="020B0604020202020204" pitchFamily="34" charset="0"/>
              <a:buChar char="•"/>
            </a:pPr>
            <a:endParaRPr lang="en-US" sz="1200" b="0" i="0" u="none" strike="noStrike" kern="1200" baseline="0" dirty="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54F60B61-172D-4509-B931-6E88C4E54591}" type="slidenum">
              <a:rPr lang="en-US" smtClean="0"/>
              <a:t>7</a:t>
            </a:fld>
            <a:endParaRPr lang="en-US" dirty="0"/>
          </a:p>
        </p:txBody>
      </p:sp>
    </p:spTree>
    <p:extLst>
      <p:ext uri="{BB962C8B-B14F-4D97-AF65-F5344CB8AC3E}">
        <p14:creationId xmlns:p14="http://schemas.microsoft.com/office/powerpoint/2010/main" val="282935171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In Figure 2.17, the value for the geometric mean in cell C13 is found using the formula =GEOMEAN(C2:C11).</a:t>
            </a:r>
          </a:p>
          <a:p>
            <a:endParaRPr lang="en-US" dirty="0"/>
          </a:p>
        </p:txBody>
      </p:sp>
      <p:sp>
        <p:nvSpPr>
          <p:cNvPr id="4" name="Slide Number Placeholder 3"/>
          <p:cNvSpPr>
            <a:spLocks noGrp="1"/>
          </p:cNvSpPr>
          <p:nvPr>
            <p:ph type="sldNum" sz="quarter" idx="10"/>
          </p:nvPr>
        </p:nvSpPr>
        <p:spPr/>
        <p:txBody>
          <a:bodyPr/>
          <a:lstStyle/>
          <a:p>
            <a:fld id="{54F60B61-172D-4509-B931-6E88C4E54591}" type="slidenum">
              <a:rPr lang="en-US" smtClean="0"/>
              <a:t>61</a:t>
            </a:fld>
            <a:endParaRPr lang="en-US" dirty="0"/>
          </a:p>
        </p:txBody>
      </p:sp>
    </p:spTree>
    <p:extLst>
      <p:ext uri="{BB962C8B-B14F-4D97-AF65-F5344CB8AC3E}">
        <p14:creationId xmlns:p14="http://schemas.microsoft.com/office/powerpoint/2010/main" val="344831768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F60B61-172D-4509-B931-6E88C4E54591}" type="slidenum">
              <a:rPr lang="en-US" smtClean="0"/>
              <a:t>63</a:t>
            </a:fld>
            <a:endParaRPr lang="en-US" dirty="0"/>
          </a:p>
        </p:txBody>
      </p:sp>
    </p:spTree>
    <p:extLst>
      <p:ext uri="{BB962C8B-B14F-4D97-AF65-F5344CB8AC3E}">
        <p14:creationId xmlns:p14="http://schemas.microsoft.com/office/powerpoint/2010/main" val="148397514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F60B61-172D-4509-B931-6E88C4E54591}" type="slidenum">
              <a:rPr lang="en-US" smtClean="0"/>
              <a:t>64</a:t>
            </a:fld>
            <a:endParaRPr lang="en-US" dirty="0"/>
          </a:p>
        </p:txBody>
      </p:sp>
    </p:spTree>
    <p:extLst>
      <p:ext uri="{BB962C8B-B14F-4D97-AF65-F5344CB8AC3E}">
        <p14:creationId xmlns:p14="http://schemas.microsoft.com/office/powerpoint/2010/main" val="82263483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F60B61-172D-4509-B931-6E88C4E54591}" type="slidenum">
              <a:rPr lang="en-US" smtClean="0"/>
              <a:t>65</a:t>
            </a:fld>
            <a:endParaRPr lang="en-US" dirty="0"/>
          </a:p>
        </p:txBody>
      </p:sp>
    </p:spTree>
    <p:extLst>
      <p:ext uri="{BB962C8B-B14F-4D97-AF65-F5344CB8AC3E}">
        <p14:creationId xmlns:p14="http://schemas.microsoft.com/office/powerpoint/2010/main" val="163141110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F60B61-172D-4509-B931-6E88C4E54591}" type="slidenum">
              <a:rPr lang="en-US" smtClean="0"/>
              <a:t>66</a:t>
            </a:fld>
            <a:endParaRPr lang="en-US" dirty="0"/>
          </a:p>
        </p:txBody>
      </p:sp>
    </p:spTree>
    <p:extLst>
      <p:ext uri="{BB962C8B-B14F-4D97-AF65-F5344CB8AC3E}">
        <p14:creationId xmlns:p14="http://schemas.microsoft.com/office/powerpoint/2010/main" val="238050621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F60B61-172D-4509-B931-6E88C4E54591}" type="slidenum">
              <a:rPr lang="en-US" smtClean="0"/>
              <a:t>67</a:t>
            </a:fld>
            <a:endParaRPr lang="en-US" dirty="0"/>
          </a:p>
        </p:txBody>
      </p:sp>
    </p:spTree>
    <p:extLst>
      <p:ext uri="{BB962C8B-B14F-4D97-AF65-F5344CB8AC3E}">
        <p14:creationId xmlns:p14="http://schemas.microsoft.com/office/powerpoint/2010/main" val="324271533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F60B61-172D-4509-B931-6E88C4E54591}" type="slidenum">
              <a:rPr lang="en-US" smtClean="0"/>
              <a:t>68</a:t>
            </a:fld>
            <a:endParaRPr lang="en-US" dirty="0"/>
          </a:p>
        </p:txBody>
      </p:sp>
    </p:spTree>
    <p:extLst>
      <p:ext uri="{BB962C8B-B14F-4D97-AF65-F5344CB8AC3E}">
        <p14:creationId xmlns:p14="http://schemas.microsoft.com/office/powerpoint/2010/main" val="10112600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F60B61-172D-4509-B931-6E88C4E54591}" type="slidenum">
              <a:rPr lang="en-US" smtClean="0"/>
              <a:t>69</a:t>
            </a:fld>
            <a:endParaRPr lang="en-US" dirty="0"/>
          </a:p>
        </p:txBody>
      </p:sp>
    </p:spTree>
    <p:extLst>
      <p:ext uri="{BB962C8B-B14F-4D97-AF65-F5344CB8AC3E}">
        <p14:creationId xmlns:p14="http://schemas.microsoft.com/office/powerpoint/2010/main" val="381801478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Calculating the variability measures in Excel:</a:t>
            </a:r>
          </a:p>
          <a:p>
            <a:pPr marL="628650" lvl="1"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Range:</a:t>
            </a:r>
          </a:p>
          <a:p>
            <a:pPr marL="1085850" lvl="2"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The range can be calculated in Excel using the MAX and MIN functions. </a:t>
            </a:r>
          </a:p>
          <a:p>
            <a:pPr marL="1085850" lvl="2"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The range value in cell E7 of Figure 2.19 calculates the range using the formula =MAX(B2:B13) - MIN(B2:B13). </a:t>
            </a:r>
          </a:p>
          <a:p>
            <a:pPr marL="1085850" lvl="2"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This subtracts the smallest value in the range B2:B13 from the largest value in the range B2:B13.</a:t>
            </a:r>
          </a:p>
          <a:p>
            <a:pPr marL="171450" indent="-171450">
              <a:buFont typeface="Arial" panose="020B0604020202020204" pitchFamily="34" charset="0"/>
              <a:buChar char="•"/>
            </a:pPr>
            <a:endParaRPr lang="en-US" sz="1200" b="0" i="0" u="none" strike="noStrike" kern="1200" baseline="0" dirty="0">
              <a:solidFill>
                <a:schemeClr val="tx1"/>
              </a:solidFill>
              <a:latin typeface="+mn-lt"/>
              <a:ea typeface="+mn-ea"/>
              <a:cs typeface="+mn-cs"/>
            </a:endParaRPr>
          </a:p>
          <a:p>
            <a:pPr marL="628650" lvl="1"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Variance:</a:t>
            </a:r>
          </a:p>
          <a:p>
            <a:pPr marL="1085850" lvl="2"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The variance in cell E8 is calculated using the formula =VAR.S(B2:B13). </a:t>
            </a:r>
          </a:p>
          <a:p>
            <a:pPr marL="1085850" lvl="2"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Excel calculates the variance of the sample of 12 home sales to be 9,037,501,420.</a:t>
            </a:r>
          </a:p>
          <a:p>
            <a:pPr marL="0" indent="0">
              <a:buFont typeface="Arial" panose="020B0604020202020204" pitchFamily="34" charset="0"/>
              <a:buNone/>
            </a:pPr>
            <a:endParaRPr lang="en-US" sz="1200" b="0" i="0" u="none" strike="noStrike" kern="1200" baseline="0" dirty="0">
              <a:solidFill>
                <a:schemeClr val="tx1"/>
              </a:solidFill>
              <a:latin typeface="+mn-lt"/>
              <a:ea typeface="+mn-ea"/>
              <a:cs typeface="+mn-cs"/>
            </a:endParaRPr>
          </a:p>
          <a:p>
            <a:pPr marL="628650" lvl="1"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Standard deviation:</a:t>
            </a:r>
          </a:p>
          <a:p>
            <a:pPr marL="1085850" lvl="2"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The sample standard deviation in cell E9 is calculated using the formula =STDEV.S(B2:B13). </a:t>
            </a:r>
          </a:p>
          <a:p>
            <a:pPr marL="1085850" lvl="2"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Excel calculates the sample standard deviation for the home sales to be $95,065.77.</a:t>
            </a:r>
          </a:p>
          <a:p>
            <a:pPr marL="0" indent="0">
              <a:buFont typeface="Arial" panose="020B0604020202020204" pitchFamily="34" charset="0"/>
              <a:buNone/>
            </a:pPr>
            <a:endParaRPr lang="en-US" sz="1200" b="0" i="0" u="none" strike="noStrike" kern="1200" baseline="0" dirty="0">
              <a:solidFill>
                <a:schemeClr val="tx1"/>
              </a:solidFill>
              <a:latin typeface="+mn-lt"/>
              <a:ea typeface="+mn-ea"/>
              <a:cs typeface="+mn-cs"/>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kern="1200" baseline="0" dirty="0">
                <a:solidFill>
                  <a:schemeClr val="tx1"/>
                </a:solidFill>
                <a:latin typeface="+mn-lt"/>
                <a:ea typeface="+mn-ea"/>
                <a:cs typeface="+mn-cs"/>
              </a:rPr>
              <a:t>Coefficient of Variation:</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kern="1200" baseline="0" dirty="0">
                <a:solidFill>
                  <a:schemeClr val="tx1"/>
                </a:solidFill>
                <a:latin typeface="+mn-lt"/>
                <a:ea typeface="+mn-ea"/>
                <a:cs typeface="+mn-cs"/>
              </a:rPr>
              <a:t>It is calculated in cell E11 using the formula =E9/E2, which divides the standard deviation by the mean. The coefficient of variation for the home sales data is 43.22%.</a:t>
            </a:r>
          </a:p>
          <a:p>
            <a:pPr marL="0" indent="0">
              <a:buFont typeface="Arial" panose="020B0604020202020204" pitchFamily="34" charset="0"/>
              <a:buNone/>
            </a:pPr>
            <a:endParaRPr lang="en-US" sz="1200" b="0" i="0" u="none" strike="noStrike" kern="1200" baseline="0" dirty="0">
              <a:solidFill>
                <a:schemeClr val="tx1"/>
              </a:solidFill>
              <a:latin typeface="+mn-lt"/>
              <a:ea typeface="+mn-ea"/>
              <a:cs typeface="+mn-cs"/>
            </a:endParaRPr>
          </a:p>
          <a:p>
            <a:pPr marL="0" indent="0">
              <a:buFont typeface="Arial" panose="020B0604020202020204" pitchFamily="34" charset="0"/>
              <a:buNone/>
            </a:pPr>
            <a:endParaRPr lang="en-US" sz="1200" b="0" i="0" u="none" strike="noStrike" kern="1200" baseline="0" dirty="0">
              <a:solidFill>
                <a:schemeClr val="tx1"/>
              </a:solidFill>
              <a:latin typeface="+mn-lt"/>
              <a:ea typeface="+mn-ea"/>
              <a:cs typeface="+mn-cs"/>
            </a:endParaRPr>
          </a:p>
          <a:p>
            <a:pPr marL="0" indent="0">
              <a:buFont typeface="Arial" panose="020B0604020202020204" pitchFamily="34" charset="0"/>
              <a:buNone/>
            </a:pPr>
            <a:endParaRPr lang="en-US" sz="1200" b="0" i="0" u="none" strike="noStrike" kern="1200" baseline="0" dirty="0">
              <a:solidFill>
                <a:schemeClr val="tx1"/>
              </a:solidFill>
              <a:latin typeface="+mn-lt"/>
              <a:ea typeface="+mn-ea"/>
              <a:cs typeface="+mn-cs"/>
            </a:endParaRPr>
          </a:p>
          <a:p>
            <a:pPr marL="171450" indent="-171450">
              <a:buFont typeface="Arial" panose="020B0604020202020204" pitchFamily="34" charset="0"/>
              <a:buChar char="•"/>
            </a:pPr>
            <a:endParaRPr lang="en-US" sz="1200" b="0" i="0" u="none" strike="noStrike" kern="1200" baseline="0" dirty="0">
              <a:solidFill>
                <a:schemeClr val="tx1"/>
              </a:solidFill>
              <a:latin typeface="+mn-lt"/>
              <a:ea typeface="+mn-ea"/>
              <a:cs typeface="+mn-cs"/>
            </a:endParaRPr>
          </a:p>
          <a:p>
            <a:endParaRPr lang="en-US" b="1" dirty="0"/>
          </a:p>
        </p:txBody>
      </p:sp>
      <p:sp>
        <p:nvSpPr>
          <p:cNvPr id="4" name="Slide Number Placeholder 3"/>
          <p:cNvSpPr>
            <a:spLocks noGrp="1"/>
          </p:cNvSpPr>
          <p:nvPr>
            <p:ph type="sldNum" sz="quarter" idx="10"/>
          </p:nvPr>
        </p:nvSpPr>
        <p:spPr/>
        <p:txBody>
          <a:bodyPr/>
          <a:lstStyle/>
          <a:p>
            <a:fld id="{54F60B61-172D-4509-B931-6E88C4E54591}" type="slidenum">
              <a:rPr lang="en-US" smtClean="0"/>
              <a:t>70</a:t>
            </a:fld>
            <a:endParaRPr lang="en-US" dirty="0"/>
          </a:p>
        </p:txBody>
      </p:sp>
    </p:spTree>
    <p:extLst>
      <p:ext uri="{BB962C8B-B14F-4D97-AF65-F5344CB8AC3E}">
        <p14:creationId xmlns:p14="http://schemas.microsoft.com/office/powerpoint/2010/main" val="409975125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F60B61-172D-4509-B931-6E88C4E54591}" type="slidenum">
              <a:rPr lang="en-US" smtClean="0"/>
              <a:t>71</a:t>
            </a:fld>
            <a:endParaRPr lang="en-US" dirty="0"/>
          </a:p>
        </p:txBody>
      </p:sp>
    </p:spTree>
    <p:extLst>
      <p:ext uri="{BB962C8B-B14F-4D97-AF65-F5344CB8AC3E}">
        <p14:creationId xmlns:p14="http://schemas.microsoft.com/office/powerpoint/2010/main" val="8488027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0" dirty="0"/>
              <a:t>Examples: </a:t>
            </a:r>
          </a:p>
          <a:p>
            <a:pPr marL="628650" lvl="1"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Population: With the thousands of publicly traded companies in the United States, tracking and analyzing all of these stocks every day would be too time consuming and expensive. </a:t>
            </a:r>
          </a:p>
          <a:p>
            <a:pPr marL="628650" lvl="1"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Sample: The Dow represents a sample of 30 stocks of large public companies based in the United States, and it is often interpreted to represent the larger population of all publicly traded companies.</a:t>
            </a:r>
          </a:p>
          <a:p>
            <a:pPr marL="628650" lvl="1"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Quantitative data: The values for Volume in the Dow data in Table 2.1 can be summed to calculate a total volume of all shares traded by companies included in the Dow.</a:t>
            </a:r>
          </a:p>
          <a:p>
            <a:pPr marL="628650" lvl="1"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Categorical data: The data in the Industry column in Table 2.1 are categorical. For example, the number of companies in the Dow that are in the telecommunications industry can be counted.</a:t>
            </a:r>
          </a:p>
          <a:p>
            <a:endParaRPr lang="en-US" sz="1200" b="0" i="0" u="none" strike="noStrike" kern="1200" baseline="0" dirty="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54F60B61-172D-4509-B931-6E88C4E54591}" type="slidenum">
              <a:rPr lang="en-US" smtClean="0"/>
              <a:t>9</a:t>
            </a:fld>
            <a:endParaRPr lang="en-US" dirty="0"/>
          </a:p>
        </p:txBody>
      </p:sp>
    </p:spTree>
    <p:extLst>
      <p:ext uri="{BB962C8B-B14F-4D97-AF65-F5344CB8AC3E}">
        <p14:creationId xmlns:p14="http://schemas.microsoft.com/office/powerpoint/2010/main" val="258413348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The coefficient of variation tells that the sample standard deviation is 18.2% of the value of the sample mean.</a:t>
            </a:r>
            <a:endParaRPr lang="en-US" dirty="0"/>
          </a:p>
        </p:txBody>
      </p:sp>
      <p:sp>
        <p:nvSpPr>
          <p:cNvPr id="4" name="Slide Number Placeholder 3"/>
          <p:cNvSpPr>
            <a:spLocks noGrp="1"/>
          </p:cNvSpPr>
          <p:nvPr>
            <p:ph type="sldNum" sz="quarter" idx="10"/>
          </p:nvPr>
        </p:nvSpPr>
        <p:spPr/>
        <p:txBody>
          <a:bodyPr/>
          <a:lstStyle/>
          <a:p>
            <a:fld id="{54F60B61-172D-4509-B931-6E88C4E54591}" type="slidenum">
              <a:rPr lang="en-US" smtClean="0"/>
              <a:t>72</a:t>
            </a:fld>
            <a:endParaRPr lang="en-US" dirty="0"/>
          </a:p>
        </p:txBody>
      </p:sp>
    </p:spTree>
    <p:extLst>
      <p:ext uri="{BB962C8B-B14F-4D97-AF65-F5344CB8AC3E}">
        <p14:creationId xmlns:p14="http://schemas.microsoft.com/office/powerpoint/2010/main" val="381118673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F60B61-172D-4509-B931-6E88C4E54591}" type="slidenum">
              <a:rPr lang="en-US" smtClean="0"/>
              <a:t>74</a:t>
            </a:fld>
            <a:endParaRPr lang="en-US" dirty="0"/>
          </a:p>
        </p:txBody>
      </p:sp>
    </p:spTree>
    <p:extLst>
      <p:ext uri="{BB962C8B-B14F-4D97-AF65-F5344CB8AC3E}">
        <p14:creationId xmlns:p14="http://schemas.microsoft.com/office/powerpoint/2010/main" val="88867754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F60B61-172D-4509-B931-6E88C4E54591}" type="slidenum">
              <a:rPr lang="en-US" smtClean="0"/>
              <a:t>75</a:t>
            </a:fld>
            <a:endParaRPr lang="en-US" dirty="0"/>
          </a:p>
        </p:txBody>
      </p:sp>
    </p:spTree>
    <p:extLst>
      <p:ext uri="{BB962C8B-B14F-4D97-AF65-F5344CB8AC3E}">
        <p14:creationId xmlns:p14="http://schemas.microsoft.com/office/powerpoint/2010/main" val="115886443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F60B61-172D-4509-B931-6E88C4E54591}" type="slidenum">
              <a:rPr lang="en-US" smtClean="0"/>
              <a:t>76</a:t>
            </a:fld>
            <a:endParaRPr lang="en-US" dirty="0"/>
          </a:p>
        </p:txBody>
      </p:sp>
    </p:spTree>
    <p:extLst>
      <p:ext uri="{BB962C8B-B14F-4D97-AF65-F5344CB8AC3E}">
        <p14:creationId xmlns:p14="http://schemas.microsoft.com/office/powerpoint/2010/main" val="87779915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F60B61-172D-4509-B931-6E88C4E54591}" type="slidenum">
              <a:rPr lang="en-US" smtClean="0"/>
              <a:t>77</a:t>
            </a:fld>
            <a:endParaRPr lang="en-US" dirty="0"/>
          </a:p>
        </p:txBody>
      </p:sp>
    </p:spTree>
    <p:extLst>
      <p:ext uri="{BB962C8B-B14F-4D97-AF65-F5344CB8AC3E}">
        <p14:creationId xmlns:p14="http://schemas.microsoft.com/office/powerpoint/2010/main" val="137945881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171450" indent="-171450">
                  <a:buFont typeface="Arial" pitchFamily="34" charset="0"/>
                  <a:buChar char="•"/>
                </a:pPr>
                <a:r>
                  <a:rPr lang="en-US" dirty="0"/>
                  <a:t>The </a:t>
                </a:r>
                <a:r>
                  <a:rPr lang="en-US" i="1" dirty="0">
                    <a:latin typeface="Times New Roman" pitchFamily="18" charset="0"/>
                    <a:cs typeface="Times New Roman" pitchFamily="18" charset="0"/>
                  </a:rPr>
                  <a:t>z </a:t>
                </a:r>
                <a:r>
                  <a:rPr lang="en-US" dirty="0"/>
                  <a:t>-score can be interpreted as the number of standard deviations </a:t>
                </a:r>
                <a14:m>
                  <m:oMath xmlns:m="http://schemas.openxmlformats.org/officeDocument/2006/math">
                    <m:sSub>
                      <m:sSubPr>
                        <m:ctrlPr>
                          <a:rPr lang="en-US" i="1" smtClean="0">
                            <a:latin typeface="Cambria Math" panose="02040503050406030204" pitchFamily="18" charset="0"/>
                          </a:rPr>
                        </m:ctrlPr>
                      </m:sSubPr>
                      <m:e>
                        <m:r>
                          <a:rPr lang="en-US" i="1">
                            <a:latin typeface="Cambria Math"/>
                          </a:rPr>
                          <m:t>𝑥</m:t>
                        </m:r>
                      </m:e>
                      <m:sub>
                        <m:r>
                          <a:rPr lang="en-US" i="1">
                            <a:latin typeface="Cambria Math"/>
                          </a:rPr>
                          <m:t>𝑖</m:t>
                        </m:r>
                      </m:sub>
                    </m:sSub>
                  </m:oMath>
                </a14:m>
                <a:r>
                  <a:rPr lang="en-US" dirty="0"/>
                  <a:t> is from the mean </a:t>
                </a:r>
                <a14:m>
                  <m:oMath xmlns:m="http://schemas.openxmlformats.org/officeDocument/2006/math">
                    <m:acc>
                      <m:accPr>
                        <m:chr m:val="̅"/>
                        <m:ctrlPr>
                          <a:rPr lang="en-US" i="1" smtClean="0">
                            <a:latin typeface="Cambria Math" panose="02040503050406030204" pitchFamily="18" charset="0"/>
                          </a:rPr>
                        </m:ctrlPr>
                      </m:accPr>
                      <m:e>
                        <m:r>
                          <a:rPr lang="en-US" i="1">
                            <a:latin typeface="Cambria Math"/>
                          </a:rPr>
                          <m:t>𝑥</m:t>
                        </m:r>
                      </m:e>
                    </m:acc>
                  </m:oMath>
                </a14:m>
                <a:r>
                  <a:rPr lang="en-US" dirty="0"/>
                  <a:t>.</a:t>
                </a:r>
              </a:p>
            </p:txBody>
          </p:sp>
        </mc:Choice>
        <mc:Fallback xmlns="">
          <p:sp>
            <p:nvSpPr>
              <p:cNvPr id="3" name="Notes Placeholder 2"/>
              <p:cNvSpPr>
                <a:spLocks noGrp="1"/>
              </p:cNvSpPr>
              <p:nvPr>
                <p:ph type="body" idx="1"/>
              </p:nvPr>
            </p:nvSpPr>
            <p:spPr/>
            <p:txBody>
              <a:bodyPr/>
              <a:lstStyle/>
              <a:p>
                <a:r>
                  <a:rPr lang="en-US" dirty="0" smtClean="0"/>
                  <a:t>The </a:t>
                </a:r>
                <a:r>
                  <a:rPr lang="en-US" i="1" dirty="0" smtClean="0">
                    <a:latin typeface="Times New Roman" pitchFamily="18" charset="0"/>
                    <a:cs typeface="Times New Roman" pitchFamily="18" charset="0"/>
                  </a:rPr>
                  <a:t>z </a:t>
                </a:r>
                <a:r>
                  <a:rPr lang="en-US" dirty="0" smtClean="0"/>
                  <a:t>-score can be interpreted as the number of standard deviations </a:t>
                </a:r>
                <a:r>
                  <a:rPr lang="en-US" i="0">
                    <a:latin typeface="Cambria Math"/>
                  </a:rPr>
                  <a:t>𝑥</a:t>
                </a:r>
                <a:r>
                  <a:rPr lang="en-US" i="0" smtClean="0">
                    <a:latin typeface="Cambria Math"/>
                  </a:rPr>
                  <a:t>_</a:t>
                </a:r>
                <a:r>
                  <a:rPr lang="en-US" i="0">
                    <a:latin typeface="Cambria Math"/>
                  </a:rPr>
                  <a:t>𝑖</a:t>
                </a:r>
                <a:r>
                  <a:rPr lang="en-US" dirty="0" smtClean="0"/>
                  <a:t> is from the mean </a:t>
                </a:r>
                <a:r>
                  <a:rPr lang="en-US" i="0">
                    <a:latin typeface="Cambria Math"/>
                  </a:rPr>
                  <a:t>𝑥</a:t>
                </a:r>
                <a:r>
                  <a:rPr lang="en-US" i="0" smtClean="0">
                    <a:latin typeface="Cambria Math"/>
                  </a:rPr>
                  <a:t> ̅</a:t>
                </a:r>
                <a:r>
                  <a:rPr lang="en-US" dirty="0" smtClean="0"/>
                  <a:t>.</a:t>
                </a:r>
                <a:endParaRPr lang="en-US" dirty="0"/>
              </a:p>
            </p:txBody>
          </p:sp>
        </mc:Fallback>
      </mc:AlternateContent>
      <p:sp>
        <p:nvSpPr>
          <p:cNvPr id="4" name="Slide Number Placeholder 3"/>
          <p:cNvSpPr>
            <a:spLocks noGrp="1"/>
          </p:cNvSpPr>
          <p:nvPr>
            <p:ph type="sldNum" sz="quarter" idx="10"/>
          </p:nvPr>
        </p:nvSpPr>
        <p:spPr/>
        <p:txBody>
          <a:bodyPr/>
          <a:lstStyle/>
          <a:p>
            <a:fld id="{54F60B61-172D-4509-B931-6E88C4E54591}" type="slidenum">
              <a:rPr lang="en-US" smtClean="0"/>
              <a:t>78</a:t>
            </a:fld>
            <a:endParaRPr lang="en-US" dirty="0"/>
          </a:p>
        </p:txBody>
      </p:sp>
    </p:spTree>
    <p:extLst>
      <p:ext uri="{BB962C8B-B14F-4D97-AF65-F5344CB8AC3E}">
        <p14:creationId xmlns:p14="http://schemas.microsoft.com/office/powerpoint/2010/main" val="121522408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171450" indent="-171450">
                  <a:buFont typeface="Arial" pitchFamily="34" charset="0"/>
                  <a:buChar char="•"/>
                </a:pPr>
                <a:r>
                  <a:rPr lang="en-US" dirty="0"/>
                  <a:t>The </a:t>
                </a:r>
                <a:r>
                  <a:rPr lang="en-US" i="1" dirty="0">
                    <a:latin typeface="Times New Roman" pitchFamily="18" charset="0"/>
                    <a:cs typeface="Times New Roman" pitchFamily="18" charset="0"/>
                  </a:rPr>
                  <a:t>z </a:t>
                </a:r>
                <a:r>
                  <a:rPr lang="en-US" dirty="0"/>
                  <a:t>-score can be interpreted as the number of standard deviations </a:t>
                </a:r>
                <a14:m>
                  <m:oMath xmlns:m="http://schemas.openxmlformats.org/officeDocument/2006/math">
                    <m:sSub>
                      <m:sSubPr>
                        <m:ctrlPr>
                          <a:rPr lang="en-US" i="1" smtClean="0">
                            <a:latin typeface="Cambria Math" panose="02040503050406030204" pitchFamily="18" charset="0"/>
                          </a:rPr>
                        </m:ctrlPr>
                      </m:sSubPr>
                      <m:e>
                        <m:r>
                          <a:rPr lang="en-US" i="1">
                            <a:latin typeface="Cambria Math"/>
                          </a:rPr>
                          <m:t>𝑥</m:t>
                        </m:r>
                      </m:e>
                      <m:sub>
                        <m:r>
                          <a:rPr lang="en-US" i="1">
                            <a:latin typeface="Cambria Math"/>
                          </a:rPr>
                          <m:t>𝑖</m:t>
                        </m:r>
                      </m:sub>
                    </m:sSub>
                  </m:oMath>
                </a14:m>
                <a:r>
                  <a:rPr lang="en-US" dirty="0"/>
                  <a:t> is from the mean </a:t>
                </a:r>
                <a14:m>
                  <m:oMath xmlns:m="http://schemas.openxmlformats.org/officeDocument/2006/math">
                    <m:acc>
                      <m:accPr>
                        <m:chr m:val="̅"/>
                        <m:ctrlPr>
                          <a:rPr lang="en-US" i="1" smtClean="0">
                            <a:latin typeface="Cambria Math" panose="02040503050406030204" pitchFamily="18" charset="0"/>
                          </a:rPr>
                        </m:ctrlPr>
                      </m:accPr>
                      <m:e>
                        <m:r>
                          <a:rPr lang="en-US" i="1">
                            <a:latin typeface="Cambria Math"/>
                          </a:rPr>
                          <m:t>𝑥</m:t>
                        </m:r>
                      </m:e>
                    </m:acc>
                  </m:oMath>
                </a14:m>
                <a:r>
                  <a:rPr lang="en-US" dirty="0"/>
                  <a:t>.</a:t>
                </a:r>
              </a:p>
            </p:txBody>
          </p:sp>
        </mc:Choice>
        <mc:Fallback xmlns="">
          <p:sp>
            <p:nvSpPr>
              <p:cNvPr id="3" name="Notes Placeholder 2"/>
              <p:cNvSpPr>
                <a:spLocks noGrp="1"/>
              </p:cNvSpPr>
              <p:nvPr>
                <p:ph type="body" idx="1"/>
              </p:nvPr>
            </p:nvSpPr>
            <p:spPr/>
            <p:txBody>
              <a:bodyPr/>
              <a:lstStyle/>
              <a:p>
                <a:r>
                  <a:rPr lang="en-US" dirty="0" smtClean="0"/>
                  <a:t>The </a:t>
                </a:r>
                <a:r>
                  <a:rPr lang="en-US" i="1" dirty="0" smtClean="0">
                    <a:latin typeface="Times New Roman" pitchFamily="18" charset="0"/>
                    <a:cs typeface="Times New Roman" pitchFamily="18" charset="0"/>
                  </a:rPr>
                  <a:t>z </a:t>
                </a:r>
                <a:r>
                  <a:rPr lang="en-US" dirty="0" smtClean="0"/>
                  <a:t>-score can be interpreted as the number of standard deviations </a:t>
                </a:r>
                <a:r>
                  <a:rPr lang="en-US" i="0">
                    <a:latin typeface="Cambria Math"/>
                  </a:rPr>
                  <a:t>𝑥</a:t>
                </a:r>
                <a:r>
                  <a:rPr lang="en-US" i="0" smtClean="0">
                    <a:latin typeface="Cambria Math"/>
                  </a:rPr>
                  <a:t>_</a:t>
                </a:r>
                <a:r>
                  <a:rPr lang="en-US" i="0">
                    <a:latin typeface="Cambria Math"/>
                  </a:rPr>
                  <a:t>𝑖</a:t>
                </a:r>
                <a:r>
                  <a:rPr lang="en-US" dirty="0" smtClean="0"/>
                  <a:t> is from the mean </a:t>
                </a:r>
                <a:r>
                  <a:rPr lang="en-US" i="0">
                    <a:latin typeface="Cambria Math"/>
                  </a:rPr>
                  <a:t>𝑥</a:t>
                </a:r>
                <a:r>
                  <a:rPr lang="en-US" i="0" smtClean="0">
                    <a:latin typeface="Cambria Math"/>
                  </a:rPr>
                  <a:t> ̅</a:t>
                </a:r>
                <a:r>
                  <a:rPr lang="en-US" dirty="0" smtClean="0"/>
                  <a:t>.</a:t>
                </a:r>
                <a:endParaRPr lang="en-US" dirty="0"/>
              </a:p>
            </p:txBody>
          </p:sp>
        </mc:Fallback>
      </mc:AlternateContent>
      <p:sp>
        <p:nvSpPr>
          <p:cNvPr id="4" name="Slide Number Placeholder 3"/>
          <p:cNvSpPr>
            <a:spLocks noGrp="1"/>
          </p:cNvSpPr>
          <p:nvPr>
            <p:ph type="sldNum" sz="quarter" idx="10"/>
          </p:nvPr>
        </p:nvSpPr>
        <p:spPr/>
        <p:txBody>
          <a:bodyPr/>
          <a:lstStyle/>
          <a:p>
            <a:fld id="{54F60B61-172D-4509-B931-6E88C4E54591}" type="slidenum">
              <a:rPr lang="en-US" smtClean="0"/>
              <a:t>79</a:t>
            </a:fld>
            <a:endParaRPr lang="en-US" dirty="0"/>
          </a:p>
        </p:txBody>
      </p:sp>
    </p:spTree>
    <p:extLst>
      <p:ext uri="{BB962C8B-B14F-4D97-AF65-F5344CB8AC3E}">
        <p14:creationId xmlns:p14="http://schemas.microsoft.com/office/powerpoint/2010/main" val="279939138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171450" indent="-171450">
                  <a:buFont typeface="Arial"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a:rPr>
                          <m:t>𝑧</m:t>
                        </m:r>
                      </m:e>
                      <m:sub>
                        <m:r>
                          <a:rPr lang="en-US" b="0" i="1" smtClean="0">
                            <a:latin typeface="Cambria Math"/>
                          </a:rPr>
                          <m:t>1</m:t>
                        </m:r>
                      </m:sub>
                    </m:sSub>
                  </m:oMath>
                </a14:m>
                <a:r>
                  <a:rPr lang="en-US" dirty="0"/>
                  <a:t> = 0.25 would indicate that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a:rPr>
                          <m:t>𝑥</m:t>
                        </m:r>
                      </m:e>
                      <m:sub>
                        <m:r>
                          <a:rPr lang="en-US" b="0" i="1" smtClean="0">
                            <a:latin typeface="Cambria Math"/>
                          </a:rPr>
                          <m:t>1</m:t>
                        </m:r>
                      </m:sub>
                    </m:sSub>
                  </m:oMath>
                </a14:m>
                <a:r>
                  <a:rPr lang="en-US" dirty="0"/>
                  <a:t> is 0.25 standard deviations greater than the sample mean.</a:t>
                </a:r>
              </a:p>
              <a:p>
                <a:pPr marL="171450" indent="-171450">
                  <a:buFont typeface="Arial" pitchFamily="34" charset="0"/>
                  <a:buChar char="•"/>
                </a:pPr>
                <a:endParaRPr lang="en-US" dirty="0"/>
              </a:p>
              <a:p>
                <a:pPr marL="171450" indent="-171450">
                  <a:buFont typeface="Arial" pitchFamily="34" charset="0"/>
                  <a:buChar char="•"/>
                </a:pPr>
                <a:endParaRPr lang="en-US" dirty="0"/>
              </a:p>
              <a:p>
                <a:endParaRPr lang="en-US" dirty="0"/>
              </a:p>
            </p:txBody>
          </p:sp>
        </mc:Choice>
        <mc:Fallback xmlns="">
          <p:sp>
            <p:nvSpPr>
              <p:cNvPr id="3" name="Notes Placeholder 2"/>
              <p:cNvSpPr>
                <a:spLocks noGrp="1"/>
              </p:cNvSpPr>
              <p:nvPr>
                <p:ph type="body" idx="1"/>
              </p:nvPr>
            </p:nvSpPr>
            <p:spPr/>
            <p:txBody>
              <a:bodyPr/>
              <a:lstStyle/>
              <a:p>
                <a:pPr marL="171450" indent="-171450">
                  <a:buFont typeface="Arial" pitchFamily="34" charset="0"/>
                  <a:buChar char="•"/>
                </a:pPr>
                <a:r>
                  <a:rPr lang="en-US" b="0" i="0" smtClean="0">
                    <a:latin typeface="Cambria Math"/>
                  </a:rPr>
                  <a:t>𝑧_1</a:t>
                </a:r>
                <a:r>
                  <a:rPr lang="en-US" dirty="0" smtClean="0"/>
                  <a:t> = .25 would indicate that </a:t>
                </a:r>
                <a:r>
                  <a:rPr lang="en-US" b="0" i="0" smtClean="0">
                    <a:latin typeface="Cambria Math"/>
                  </a:rPr>
                  <a:t>𝑥_</a:t>
                </a:r>
                <a:r>
                  <a:rPr lang="en-US" b="0" i="0" smtClean="0">
                    <a:latin typeface="Cambria Math"/>
                  </a:rPr>
                  <a:t>1</a:t>
                </a:r>
                <a:r>
                  <a:rPr lang="en-US" dirty="0" smtClean="0"/>
                  <a:t> is .25 standard deviations greater than the sample mean</a:t>
                </a:r>
              </a:p>
              <a:p>
                <a:pPr marL="171450" marR="0"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b="0" i="0" smtClean="0">
                    <a:latin typeface="Cambria Math"/>
                  </a:rPr>
                  <a:t>𝑧</a:t>
                </a:r>
                <a:r>
                  <a:rPr lang="en-US" b="0" i="0" smtClean="0">
                    <a:latin typeface="Cambria Math"/>
                  </a:rPr>
                  <a:t>_3</a:t>
                </a:r>
                <a:r>
                  <a:rPr lang="en-US" dirty="0" smtClean="0"/>
                  <a:t> = </a:t>
                </a:r>
                <a:r>
                  <a:rPr lang="en-US" dirty="0" smtClean="0">
                    <a:latin typeface="Arial"/>
                    <a:cs typeface="Arial"/>
                  </a:rPr>
                  <a:t>–</a:t>
                </a:r>
                <a:r>
                  <a:rPr lang="en-US" dirty="0" smtClean="0"/>
                  <a:t>.</a:t>
                </a:r>
                <a:r>
                  <a:rPr lang="en-US" dirty="0" smtClean="0"/>
                  <a:t>25 would indicate that </a:t>
                </a:r>
                <a:r>
                  <a:rPr lang="en-US" b="0" i="0" smtClean="0">
                    <a:latin typeface="Cambria Math"/>
                  </a:rPr>
                  <a:t>𝑥_</a:t>
                </a:r>
                <a:r>
                  <a:rPr lang="en-US" b="0" i="0" smtClean="0">
                    <a:latin typeface="Cambria Math"/>
                  </a:rPr>
                  <a:t>3</a:t>
                </a:r>
                <a:r>
                  <a:rPr lang="en-US" dirty="0" smtClean="0"/>
                  <a:t> is .25 standard deviations </a:t>
                </a:r>
                <a:r>
                  <a:rPr lang="en-US" dirty="0" smtClean="0"/>
                  <a:t>less than </a:t>
                </a:r>
                <a:r>
                  <a:rPr lang="en-US" dirty="0" smtClean="0"/>
                  <a:t>the sample mean</a:t>
                </a:r>
              </a:p>
              <a:p>
                <a:pPr marL="171450" indent="-171450">
                  <a:buFont typeface="Arial" pitchFamily="34" charset="0"/>
                  <a:buChar char="•"/>
                </a:pPr>
                <a:endParaRPr lang="en-US" dirty="0" smtClean="0"/>
              </a:p>
              <a:p>
                <a:pPr marL="171450" indent="-171450">
                  <a:buFont typeface="Arial" pitchFamily="34" charset="0"/>
                  <a:buChar char="•"/>
                </a:pPr>
                <a:endParaRPr lang="en-US" dirty="0" smtClean="0"/>
              </a:p>
              <a:p>
                <a:pPr/>
                <a:endParaRPr lang="en-US" dirty="0"/>
              </a:p>
            </p:txBody>
          </p:sp>
        </mc:Fallback>
      </mc:AlternateContent>
      <p:sp>
        <p:nvSpPr>
          <p:cNvPr id="4" name="Slide Number Placeholder 3"/>
          <p:cNvSpPr>
            <a:spLocks noGrp="1"/>
          </p:cNvSpPr>
          <p:nvPr>
            <p:ph type="sldNum" sz="quarter" idx="10"/>
          </p:nvPr>
        </p:nvSpPr>
        <p:spPr/>
        <p:txBody>
          <a:bodyPr/>
          <a:lstStyle/>
          <a:p>
            <a:fld id="{54F60B61-172D-4509-B931-6E88C4E54591}" type="slidenum">
              <a:rPr lang="en-US" smtClean="0"/>
              <a:t>80</a:t>
            </a:fld>
            <a:endParaRPr lang="en-US" dirty="0"/>
          </a:p>
        </p:txBody>
      </p:sp>
    </p:spTree>
    <p:extLst>
      <p:ext uri="{BB962C8B-B14F-4D97-AF65-F5344CB8AC3E}">
        <p14:creationId xmlns:p14="http://schemas.microsoft.com/office/powerpoint/2010/main" val="6990107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To calculate the </a:t>
                </a:r>
                <a:r>
                  <a:rPr lang="en-US" sz="1200" b="0" i="1" u="none" strike="noStrike" kern="1200" baseline="0" dirty="0">
                    <a:solidFill>
                      <a:schemeClr val="tx1"/>
                    </a:solidFill>
                    <a:latin typeface="+mn-lt"/>
                    <a:ea typeface="+mn-ea"/>
                    <a:cs typeface="+mn-cs"/>
                  </a:rPr>
                  <a:t>z</a:t>
                </a:r>
                <a:r>
                  <a:rPr lang="en-US" sz="1200" b="0" i="0" u="none" strike="noStrike" kern="1200" baseline="0" dirty="0">
                    <a:solidFill>
                      <a:schemeClr val="tx1"/>
                    </a:solidFill>
                    <a:latin typeface="+mn-lt"/>
                    <a:ea typeface="+mn-ea"/>
                    <a:cs typeface="+mn-cs"/>
                  </a:rPr>
                  <a:t>-scores, the mean and standard deviation for the data set must be provided in the arguments of the STANDARDIZE function. </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For instance, the </a:t>
                </a:r>
                <a:r>
                  <a:rPr lang="en-US" sz="1200" b="0" i="1" u="none" strike="noStrike" kern="1200" baseline="0" dirty="0">
                    <a:solidFill>
                      <a:schemeClr val="tx1"/>
                    </a:solidFill>
                    <a:latin typeface="+mn-lt"/>
                    <a:ea typeface="+mn-ea"/>
                    <a:cs typeface="+mn-cs"/>
                  </a:rPr>
                  <a:t>z</a:t>
                </a:r>
                <a:r>
                  <a:rPr lang="en-US" sz="1200" b="0" i="0" u="none" strike="noStrike" kern="1200" baseline="0" dirty="0">
                    <a:solidFill>
                      <a:schemeClr val="tx1"/>
                    </a:solidFill>
                    <a:latin typeface="+mn-lt"/>
                    <a:ea typeface="+mn-ea"/>
                    <a:cs typeface="+mn-cs"/>
                  </a:rPr>
                  <a:t>-score in cell C2 is calculated with the formula =STANDARDIZE(B2, $B$15, $B$16), where cell B15 contains the mean of the home sales data and cell B16 contains the standard deviation of the home sales data. </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Then, this formula can be copied and pasted into cells C3:C13.</a:t>
                </a:r>
              </a:p>
            </p:txBody>
          </p:sp>
        </mc:Choice>
        <mc:Fallback xmlns="">
          <p:sp>
            <p:nvSpPr>
              <p:cNvPr id="3" name="Notes Placeholder 2"/>
              <p:cNvSpPr>
                <a:spLocks noGrp="1"/>
              </p:cNvSpPr>
              <p:nvPr>
                <p:ph type="body" idx="1"/>
              </p:nvPr>
            </p:nvSpPr>
            <p:spPr/>
            <p:txBody>
              <a:bodyPr/>
              <a:lstStyle/>
              <a:p>
                <a:pPr marL="171450" indent="-171450">
                  <a:buFont typeface="Arial" pitchFamily="34" charset="0"/>
                  <a:buChar char="•"/>
                </a:pPr>
                <a:r>
                  <a:rPr lang="en-US" b="0" i="0" smtClean="0">
                    <a:latin typeface="Cambria Math"/>
                  </a:rPr>
                  <a:t>𝑧_1</a:t>
                </a:r>
                <a:r>
                  <a:rPr lang="en-US" dirty="0" smtClean="0"/>
                  <a:t> = .25 would indicate that </a:t>
                </a:r>
                <a:r>
                  <a:rPr lang="en-US" b="0" i="0" smtClean="0">
                    <a:latin typeface="Cambria Math"/>
                  </a:rPr>
                  <a:t>𝑥_</a:t>
                </a:r>
                <a:r>
                  <a:rPr lang="en-US" b="0" i="0" smtClean="0">
                    <a:latin typeface="Cambria Math"/>
                  </a:rPr>
                  <a:t>1</a:t>
                </a:r>
                <a:r>
                  <a:rPr lang="en-US" dirty="0" smtClean="0"/>
                  <a:t> is .25 standard deviations greater than the sample mean</a:t>
                </a:r>
              </a:p>
              <a:p>
                <a:pPr marL="171450" marR="0"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b="0" i="0" smtClean="0">
                    <a:latin typeface="Cambria Math"/>
                  </a:rPr>
                  <a:t>𝑧</a:t>
                </a:r>
                <a:r>
                  <a:rPr lang="en-US" b="0" i="0" smtClean="0">
                    <a:latin typeface="Cambria Math"/>
                  </a:rPr>
                  <a:t>_3</a:t>
                </a:r>
                <a:r>
                  <a:rPr lang="en-US" dirty="0" smtClean="0"/>
                  <a:t> = </a:t>
                </a:r>
                <a:r>
                  <a:rPr lang="en-US" dirty="0" smtClean="0">
                    <a:latin typeface="Arial"/>
                    <a:cs typeface="Arial"/>
                  </a:rPr>
                  <a:t>–</a:t>
                </a:r>
                <a:r>
                  <a:rPr lang="en-US" dirty="0" smtClean="0"/>
                  <a:t>.</a:t>
                </a:r>
                <a:r>
                  <a:rPr lang="en-US" dirty="0" smtClean="0"/>
                  <a:t>25 would indicate that </a:t>
                </a:r>
                <a:r>
                  <a:rPr lang="en-US" b="0" i="0" smtClean="0">
                    <a:latin typeface="Cambria Math"/>
                  </a:rPr>
                  <a:t>𝑥_</a:t>
                </a:r>
                <a:r>
                  <a:rPr lang="en-US" b="0" i="0" smtClean="0">
                    <a:latin typeface="Cambria Math"/>
                  </a:rPr>
                  <a:t>3</a:t>
                </a:r>
                <a:r>
                  <a:rPr lang="en-US" dirty="0" smtClean="0"/>
                  <a:t> is .25 standard deviations </a:t>
                </a:r>
                <a:r>
                  <a:rPr lang="en-US" dirty="0" smtClean="0"/>
                  <a:t>less than </a:t>
                </a:r>
                <a:r>
                  <a:rPr lang="en-US" dirty="0" smtClean="0"/>
                  <a:t>the sample mean</a:t>
                </a:r>
              </a:p>
              <a:p>
                <a:pPr marL="171450" indent="-171450">
                  <a:buFont typeface="Arial" pitchFamily="34" charset="0"/>
                  <a:buChar char="•"/>
                </a:pPr>
                <a:endParaRPr lang="en-US" dirty="0" smtClean="0"/>
              </a:p>
              <a:p>
                <a:pPr marL="171450" indent="-171450">
                  <a:buFont typeface="Arial" pitchFamily="34" charset="0"/>
                  <a:buChar char="•"/>
                </a:pPr>
                <a:endParaRPr lang="en-US" dirty="0" smtClean="0"/>
              </a:p>
              <a:p>
                <a:pPr/>
                <a:endParaRPr lang="en-US" dirty="0"/>
              </a:p>
            </p:txBody>
          </p:sp>
        </mc:Fallback>
      </mc:AlternateContent>
      <p:sp>
        <p:nvSpPr>
          <p:cNvPr id="4" name="Slide Number Placeholder 3"/>
          <p:cNvSpPr>
            <a:spLocks noGrp="1"/>
          </p:cNvSpPr>
          <p:nvPr>
            <p:ph type="sldNum" sz="quarter" idx="10"/>
          </p:nvPr>
        </p:nvSpPr>
        <p:spPr/>
        <p:txBody>
          <a:bodyPr/>
          <a:lstStyle/>
          <a:p>
            <a:fld id="{54F60B61-172D-4509-B931-6E88C4E54591}" type="slidenum">
              <a:rPr lang="en-US" smtClean="0"/>
              <a:t>81</a:t>
            </a:fld>
            <a:endParaRPr lang="en-US" dirty="0"/>
          </a:p>
        </p:txBody>
      </p:sp>
    </p:spTree>
    <p:extLst>
      <p:ext uri="{BB962C8B-B14F-4D97-AF65-F5344CB8AC3E}">
        <p14:creationId xmlns:p14="http://schemas.microsoft.com/office/powerpoint/2010/main" val="412187066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Empirical rule:</a:t>
            </a:r>
            <a:r>
              <a:rPr lang="en-US" dirty="0"/>
              <a:t> </a:t>
            </a:r>
            <a:endParaRPr lang="en-US" sz="1200" b="0" i="0" u="none" strike="noStrike" kern="1200" baseline="0" dirty="0">
              <a:solidFill>
                <a:schemeClr val="tx1"/>
              </a:solidFill>
              <a:latin typeface="+mn-lt"/>
              <a:ea typeface="+mn-ea"/>
              <a:cs typeface="+mn-cs"/>
            </a:endParaRPr>
          </a:p>
          <a:p>
            <a:pPr marL="628650" lvl="1"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The height of adult males in the United States has a bell-shaped distribution with a mean of approximately 69.5 inches and standard deviation of approximately 3 inches. </a:t>
            </a:r>
          </a:p>
          <a:p>
            <a:pPr marL="628650" lvl="1"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Using the empirical rule, the following conclusions can be drawn.</a:t>
            </a:r>
          </a:p>
          <a:p>
            <a:pPr marL="1085850" lvl="2"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Approximately 68% of adult males in the United States have heights between 69.5 </a:t>
            </a:r>
            <a:r>
              <a:rPr lang="en-US" dirty="0"/>
              <a:t>–</a:t>
            </a:r>
            <a:r>
              <a:rPr lang="en-US" sz="1200" b="0" i="0" u="none" strike="noStrike" kern="1200" baseline="0" dirty="0">
                <a:solidFill>
                  <a:schemeClr val="tx1"/>
                </a:solidFill>
                <a:latin typeface="+mn-lt"/>
                <a:ea typeface="+mn-ea"/>
                <a:cs typeface="+mn-cs"/>
              </a:rPr>
              <a:t> 3 = 66.5 and 69.5 + 3 = 72.5 inches.</a:t>
            </a:r>
          </a:p>
          <a:p>
            <a:pPr marL="1085850" lvl="2"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Approximately 95% of adult males in the United States have heights between 63.5 and 75.5 inches.</a:t>
            </a:r>
          </a:p>
          <a:p>
            <a:pPr marL="1085850" lvl="2"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Almost all adult males in the United States have heights between 60.5 and 78.5 inches.</a:t>
            </a:r>
          </a:p>
          <a:p>
            <a:pPr marL="914400" lvl="2" indent="0">
              <a:buFont typeface="Arial" panose="020B0604020202020204" pitchFamily="34" charset="0"/>
              <a:buNone/>
            </a:pPr>
            <a:endParaRPr lang="en-US" sz="12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54F60B61-172D-4509-B931-6E88C4E54591}" type="slidenum">
              <a:rPr lang="en-US" smtClean="0"/>
              <a:t>82</a:t>
            </a:fld>
            <a:endParaRPr lang="en-US" dirty="0"/>
          </a:p>
        </p:txBody>
      </p:sp>
    </p:spTree>
    <p:extLst>
      <p:ext uri="{BB962C8B-B14F-4D97-AF65-F5344CB8AC3E}">
        <p14:creationId xmlns:p14="http://schemas.microsoft.com/office/powerpoint/2010/main" val="35166900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Example: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kern="1200" baseline="0" dirty="0">
                <a:solidFill>
                  <a:schemeClr val="tx1"/>
                </a:solidFill>
                <a:latin typeface="+mn-lt"/>
                <a:ea typeface="+mn-ea"/>
                <a:cs typeface="+mn-cs"/>
              </a:rPr>
              <a:t>Cross-sectional data: The data in Table 2.1 are cross-sectional because they describe the 30 companies that comprise the Dow at the same point in time (October 2017).</a:t>
            </a:r>
          </a:p>
          <a:p>
            <a:endParaRPr lang="en-US" sz="1200" b="0" i="0" u="none" strike="noStrike" kern="1200" baseline="0" dirty="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54F60B61-172D-4509-B931-6E88C4E54591}" type="slidenum">
              <a:rPr lang="en-US" smtClean="0"/>
              <a:t>10</a:t>
            </a:fld>
            <a:endParaRPr lang="en-US" dirty="0"/>
          </a:p>
        </p:txBody>
      </p:sp>
    </p:spTree>
    <p:extLst>
      <p:ext uri="{BB962C8B-B14F-4D97-AF65-F5344CB8AC3E}">
        <p14:creationId xmlns:p14="http://schemas.microsoft.com/office/powerpoint/2010/main" val="214451206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sz="1200" b="0" i="0" u="none" strike="noStrike" kern="1200" baseline="0" dirty="0">
                  <a:solidFill>
                    <a:schemeClr val="tx1"/>
                  </a:solidFill>
                  <a:latin typeface="+mn-lt"/>
                  <a:ea typeface="+mn-ea"/>
                  <a:cs typeface="+mn-cs"/>
                </a:endParaRPr>
              </a:p>
            </p:txBody>
          </p:sp>
        </mc:Choice>
        <mc:Fallback xmlns="">
          <p:sp>
            <p:nvSpPr>
              <p:cNvPr id="3" name="Notes Placeholder 2"/>
              <p:cNvSpPr>
                <a:spLocks noGrp="1"/>
              </p:cNvSpPr>
              <p:nvPr>
                <p:ph type="body" idx="1"/>
              </p:nvPr>
            </p:nvSpPr>
            <p:spPr/>
            <p:txBody>
              <a:bodyPr/>
              <a:lstStyle/>
              <a:p>
                <a:pPr marL="171450" indent="-171450">
                  <a:buFont typeface="Arial" pitchFamily="34" charset="0"/>
                  <a:buChar char="•"/>
                </a:pPr>
                <a:r>
                  <a:rPr lang="en-US" b="0" i="0" smtClean="0">
                    <a:latin typeface="Cambria Math"/>
                  </a:rPr>
                  <a:t>𝑧_1</a:t>
                </a:r>
                <a:r>
                  <a:rPr lang="en-US" dirty="0" smtClean="0"/>
                  <a:t> = .25 would indicate that </a:t>
                </a:r>
                <a:r>
                  <a:rPr lang="en-US" b="0" i="0" smtClean="0">
                    <a:latin typeface="Cambria Math"/>
                  </a:rPr>
                  <a:t>𝑥_</a:t>
                </a:r>
                <a:r>
                  <a:rPr lang="en-US" b="0" i="0" smtClean="0">
                    <a:latin typeface="Cambria Math"/>
                  </a:rPr>
                  <a:t>1</a:t>
                </a:r>
                <a:r>
                  <a:rPr lang="en-US" dirty="0" smtClean="0"/>
                  <a:t> is .25 standard deviations greater than the sample mean</a:t>
                </a:r>
              </a:p>
              <a:p>
                <a:pPr marL="171450" marR="0"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b="0" i="0" smtClean="0">
                    <a:latin typeface="Cambria Math"/>
                  </a:rPr>
                  <a:t>𝑧</a:t>
                </a:r>
                <a:r>
                  <a:rPr lang="en-US" b="0" i="0" smtClean="0">
                    <a:latin typeface="Cambria Math"/>
                  </a:rPr>
                  <a:t>_3</a:t>
                </a:r>
                <a:r>
                  <a:rPr lang="en-US" dirty="0" smtClean="0"/>
                  <a:t> = </a:t>
                </a:r>
                <a:r>
                  <a:rPr lang="en-US" dirty="0" smtClean="0">
                    <a:latin typeface="Arial"/>
                    <a:cs typeface="Arial"/>
                  </a:rPr>
                  <a:t>–</a:t>
                </a:r>
                <a:r>
                  <a:rPr lang="en-US" dirty="0" smtClean="0"/>
                  <a:t>.</a:t>
                </a:r>
                <a:r>
                  <a:rPr lang="en-US" dirty="0" smtClean="0"/>
                  <a:t>25 would indicate that </a:t>
                </a:r>
                <a:r>
                  <a:rPr lang="en-US" b="0" i="0" smtClean="0">
                    <a:latin typeface="Cambria Math"/>
                  </a:rPr>
                  <a:t>𝑥_</a:t>
                </a:r>
                <a:r>
                  <a:rPr lang="en-US" b="0" i="0" smtClean="0">
                    <a:latin typeface="Cambria Math"/>
                  </a:rPr>
                  <a:t>3</a:t>
                </a:r>
                <a:r>
                  <a:rPr lang="en-US" dirty="0" smtClean="0"/>
                  <a:t> is .25 standard deviations </a:t>
                </a:r>
                <a:r>
                  <a:rPr lang="en-US" dirty="0" smtClean="0"/>
                  <a:t>less than </a:t>
                </a:r>
                <a:r>
                  <a:rPr lang="en-US" dirty="0" smtClean="0"/>
                  <a:t>the sample mean</a:t>
                </a:r>
              </a:p>
              <a:p>
                <a:pPr marL="171450" indent="-171450">
                  <a:buFont typeface="Arial" pitchFamily="34" charset="0"/>
                  <a:buChar char="•"/>
                </a:pPr>
                <a:endParaRPr lang="en-US" dirty="0" smtClean="0"/>
              </a:p>
              <a:p>
                <a:pPr marL="171450" indent="-171450">
                  <a:buFont typeface="Arial" pitchFamily="34" charset="0"/>
                  <a:buChar char="•"/>
                </a:pPr>
                <a:endParaRPr lang="en-US" dirty="0" smtClean="0"/>
              </a:p>
              <a:p>
                <a:pPr/>
                <a:endParaRPr lang="en-US" dirty="0"/>
              </a:p>
            </p:txBody>
          </p:sp>
        </mc:Fallback>
      </mc:AlternateContent>
      <p:sp>
        <p:nvSpPr>
          <p:cNvPr id="4" name="Slide Number Placeholder 3"/>
          <p:cNvSpPr>
            <a:spLocks noGrp="1"/>
          </p:cNvSpPr>
          <p:nvPr>
            <p:ph type="sldNum" sz="quarter" idx="10"/>
          </p:nvPr>
        </p:nvSpPr>
        <p:spPr/>
        <p:txBody>
          <a:bodyPr/>
          <a:lstStyle/>
          <a:p>
            <a:fld id="{54F60B61-172D-4509-B931-6E88C4E54591}" type="slidenum">
              <a:rPr lang="en-US" smtClean="0"/>
              <a:t>83</a:t>
            </a:fld>
            <a:endParaRPr lang="en-US" dirty="0"/>
          </a:p>
        </p:txBody>
      </p:sp>
    </p:spTree>
    <p:extLst>
      <p:ext uri="{BB962C8B-B14F-4D97-AF65-F5344CB8AC3E}">
        <p14:creationId xmlns:p14="http://schemas.microsoft.com/office/powerpoint/2010/main" val="370190309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0" dirty="0"/>
              <a:t>Outliers:</a:t>
            </a:r>
          </a:p>
          <a:p>
            <a:pPr marL="628650" lvl="1" indent="-171450">
              <a:buFont typeface="Arial" pitchFamily="34" charset="0"/>
              <a:buChar char="•"/>
            </a:pPr>
            <a:r>
              <a:rPr lang="en-US" sz="1200" b="0" i="0" u="none" strike="noStrike" kern="1200" baseline="0" dirty="0">
                <a:solidFill>
                  <a:schemeClr val="tx1"/>
                </a:solidFill>
                <a:latin typeface="+mn-lt"/>
                <a:ea typeface="+mn-ea"/>
                <a:cs typeface="+mn-cs"/>
              </a:rPr>
              <a:t>An outlier may be a data value that has been incorrectly recorded; if so, it can be corrected before further analysis. </a:t>
            </a:r>
          </a:p>
          <a:p>
            <a:pPr marL="628650" lvl="1" indent="-171450">
              <a:buFont typeface="Arial" pitchFamily="34" charset="0"/>
              <a:buChar char="•"/>
            </a:pPr>
            <a:r>
              <a:rPr lang="en-US" sz="1200" b="0" i="0" u="none" strike="noStrike" kern="1200" baseline="0" dirty="0">
                <a:solidFill>
                  <a:schemeClr val="tx1"/>
                </a:solidFill>
                <a:latin typeface="+mn-lt"/>
                <a:ea typeface="+mn-ea"/>
                <a:cs typeface="+mn-cs"/>
              </a:rPr>
              <a:t>It may also be from an observation that doesn’t belong to the population we are studying and was incorrectly included in the data set; if so, it can be removed.</a:t>
            </a:r>
          </a:p>
          <a:p>
            <a:pPr marL="628650" lvl="1" indent="-171450">
              <a:buFont typeface="Arial" pitchFamily="34" charset="0"/>
              <a:buChar char="•"/>
            </a:pPr>
            <a:r>
              <a:rPr lang="en-US" sz="1200" b="0" i="0" u="none" strike="noStrike" kern="1200" baseline="0" dirty="0">
                <a:solidFill>
                  <a:schemeClr val="tx1"/>
                </a:solidFill>
                <a:latin typeface="+mn-lt"/>
                <a:ea typeface="+mn-ea"/>
                <a:cs typeface="+mn-cs"/>
              </a:rPr>
              <a:t>It may be an unusual data value that has been recorded correctly and is a member of the population we are studying. In such cases, the observation should remain.</a:t>
            </a:r>
          </a:p>
          <a:p>
            <a:endParaRPr lang="en-US" dirty="0"/>
          </a:p>
        </p:txBody>
      </p:sp>
      <p:sp>
        <p:nvSpPr>
          <p:cNvPr id="4" name="Slide Number Placeholder 3"/>
          <p:cNvSpPr>
            <a:spLocks noGrp="1"/>
          </p:cNvSpPr>
          <p:nvPr>
            <p:ph type="sldNum" sz="quarter" idx="10"/>
          </p:nvPr>
        </p:nvSpPr>
        <p:spPr/>
        <p:txBody>
          <a:bodyPr/>
          <a:lstStyle/>
          <a:p>
            <a:fld id="{54F60B61-172D-4509-B931-6E88C4E54591}" type="slidenum">
              <a:rPr lang="en-US" smtClean="0"/>
              <a:t>84</a:t>
            </a:fld>
            <a:endParaRPr lang="en-US" dirty="0"/>
          </a:p>
        </p:txBody>
      </p:sp>
    </p:spTree>
    <p:extLst>
      <p:ext uri="{BB962C8B-B14F-4D97-AF65-F5344CB8AC3E}">
        <p14:creationId xmlns:p14="http://schemas.microsoft.com/office/powerpoint/2010/main" val="96621299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kern="1200" baseline="0" dirty="0">
                <a:solidFill>
                  <a:schemeClr val="tx1"/>
                </a:solidFill>
                <a:latin typeface="+mn-lt"/>
                <a:ea typeface="+mn-ea"/>
                <a:cs typeface="+mn-cs"/>
              </a:rPr>
              <a:t>Steps used to construct the box plot for the home sales data:</a:t>
            </a:r>
          </a:p>
          <a:p>
            <a:pPr marL="628650" lvl="1" indent="-171450">
              <a:lnSpc>
                <a:spcPct val="150000"/>
              </a:lnSpc>
              <a:buFont typeface="Arial" panose="020B0604020202020204" pitchFamily="34" charset="0"/>
              <a:buChar char="•"/>
            </a:pPr>
            <a:r>
              <a:rPr lang="en-US" sz="1200" b="0" i="0" u="none" strike="noStrike" kern="1200" baseline="0" dirty="0">
                <a:solidFill>
                  <a:schemeClr val="tx1"/>
                </a:solidFill>
                <a:latin typeface="+mn-lt"/>
                <a:ea typeface="+mn-ea"/>
                <a:cs typeface="+mn-cs"/>
              </a:rPr>
              <a:t>A box is drawn with the ends of the box located at the first and third quartiles. For the home sales data, </a:t>
            </a:r>
            <a:r>
              <a:rPr lang="en-US" sz="1200" b="0" i="1" u="none" strike="noStrike" kern="1200" baseline="0" dirty="0">
                <a:solidFill>
                  <a:schemeClr val="tx1"/>
                </a:solidFill>
                <a:latin typeface="+mn-lt"/>
                <a:ea typeface="+mn-ea"/>
                <a:cs typeface="+mn-cs"/>
              </a:rPr>
              <a:t>Q</a:t>
            </a:r>
            <a:r>
              <a:rPr lang="en-US" sz="1200" b="0" i="0" u="none" strike="noStrike" kern="1200" baseline="0" dirty="0">
                <a:solidFill>
                  <a:schemeClr val="tx1"/>
                </a:solidFill>
                <a:latin typeface="+mn-lt"/>
                <a:ea typeface="+mn-ea"/>
                <a:cs typeface="+mn-cs"/>
              </a:rPr>
              <a:t>1 = 139,000 and </a:t>
            </a:r>
            <a:r>
              <a:rPr lang="en-US" sz="1200" b="0" i="1" u="none" strike="noStrike" kern="1200" baseline="0" dirty="0">
                <a:solidFill>
                  <a:schemeClr val="tx1"/>
                </a:solidFill>
                <a:latin typeface="+mn-lt"/>
                <a:ea typeface="+mn-ea"/>
                <a:cs typeface="+mn-cs"/>
              </a:rPr>
              <a:t>Q</a:t>
            </a:r>
            <a:r>
              <a:rPr lang="en-US" sz="1200" b="0" i="0" u="none" strike="noStrike" kern="1200" baseline="0" dirty="0">
                <a:solidFill>
                  <a:schemeClr val="tx1"/>
                </a:solidFill>
                <a:latin typeface="+mn-lt"/>
                <a:ea typeface="+mn-ea"/>
                <a:cs typeface="+mn-cs"/>
              </a:rPr>
              <a:t>3 = 256,625. This box contains the middle 50% of the data.</a:t>
            </a:r>
          </a:p>
          <a:p>
            <a:pPr marL="628650" lvl="1" indent="-171450">
              <a:lnSpc>
                <a:spcPct val="150000"/>
              </a:lnSpc>
              <a:buFont typeface="Arial" panose="020B0604020202020204" pitchFamily="34" charset="0"/>
              <a:buChar char="•"/>
            </a:pPr>
            <a:r>
              <a:rPr lang="en-US" sz="1200" b="0" i="0" u="none" strike="noStrike" kern="1200" baseline="0" dirty="0">
                <a:solidFill>
                  <a:schemeClr val="tx1"/>
                </a:solidFill>
                <a:latin typeface="+mn-lt"/>
                <a:ea typeface="+mn-ea"/>
                <a:cs typeface="+mn-cs"/>
              </a:rPr>
              <a:t>A vertical line is drawn in the box at the location of the median (203,750 for the home sales data).</a:t>
            </a:r>
          </a:p>
          <a:p>
            <a:pPr marL="628650" lvl="1" indent="-171450">
              <a:lnSpc>
                <a:spcPct val="150000"/>
              </a:lnSpc>
              <a:buFont typeface="Arial" panose="020B0604020202020204" pitchFamily="34" charset="0"/>
              <a:buChar char="•"/>
            </a:pPr>
            <a:r>
              <a:rPr lang="en-US" sz="1200" b="0" i="0" u="none" strike="noStrike" kern="1200" baseline="0" dirty="0">
                <a:solidFill>
                  <a:schemeClr val="tx1"/>
                </a:solidFill>
                <a:latin typeface="+mn-lt"/>
                <a:ea typeface="+mn-ea"/>
                <a:cs typeface="+mn-cs"/>
              </a:rPr>
              <a:t>By using the interquartile range, IQR = </a:t>
            </a:r>
            <a:r>
              <a:rPr lang="en-US" sz="1200" b="0" i="1" u="none" strike="noStrike" kern="1200" baseline="0" dirty="0">
                <a:solidFill>
                  <a:schemeClr val="tx1"/>
                </a:solidFill>
                <a:latin typeface="+mn-lt"/>
                <a:ea typeface="+mn-ea"/>
                <a:cs typeface="+mn-cs"/>
              </a:rPr>
              <a:t>Q</a:t>
            </a:r>
            <a:r>
              <a:rPr lang="en-US" sz="1200" b="0" i="0" u="none" strike="noStrike" kern="1200" baseline="-25000" dirty="0">
                <a:solidFill>
                  <a:schemeClr val="tx1"/>
                </a:solidFill>
                <a:latin typeface="+mn-lt"/>
                <a:ea typeface="+mn-ea"/>
                <a:cs typeface="+mn-cs"/>
              </a:rPr>
              <a:t>3</a:t>
            </a:r>
            <a:r>
              <a:rPr lang="en-US" sz="1200" b="0"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Arial"/>
                <a:ea typeface="+mn-ea"/>
                <a:cs typeface="Arial"/>
              </a:rPr>
              <a:t>–</a:t>
            </a:r>
            <a:r>
              <a:rPr lang="en-US" sz="1200" b="0" i="0" u="none" strike="noStrike" kern="1200" baseline="0" dirty="0">
                <a:solidFill>
                  <a:schemeClr val="tx1"/>
                </a:solidFill>
                <a:latin typeface="+mn-lt"/>
                <a:ea typeface="+mn-ea"/>
                <a:cs typeface="+mn-cs"/>
              </a:rPr>
              <a:t> </a:t>
            </a:r>
            <a:r>
              <a:rPr lang="en-US" sz="1200" b="0" i="1" u="none" strike="noStrike" kern="1200" baseline="0" dirty="0">
                <a:solidFill>
                  <a:schemeClr val="tx1"/>
                </a:solidFill>
                <a:latin typeface="+mn-lt"/>
                <a:ea typeface="+mn-ea"/>
                <a:cs typeface="+mn-cs"/>
              </a:rPr>
              <a:t>Q</a:t>
            </a:r>
            <a:r>
              <a:rPr lang="en-US" sz="1200" b="0" i="0" u="none" strike="noStrike" kern="1200" baseline="-25000" dirty="0">
                <a:solidFill>
                  <a:schemeClr val="tx1"/>
                </a:solidFill>
                <a:latin typeface="+mn-lt"/>
                <a:ea typeface="+mn-ea"/>
                <a:cs typeface="+mn-cs"/>
              </a:rPr>
              <a:t>1</a:t>
            </a:r>
            <a:r>
              <a:rPr lang="en-US" sz="1200" b="0" i="0" u="none" strike="noStrike" kern="1200" baseline="0" dirty="0">
                <a:solidFill>
                  <a:schemeClr val="tx1"/>
                </a:solidFill>
                <a:latin typeface="+mn-lt"/>
                <a:ea typeface="+mn-ea"/>
                <a:cs typeface="+mn-cs"/>
              </a:rPr>
              <a:t>, limits are located. The limits for the box plot are 1.5(IQR) below </a:t>
            </a:r>
            <a:r>
              <a:rPr lang="en-US" sz="1200" b="0" i="1" u="none" strike="noStrike" kern="1200" baseline="0" dirty="0">
                <a:solidFill>
                  <a:schemeClr val="tx1"/>
                </a:solidFill>
                <a:latin typeface="+mn-lt"/>
                <a:ea typeface="+mn-ea"/>
                <a:cs typeface="+mn-cs"/>
              </a:rPr>
              <a:t>Q</a:t>
            </a:r>
            <a:r>
              <a:rPr lang="en-US" sz="1200" b="0" i="0" u="none" strike="noStrike" kern="1200" baseline="0" dirty="0">
                <a:solidFill>
                  <a:schemeClr val="tx1"/>
                </a:solidFill>
                <a:latin typeface="+mn-lt"/>
                <a:ea typeface="+mn-ea"/>
                <a:cs typeface="+mn-cs"/>
              </a:rPr>
              <a:t>1 and 1.5(IQR) above </a:t>
            </a:r>
            <a:r>
              <a:rPr lang="en-US" sz="1200" b="0" i="1" u="none" strike="noStrike" kern="1200" baseline="0" dirty="0">
                <a:solidFill>
                  <a:schemeClr val="tx1"/>
                </a:solidFill>
                <a:latin typeface="+mn-lt"/>
                <a:ea typeface="+mn-ea"/>
                <a:cs typeface="+mn-cs"/>
              </a:rPr>
              <a:t>Q</a:t>
            </a:r>
            <a:r>
              <a:rPr lang="en-US" sz="1200" b="0" i="0" u="none" strike="noStrike" kern="1200" baseline="0" dirty="0">
                <a:solidFill>
                  <a:schemeClr val="tx1"/>
                </a:solidFill>
                <a:latin typeface="+mn-lt"/>
                <a:ea typeface="+mn-ea"/>
                <a:cs typeface="+mn-cs"/>
              </a:rPr>
              <a:t>3. For the home sales data, IQR = </a:t>
            </a:r>
            <a:r>
              <a:rPr lang="en-US" sz="1200" b="0" i="1" u="none" strike="noStrike" kern="1200" baseline="0" dirty="0">
                <a:solidFill>
                  <a:schemeClr val="tx1"/>
                </a:solidFill>
                <a:latin typeface="+mn-lt"/>
                <a:ea typeface="+mn-ea"/>
                <a:cs typeface="+mn-cs"/>
              </a:rPr>
              <a:t>Q</a:t>
            </a:r>
            <a:r>
              <a:rPr lang="en-US" sz="1200" b="0" i="0" u="none" strike="noStrike" kern="1200" baseline="-25000" dirty="0">
                <a:solidFill>
                  <a:schemeClr val="tx1"/>
                </a:solidFill>
                <a:latin typeface="+mn-lt"/>
                <a:ea typeface="+mn-ea"/>
                <a:cs typeface="+mn-cs"/>
              </a:rPr>
              <a:t>3</a:t>
            </a:r>
            <a:r>
              <a:rPr lang="en-US" sz="1200" b="0"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Arial"/>
                <a:ea typeface="+mn-ea"/>
                <a:cs typeface="Arial"/>
              </a:rPr>
              <a:t>–</a:t>
            </a:r>
            <a:r>
              <a:rPr lang="en-US" sz="1200" b="0" i="0" u="none" strike="noStrike" kern="1200" baseline="0" dirty="0">
                <a:solidFill>
                  <a:schemeClr val="tx1"/>
                </a:solidFill>
                <a:latin typeface="+mn-lt"/>
                <a:ea typeface="+mn-ea"/>
                <a:cs typeface="+mn-cs"/>
              </a:rPr>
              <a:t> </a:t>
            </a:r>
            <a:r>
              <a:rPr lang="en-US" sz="1200" b="0" i="1" u="none" strike="noStrike" kern="1200" baseline="0" dirty="0">
                <a:solidFill>
                  <a:schemeClr val="tx1"/>
                </a:solidFill>
                <a:latin typeface="+mn-lt"/>
                <a:ea typeface="+mn-ea"/>
                <a:cs typeface="+mn-cs"/>
              </a:rPr>
              <a:t>Q</a:t>
            </a:r>
            <a:r>
              <a:rPr lang="en-US" sz="1200" b="0" i="0" u="none" strike="noStrike" kern="1200" baseline="-25000" dirty="0">
                <a:solidFill>
                  <a:schemeClr val="tx1"/>
                </a:solidFill>
                <a:latin typeface="+mn-lt"/>
                <a:ea typeface="+mn-ea"/>
                <a:cs typeface="+mn-cs"/>
              </a:rPr>
              <a:t>1</a:t>
            </a:r>
            <a:r>
              <a:rPr lang="en-US" sz="1200" b="0" i="0" u="none" strike="noStrike" kern="1200" baseline="0" dirty="0">
                <a:solidFill>
                  <a:schemeClr val="tx1"/>
                </a:solidFill>
                <a:latin typeface="+mn-lt"/>
                <a:ea typeface="+mn-ea"/>
                <a:cs typeface="+mn-cs"/>
              </a:rPr>
              <a:t> = 256,625  </a:t>
            </a:r>
            <a:r>
              <a:rPr lang="en-US" sz="1200" b="0" i="0" u="none" strike="noStrike" kern="1200" baseline="0" dirty="0">
                <a:solidFill>
                  <a:schemeClr val="tx1"/>
                </a:solidFill>
                <a:latin typeface="Arial"/>
                <a:ea typeface="+mn-ea"/>
                <a:cs typeface="Arial"/>
              </a:rPr>
              <a:t>–</a:t>
            </a:r>
            <a:r>
              <a:rPr lang="en-US" sz="1200" b="0" i="0" u="none" strike="noStrike" kern="1200" baseline="0" dirty="0">
                <a:solidFill>
                  <a:schemeClr val="tx1"/>
                </a:solidFill>
                <a:latin typeface="+mn-lt"/>
                <a:ea typeface="+mn-ea"/>
                <a:cs typeface="+mn-cs"/>
              </a:rPr>
              <a:t> 139,000 = 117,625. Thus, the limits are 139,000 </a:t>
            </a:r>
            <a:r>
              <a:rPr lang="en-US" sz="1200" b="0" i="0" u="none" strike="noStrike" kern="1200" baseline="0" dirty="0">
                <a:solidFill>
                  <a:schemeClr val="tx1"/>
                </a:solidFill>
                <a:latin typeface="Arial"/>
                <a:ea typeface="+mn-ea"/>
                <a:cs typeface="Arial"/>
              </a:rPr>
              <a:t>–</a:t>
            </a:r>
            <a:r>
              <a:rPr lang="en-US" sz="1200" b="0" i="0" u="none" strike="noStrike" kern="1200" baseline="0" dirty="0">
                <a:solidFill>
                  <a:schemeClr val="tx1"/>
                </a:solidFill>
                <a:latin typeface="+mn-lt"/>
                <a:ea typeface="+mn-ea"/>
                <a:cs typeface="+mn-cs"/>
              </a:rPr>
              <a:t> 1.5(117,625) = </a:t>
            </a:r>
            <a:r>
              <a:rPr lang="en-US" sz="1200" b="0" i="0" u="none" strike="noStrike" kern="1200" baseline="0" dirty="0">
                <a:solidFill>
                  <a:schemeClr val="tx1"/>
                </a:solidFill>
                <a:latin typeface="Arial"/>
                <a:ea typeface="+mn-ea"/>
                <a:cs typeface="Arial"/>
              </a:rPr>
              <a:t>–</a:t>
            </a:r>
            <a:r>
              <a:rPr lang="en-US" sz="1200" b="0" i="0" u="none" strike="noStrike" kern="1200" baseline="0" dirty="0">
                <a:solidFill>
                  <a:schemeClr val="tx1"/>
                </a:solidFill>
                <a:latin typeface="+mn-lt"/>
                <a:ea typeface="+mn-ea"/>
                <a:cs typeface="+mn-cs"/>
              </a:rPr>
              <a:t>37,437.5 and 256,625 + 1.5(117,625) = 433,062.5. Data outside these limits are considered outliers.</a:t>
            </a:r>
          </a:p>
          <a:p>
            <a:pPr marL="628650" lvl="1" indent="-171450">
              <a:lnSpc>
                <a:spcPct val="150000"/>
              </a:lnSpc>
              <a:buFont typeface="Arial" panose="020B0604020202020204" pitchFamily="34" charset="0"/>
              <a:buChar char="•"/>
            </a:pPr>
            <a:r>
              <a:rPr lang="en-US" sz="1200" b="0" i="0" u="none" strike="noStrike" kern="1200" baseline="0" dirty="0">
                <a:solidFill>
                  <a:schemeClr val="tx1"/>
                </a:solidFill>
                <a:latin typeface="+mn-lt"/>
                <a:ea typeface="+mn-ea"/>
                <a:cs typeface="+mn-cs"/>
              </a:rPr>
              <a:t>The dashed lines in Figure 2.22 are called </a:t>
            </a:r>
            <a:r>
              <a:rPr lang="en-US" sz="1200" b="0" i="1" u="none" strike="noStrike" kern="1200" baseline="0" dirty="0">
                <a:solidFill>
                  <a:schemeClr val="tx1"/>
                </a:solidFill>
                <a:latin typeface="+mn-lt"/>
                <a:ea typeface="+mn-ea"/>
                <a:cs typeface="+mn-cs"/>
              </a:rPr>
              <a:t>whiskers</a:t>
            </a:r>
            <a:r>
              <a:rPr lang="en-US" sz="1200" b="0" i="0" u="none" strike="noStrike" kern="1200" baseline="0" dirty="0">
                <a:solidFill>
                  <a:schemeClr val="tx1"/>
                </a:solidFill>
                <a:latin typeface="+mn-lt"/>
                <a:ea typeface="+mn-ea"/>
                <a:cs typeface="+mn-cs"/>
              </a:rPr>
              <a:t>. The whiskers are drawn from the ends of the box to the smallest and largest values inside the limits computed in Step 3. Thus, the whiskers end at home sales values of 108,000 and 298,000.</a:t>
            </a:r>
          </a:p>
          <a:p>
            <a:pPr marL="628650" lvl="1" indent="-171450">
              <a:lnSpc>
                <a:spcPct val="150000"/>
              </a:lnSpc>
              <a:buFont typeface="Arial" panose="020B0604020202020204" pitchFamily="34" charset="0"/>
              <a:buChar char="•"/>
            </a:pPr>
            <a:r>
              <a:rPr lang="en-US" sz="1200" b="0" i="0" u="none" strike="noStrike" kern="1200" baseline="0" dirty="0">
                <a:solidFill>
                  <a:schemeClr val="tx1"/>
                </a:solidFill>
                <a:latin typeface="+mn-lt"/>
                <a:ea typeface="+mn-ea"/>
                <a:cs typeface="+mn-cs"/>
              </a:rPr>
              <a:t>Finally, the location of each outlier is shown with an asterisk (*). In Figure 2.22, we see one outlier, 456,250.</a:t>
            </a:r>
          </a:p>
          <a:p>
            <a:pPr marL="0" marR="0" indent="0" algn="l" defTabSz="914400" rtl="0" eaLnBrk="1" fontAlgn="auto" latinLnBrk="0" hangingPunct="1">
              <a:lnSpc>
                <a:spcPct val="150000"/>
              </a:lnSpc>
              <a:spcBef>
                <a:spcPts val="0"/>
              </a:spcBef>
              <a:spcAft>
                <a:spcPts val="0"/>
              </a:spcAft>
              <a:buClrTx/>
              <a:buSzTx/>
              <a:buFont typeface="Arial" pitchFamily="34" charset="0"/>
              <a:buNone/>
              <a:tabLst/>
              <a:defRPr/>
            </a:pPr>
            <a:endParaRPr lang="en-US" sz="1200" dirty="0"/>
          </a:p>
          <a:p>
            <a:endParaRPr lang="en-US" dirty="0"/>
          </a:p>
        </p:txBody>
      </p:sp>
      <p:sp>
        <p:nvSpPr>
          <p:cNvPr id="4" name="Slide Number Placeholder 3"/>
          <p:cNvSpPr>
            <a:spLocks noGrp="1"/>
          </p:cNvSpPr>
          <p:nvPr>
            <p:ph type="sldNum" sz="quarter" idx="10"/>
          </p:nvPr>
        </p:nvSpPr>
        <p:spPr/>
        <p:txBody>
          <a:bodyPr/>
          <a:lstStyle/>
          <a:p>
            <a:fld id="{54F60B61-172D-4509-B931-6E88C4E54591}" type="slidenum">
              <a:rPr lang="en-US" smtClean="0"/>
              <a:t>85</a:t>
            </a:fld>
            <a:endParaRPr lang="en-US" dirty="0"/>
          </a:p>
        </p:txBody>
      </p:sp>
    </p:spTree>
    <p:extLst>
      <p:ext uri="{BB962C8B-B14F-4D97-AF65-F5344CB8AC3E}">
        <p14:creationId xmlns:p14="http://schemas.microsoft.com/office/powerpoint/2010/main" val="201119721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To compare home sales from several different communities, we have created box plots for recent home sales in each community.</a:t>
                </a:r>
              </a:p>
              <a:p>
                <a:pPr marL="628650" lvl="1"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The most expensive houses appear to be in Shadyside and the cheapest houses in Hamilton. </a:t>
                </a:r>
              </a:p>
              <a:p>
                <a:pPr marL="628650" lvl="1"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The median home selling price in Groton is about the same as the median home selling price in Irving. However, home sales prices in Irving have much greater variability. </a:t>
                </a:r>
              </a:p>
              <a:p>
                <a:pPr marL="628650" lvl="1"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Homes appear to be selling in Irving for many different prices, from very low to very high. </a:t>
                </a:r>
              </a:p>
              <a:p>
                <a:pPr marL="628650" lvl="1"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Home selling prices have the least variation in Groton and Hamilton. </a:t>
                </a:r>
              </a:p>
              <a:p>
                <a:pPr marL="628650" lvl="1"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Groton is the only location considered an outlier, but note that most homes sell for very similar prices in Groton, so the selling price does not have to be too far from the median to be considered an outlier.</a:t>
                </a:r>
              </a:p>
              <a:p>
                <a:endParaRPr lang="en-US" sz="1200" b="0" i="0" u="none" strike="noStrike" kern="1200" baseline="0" dirty="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endParaRPr lang="en-US" sz="1200" dirty="0"/>
              </a:p>
            </p:txBody>
          </p:sp>
        </mc:Choice>
        <mc:Fallback xmlns="">
          <p:sp>
            <p:nvSpPr>
              <p:cNvPr id="3" name="Notes Placeholder 2"/>
              <p:cNvSpPr>
                <a:spLocks noGrp="1"/>
              </p:cNvSpPr>
              <p:nvPr>
                <p:ph type="body" idx="1"/>
              </p:nvPr>
            </p:nvSpPr>
            <p:spPr/>
            <p:txBody>
              <a:bodyPr/>
              <a:lstStyle/>
              <a:p>
                <a:r>
                  <a:rPr lang="en-US" dirty="0" smtClean="0"/>
                  <a:t>Steps used to construct the box plot follow:</a:t>
                </a:r>
              </a:p>
              <a:p>
                <a:pPr marL="171450" indent="-171450">
                  <a:buFont typeface="Arial" pitchFamily="34" charset="0"/>
                  <a:buChar char="•"/>
                </a:pPr>
                <a:r>
                  <a:rPr lang="en-US" dirty="0" smtClean="0"/>
                  <a:t>A box is drawn with the ends of the box</a:t>
                </a:r>
                <a:r>
                  <a:rPr lang="en-US" baseline="0" dirty="0" smtClean="0"/>
                  <a:t> located at the first and the third quartiles. This box contains middle 50% of the data</a:t>
                </a:r>
              </a:p>
              <a:p>
                <a:pPr marL="171450" marR="0"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dirty="0" smtClean="0"/>
                  <a:t>A vertical</a:t>
                </a:r>
                <a:r>
                  <a:rPr lang="en-US" sz="1200" baseline="0" dirty="0" smtClean="0"/>
                  <a:t> line is drawn in the box at the location of the median</a:t>
                </a:r>
              </a:p>
              <a:p>
                <a:pPr marL="171450" marR="0"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baseline="0" dirty="0" smtClean="0"/>
                  <a:t>By using the interquartile range, IQR = </a:t>
                </a:r>
                <a:r>
                  <a:rPr lang="en-US" i="0">
                    <a:latin typeface="Cambria Math"/>
                  </a:rPr>
                  <a:t>𝑄</a:t>
                </a:r>
                <a:r>
                  <a:rPr lang="en-US" i="0" smtClean="0">
                    <a:latin typeface="Cambria Math"/>
                  </a:rPr>
                  <a:t>_</a:t>
                </a:r>
                <a:r>
                  <a:rPr lang="en-US" b="0" i="0" smtClean="0">
                    <a:latin typeface="Cambria Math"/>
                  </a:rPr>
                  <a:t>3</a:t>
                </a:r>
                <a:r>
                  <a:rPr lang="en-US" sz="1200" dirty="0" smtClean="0"/>
                  <a:t> -</a:t>
                </a:r>
                <a:r>
                  <a:rPr lang="en-US" i="0" smtClean="0">
                    <a:latin typeface="Cambria Math"/>
                  </a:rPr>
                  <a:t>〖</a:t>
                </a:r>
                <a:r>
                  <a:rPr lang="en-US" b="0" i="0" smtClean="0">
                    <a:latin typeface="Cambria Math"/>
                  </a:rPr>
                  <a:t> </a:t>
                </a:r>
                <a:r>
                  <a:rPr lang="en-US" i="0">
                    <a:latin typeface="Cambria Math"/>
                  </a:rPr>
                  <a:t>𝑄</a:t>
                </a:r>
                <a:r>
                  <a:rPr lang="en-US" i="0" smtClean="0">
                    <a:latin typeface="Cambria Math"/>
                  </a:rPr>
                  <a:t>〗_</a:t>
                </a:r>
                <a:r>
                  <a:rPr lang="en-US" b="0" i="0" smtClean="0">
                    <a:latin typeface="Cambria Math"/>
                  </a:rPr>
                  <a:t>1</a:t>
                </a:r>
                <a:r>
                  <a:rPr lang="en-US" sz="1200" dirty="0" smtClean="0"/>
                  <a:t>, limits are located at 1.5(IQR)</a:t>
                </a:r>
                <a:r>
                  <a:rPr lang="en-US" sz="1200" baseline="0" dirty="0" smtClean="0"/>
                  <a:t> below </a:t>
                </a:r>
                <a:r>
                  <a:rPr lang="en-US" i="0">
                    <a:latin typeface="Cambria Math"/>
                  </a:rPr>
                  <a:t>𝑄</a:t>
                </a:r>
                <a:r>
                  <a:rPr lang="en-US" i="0" smtClean="0">
                    <a:latin typeface="Cambria Math"/>
                  </a:rPr>
                  <a:t>_</a:t>
                </a:r>
                <a:r>
                  <a:rPr lang="en-US" b="0" i="0" smtClean="0">
                    <a:latin typeface="Cambria Math"/>
                  </a:rPr>
                  <a:t>1</a:t>
                </a:r>
                <a:r>
                  <a:rPr lang="en-US" sz="1200" dirty="0" smtClean="0"/>
                  <a:t> and 1.5(IQR)</a:t>
                </a:r>
                <a:r>
                  <a:rPr lang="en-US" sz="1200" baseline="0" dirty="0" smtClean="0"/>
                  <a:t> </a:t>
                </a:r>
                <a:r>
                  <a:rPr lang="en-US" sz="1200" baseline="0" dirty="0" smtClean="0"/>
                  <a:t>above </a:t>
                </a:r>
                <a:r>
                  <a:rPr lang="en-US" i="0">
                    <a:latin typeface="Cambria Math"/>
                  </a:rPr>
                  <a:t>𝑄</a:t>
                </a:r>
                <a:r>
                  <a:rPr lang="en-US" i="0" smtClean="0">
                    <a:latin typeface="Cambria Math"/>
                  </a:rPr>
                  <a:t>_</a:t>
                </a:r>
                <a:r>
                  <a:rPr lang="en-US" b="0" i="0" smtClean="0">
                    <a:latin typeface="Cambria Math"/>
                  </a:rPr>
                  <a:t>3</a:t>
                </a:r>
                <a:r>
                  <a:rPr lang="en-US" sz="1200" dirty="0" smtClean="0"/>
                  <a:t>. Data outside these limits are considered</a:t>
                </a:r>
                <a:r>
                  <a:rPr lang="en-US" sz="1200" baseline="0" dirty="0" smtClean="0"/>
                  <a:t> as outliers</a:t>
                </a:r>
              </a:p>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endParaRPr lang="en-US" sz="1200" dirty="0" smtClean="0"/>
              </a:p>
            </p:txBody>
          </p:sp>
        </mc:Fallback>
      </mc:AlternateContent>
      <p:sp>
        <p:nvSpPr>
          <p:cNvPr id="4" name="Slide Number Placeholder 3"/>
          <p:cNvSpPr>
            <a:spLocks noGrp="1"/>
          </p:cNvSpPr>
          <p:nvPr>
            <p:ph type="sldNum" sz="quarter" idx="10"/>
          </p:nvPr>
        </p:nvSpPr>
        <p:spPr/>
        <p:txBody>
          <a:bodyPr/>
          <a:lstStyle/>
          <a:p>
            <a:fld id="{54F60B61-172D-4509-B931-6E88C4E54591}" type="slidenum">
              <a:rPr lang="en-US" smtClean="0"/>
              <a:t>86</a:t>
            </a:fld>
            <a:endParaRPr lang="en-US" dirty="0"/>
          </a:p>
        </p:txBody>
      </p:sp>
    </p:spTree>
    <p:extLst>
      <p:ext uri="{BB962C8B-B14F-4D97-AF65-F5344CB8AC3E}">
        <p14:creationId xmlns:p14="http://schemas.microsoft.com/office/powerpoint/2010/main" val="185955152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endParaRPr lang="en-US" sz="1200" dirty="0"/>
              </a:p>
            </p:txBody>
          </p:sp>
        </mc:Choice>
        <mc:Fallback xmlns="">
          <p:sp>
            <p:nvSpPr>
              <p:cNvPr id="3" name="Notes Placeholder 2"/>
              <p:cNvSpPr>
                <a:spLocks noGrp="1"/>
              </p:cNvSpPr>
              <p:nvPr>
                <p:ph type="body" idx="1"/>
              </p:nvPr>
            </p:nvSpPr>
            <p:spPr/>
            <p:txBody>
              <a:bodyPr/>
              <a:lstStyle/>
              <a:p>
                <a:r>
                  <a:rPr lang="en-US" dirty="0" smtClean="0"/>
                  <a:t>Steps used to construct the box plot follow:</a:t>
                </a:r>
              </a:p>
              <a:p>
                <a:pPr marL="171450" indent="-171450">
                  <a:buFont typeface="Arial" pitchFamily="34" charset="0"/>
                  <a:buChar char="•"/>
                </a:pPr>
                <a:r>
                  <a:rPr lang="en-US" dirty="0" smtClean="0"/>
                  <a:t>A box is drawn with the ends of the box</a:t>
                </a:r>
                <a:r>
                  <a:rPr lang="en-US" baseline="0" dirty="0" smtClean="0"/>
                  <a:t> located at the first and the third quartiles. This box contains middle 50% of the data</a:t>
                </a:r>
              </a:p>
              <a:p>
                <a:pPr marL="171450" marR="0"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dirty="0" smtClean="0"/>
                  <a:t>A vertical</a:t>
                </a:r>
                <a:r>
                  <a:rPr lang="en-US" sz="1200" baseline="0" dirty="0" smtClean="0"/>
                  <a:t> line is drawn in the box at the location of the median</a:t>
                </a:r>
              </a:p>
              <a:p>
                <a:pPr marL="171450" marR="0"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baseline="0" dirty="0" smtClean="0"/>
                  <a:t>By using the interquartile range, IQR = </a:t>
                </a:r>
                <a:r>
                  <a:rPr lang="en-US" i="0">
                    <a:latin typeface="Cambria Math"/>
                  </a:rPr>
                  <a:t>𝑄</a:t>
                </a:r>
                <a:r>
                  <a:rPr lang="en-US" i="0" smtClean="0">
                    <a:latin typeface="Cambria Math"/>
                  </a:rPr>
                  <a:t>_</a:t>
                </a:r>
                <a:r>
                  <a:rPr lang="en-US" b="0" i="0" smtClean="0">
                    <a:latin typeface="Cambria Math"/>
                  </a:rPr>
                  <a:t>3</a:t>
                </a:r>
                <a:r>
                  <a:rPr lang="en-US" sz="1200" dirty="0" smtClean="0"/>
                  <a:t> -</a:t>
                </a:r>
                <a:r>
                  <a:rPr lang="en-US" i="0" smtClean="0">
                    <a:latin typeface="Cambria Math"/>
                  </a:rPr>
                  <a:t>〖</a:t>
                </a:r>
                <a:r>
                  <a:rPr lang="en-US" b="0" i="0" smtClean="0">
                    <a:latin typeface="Cambria Math"/>
                  </a:rPr>
                  <a:t> </a:t>
                </a:r>
                <a:r>
                  <a:rPr lang="en-US" i="0">
                    <a:latin typeface="Cambria Math"/>
                  </a:rPr>
                  <a:t>𝑄</a:t>
                </a:r>
                <a:r>
                  <a:rPr lang="en-US" i="0" smtClean="0">
                    <a:latin typeface="Cambria Math"/>
                  </a:rPr>
                  <a:t>〗_</a:t>
                </a:r>
                <a:r>
                  <a:rPr lang="en-US" b="0" i="0" smtClean="0">
                    <a:latin typeface="Cambria Math"/>
                  </a:rPr>
                  <a:t>1</a:t>
                </a:r>
                <a:r>
                  <a:rPr lang="en-US" sz="1200" dirty="0" smtClean="0"/>
                  <a:t>, limits are located at 1.5(IQR)</a:t>
                </a:r>
                <a:r>
                  <a:rPr lang="en-US" sz="1200" baseline="0" dirty="0" smtClean="0"/>
                  <a:t> below </a:t>
                </a:r>
                <a:r>
                  <a:rPr lang="en-US" i="0">
                    <a:latin typeface="Cambria Math"/>
                  </a:rPr>
                  <a:t>𝑄</a:t>
                </a:r>
                <a:r>
                  <a:rPr lang="en-US" i="0" smtClean="0">
                    <a:latin typeface="Cambria Math"/>
                  </a:rPr>
                  <a:t>_</a:t>
                </a:r>
                <a:r>
                  <a:rPr lang="en-US" b="0" i="0" smtClean="0">
                    <a:latin typeface="Cambria Math"/>
                  </a:rPr>
                  <a:t>1</a:t>
                </a:r>
                <a:r>
                  <a:rPr lang="en-US" sz="1200" dirty="0" smtClean="0"/>
                  <a:t> and 1.5(IQR)</a:t>
                </a:r>
                <a:r>
                  <a:rPr lang="en-US" sz="1200" baseline="0" dirty="0" smtClean="0"/>
                  <a:t> </a:t>
                </a:r>
                <a:r>
                  <a:rPr lang="en-US" sz="1200" baseline="0" dirty="0" smtClean="0"/>
                  <a:t>above </a:t>
                </a:r>
                <a:r>
                  <a:rPr lang="en-US" i="0">
                    <a:latin typeface="Cambria Math"/>
                  </a:rPr>
                  <a:t>𝑄</a:t>
                </a:r>
                <a:r>
                  <a:rPr lang="en-US" i="0" smtClean="0">
                    <a:latin typeface="Cambria Math"/>
                  </a:rPr>
                  <a:t>_</a:t>
                </a:r>
                <a:r>
                  <a:rPr lang="en-US" b="0" i="0" smtClean="0">
                    <a:latin typeface="Cambria Math"/>
                  </a:rPr>
                  <a:t>3</a:t>
                </a:r>
                <a:r>
                  <a:rPr lang="en-US" sz="1200" dirty="0" smtClean="0"/>
                  <a:t>. Data outside these limits are considered</a:t>
                </a:r>
                <a:r>
                  <a:rPr lang="en-US" sz="1200" baseline="0" dirty="0" smtClean="0"/>
                  <a:t> as outliers</a:t>
                </a:r>
              </a:p>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endParaRPr lang="en-US" sz="1200" dirty="0" smtClean="0"/>
              </a:p>
            </p:txBody>
          </p:sp>
        </mc:Fallback>
      </mc:AlternateContent>
      <p:sp>
        <p:nvSpPr>
          <p:cNvPr id="4" name="Slide Number Placeholder 3"/>
          <p:cNvSpPr>
            <a:spLocks noGrp="1"/>
          </p:cNvSpPr>
          <p:nvPr>
            <p:ph type="sldNum" sz="quarter" idx="10"/>
          </p:nvPr>
        </p:nvSpPr>
        <p:spPr/>
        <p:txBody>
          <a:bodyPr/>
          <a:lstStyle/>
          <a:p>
            <a:fld id="{54F60B61-172D-4509-B931-6E88C4E54591}" type="slidenum">
              <a:rPr lang="en-US" smtClean="0"/>
              <a:t>87</a:t>
            </a:fld>
            <a:endParaRPr lang="en-US" dirty="0"/>
          </a:p>
        </p:txBody>
      </p:sp>
    </p:spTree>
    <p:extLst>
      <p:ext uri="{BB962C8B-B14F-4D97-AF65-F5344CB8AC3E}">
        <p14:creationId xmlns:p14="http://schemas.microsoft.com/office/powerpoint/2010/main" val="82080513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endParaRPr lang="en-US" sz="1200" dirty="0"/>
              </a:p>
            </p:txBody>
          </p:sp>
        </mc:Choice>
        <mc:Fallback xmlns="">
          <p:sp>
            <p:nvSpPr>
              <p:cNvPr id="3" name="Notes Placeholder 2"/>
              <p:cNvSpPr>
                <a:spLocks noGrp="1"/>
              </p:cNvSpPr>
              <p:nvPr>
                <p:ph type="body" idx="1"/>
              </p:nvPr>
            </p:nvSpPr>
            <p:spPr/>
            <p:txBody>
              <a:bodyPr/>
              <a:lstStyle/>
              <a:p>
                <a:r>
                  <a:rPr lang="en-US" dirty="0" smtClean="0"/>
                  <a:t>Steps used to construct the box plot follow:</a:t>
                </a:r>
              </a:p>
              <a:p>
                <a:pPr marL="171450" indent="-171450">
                  <a:buFont typeface="Arial" pitchFamily="34" charset="0"/>
                  <a:buChar char="•"/>
                </a:pPr>
                <a:r>
                  <a:rPr lang="en-US" dirty="0" smtClean="0"/>
                  <a:t>A box is drawn with the ends of the box</a:t>
                </a:r>
                <a:r>
                  <a:rPr lang="en-US" baseline="0" dirty="0" smtClean="0"/>
                  <a:t> located at the first and the third quartiles. This box contains middle 50% of the data</a:t>
                </a:r>
              </a:p>
              <a:p>
                <a:pPr marL="171450" marR="0"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dirty="0" smtClean="0"/>
                  <a:t>A vertical</a:t>
                </a:r>
                <a:r>
                  <a:rPr lang="en-US" sz="1200" baseline="0" dirty="0" smtClean="0"/>
                  <a:t> line is drawn in the box at the location of the median</a:t>
                </a:r>
              </a:p>
              <a:p>
                <a:pPr marL="171450" marR="0"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baseline="0" dirty="0" smtClean="0"/>
                  <a:t>By using the interquartile range, IQR = </a:t>
                </a:r>
                <a:r>
                  <a:rPr lang="en-US" i="0">
                    <a:latin typeface="Cambria Math"/>
                  </a:rPr>
                  <a:t>𝑄</a:t>
                </a:r>
                <a:r>
                  <a:rPr lang="en-US" i="0" smtClean="0">
                    <a:latin typeface="Cambria Math"/>
                  </a:rPr>
                  <a:t>_</a:t>
                </a:r>
                <a:r>
                  <a:rPr lang="en-US" b="0" i="0" smtClean="0">
                    <a:latin typeface="Cambria Math"/>
                  </a:rPr>
                  <a:t>3</a:t>
                </a:r>
                <a:r>
                  <a:rPr lang="en-US" sz="1200" dirty="0" smtClean="0"/>
                  <a:t> -</a:t>
                </a:r>
                <a:r>
                  <a:rPr lang="en-US" i="0" smtClean="0">
                    <a:latin typeface="Cambria Math"/>
                  </a:rPr>
                  <a:t>〖</a:t>
                </a:r>
                <a:r>
                  <a:rPr lang="en-US" b="0" i="0" smtClean="0">
                    <a:latin typeface="Cambria Math"/>
                  </a:rPr>
                  <a:t> </a:t>
                </a:r>
                <a:r>
                  <a:rPr lang="en-US" i="0">
                    <a:latin typeface="Cambria Math"/>
                  </a:rPr>
                  <a:t>𝑄</a:t>
                </a:r>
                <a:r>
                  <a:rPr lang="en-US" i="0" smtClean="0">
                    <a:latin typeface="Cambria Math"/>
                  </a:rPr>
                  <a:t>〗_</a:t>
                </a:r>
                <a:r>
                  <a:rPr lang="en-US" b="0" i="0" smtClean="0">
                    <a:latin typeface="Cambria Math"/>
                  </a:rPr>
                  <a:t>1</a:t>
                </a:r>
                <a:r>
                  <a:rPr lang="en-US" sz="1200" dirty="0" smtClean="0"/>
                  <a:t>, limits are located at 1.5(IQR)</a:t>
                </a:r>
                <a:r>
                  <a:rPr lang="en-US" sz="1200" baseline="0" dirty="0" smtClean="0"/>
                  <a:t> below </a:t>
                </a:r>
                <a:r>
                  <a:rPr lang="en-US" i="0">
                    <a:latin typeface="Cambria Math"/>
                  </a:rPr>
                  <a:t>𝑄</a:t>
                </a:r>
                <a:r>
                  <a:rPr lang="en-US" i="0" smtClean="0">
                    <a:latin typeface="Cambria Math"/>
                  </a:rPr>
                  <a:t>_</a:t>
                </a:r>
                <a:r>
                  <a:rPr lang="en-US" b="0" i="0" smtClean="0">
                    <a:latin typeface="Cambria Math"/>
                  </a:rPr>
                  <a:t>1</a:t>
                </a:r>
                <a:r>
                  <a:rPr lang="en-US" sz="1200" dirty="0" smtClean="0"/>
                  <a:t> and 1.5(IQR)</a:t>
                </a:r>
                <a:r>
                  <a:rPr lang="en-US" sz="1200" baseline="0" dirty="0" smtClean="0"/>
                  <a:t> </a:t>
                </a:r>
                <a:r>
                  <a:rPr lang="en-US" sz="1200" baseline="0" dirty="0" smtClean="0"/>
                  <a:t>above </a:t>
                </a:r>
                <a:r>
                  <a:rPr lang="en-US" i="0">
                    <a:latin typeface="Cambria Math"/>
                  </a:rPr>
                  <a:t>𝑄</a:t>
                </a:r>
                <a:r>
                  <a:rPr lang="en-US" i="0" smtClean="0">
                    <a:latin typeface="Cambria Math"/>
                  </a:rPr>
                  <a:t>_</a:t>
                </a:r>
                <a:r>
                  <a:rPr lang="en-US" b="0" i="0" smtClean="0">
                    <a:latin typeface="Cambria Math"/>
                  </a:rPr>
                  <a:t>3</a:t>
                </a:r>
                <a:r>
                  <a:rPr lang="en-US" sz="1200" dirty="0" smtClean="0"/>
                  <a:t>. Data outside these limits are considered</a:t>
                </a:r>
                <a:r>
                  <a:rPr lang="en-US" sz="1200" baseline="0" dirty="0" smtClean="0"/>
                  <a:t> as outliers</a:t>
                </a:r>
              </a:p>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endParaRPr lang="en-US" sz="1200" dirty="0" smtClean="0"/>
              </a:p>
            </p:txBody>
          </p:sp>
        </mc:Fallback>
      </mc:AlternateContent>
      <p:sp>
        <p:nvSpPr>
          <p:cNvPr id="4" name="Slide Number Placeholder 3"/>
          <p:cNvSpPr>
            <a:spLocks noGrp="1"/>
          </p:cNvSpPr>
          <p:nvPr>
            <p:ph type="sldNum" sz="quarter" idx="10"/>
          </p:nvPr>
        </p:nvSpPr>
        <p:spPr/>
        <p:txBody>
          <a:bodyPr/>
          <a:lstStyle/>
          <a:p>
            <a:fld id="{54F60B61-172D-4509-B931-6E88C4E54591}" type="slidenum">
              <a:rPr lang="en-US" smtClean="0"/>
              <a:t>88</a:t>
            </a:fld>
            <a:endParaRPr lang="en-US" dirty="0"/>
          </a:p>
        </p:txBody>
      </p:sp>
    </p:spTree>
    <p:extLst>
      <p:ext uri="{BB962C8B-B14F-4D97-AF65-F5344CB8AC3E}">
        <p14:creationId xmlns:p14="http://schemas.microsoft.com/office/powerpoint/2010/main" val="161936056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F60B61-172D-4509-B931-6E88C4E54591}" type="slidenum">
              <a:rPr lang="en-US" smtClean="0"/>
              <a:t>92</a:t>
            </a:fld>
            <a:endParaRPr lang="en-US" dirty="0"/>
          </a:p>
        </p:txBody>
      </p:sp>
    </p:spTree>
    <p:extLst>
      <p:ext uri="{BB962C8B-B14F-4D97-AF65-F5344CB8AC3E}">
        <p14:creationId xmlns:p14="http://schemas.microsoft.com/office/powerpoint/2010/main" val="96581169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Because the covariance is greater than 0, it indicates a positive relationship between the high temperature and sales of bottled water. </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This verifies the relationship in the scatter chart in Figure 2.26 that as the high temperature for a day increases, sales of bottled water generally increase. </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If the covariance is near 0, then the </a:t>
            </a:r>
            <a:r>
              <a:rPr lang="en-US" sz="1200" b="0" i="1" u="none" strike="noStrike" kern="1200" baseline="0" dirty="0">
                <a:solidFill>
                  <a:schemeClr val="tx1"/>
                </a:solidFill>
                <a:latin typeface="+mn-lt"/>
                <a:ea typeface="+mn-ea"/>
                <a:cs typeface="+mn-cs"/>
              </a:rPr>
              <a:t>x </a:t>
            </a:r>
            <a:r>
              <a:rPr lang="en-US" sz="1200" b="0" i="0" u="none" strike="noStrike" kern="1200" baseline="0" dirty="0">
                <a:solidFill>
                  <a:schemeClr val="tx1"/>
                </a:solidFill>
                <a:latin typeface="+mn-lt"/>
                <a:ea typeface="+mn-ea"/>
                <a:cs typeface="+mn-cs"/>
              </a:rPr>
              <a:t>and </a:t>
            </a:r>
            <a:r>
              <a:rPr lang="en-US" sz="1200" b="0" i="1" u="none" strike="noStrike" kern="1200" baseline="0" dirty="0">
                <a:solidFill>
                  <a:schemeClr val="tx1"/>
                </a:solidFill>
                <a:latin typeface="+mn-lt"/>
                <a:ea typeface="+mn-ea"/>
                <a:cs typeface="+mn-cs"/>
              </a:rPr>
              <a:t>y </a:t>
            </a:r>
            <a:r>
              <a:rPr lang="en-US" sz="1200" b="0" i="0" u="none" strike="noStrike" kern="1200" baseline="0" dirty="0">
                <a:solidFill>
                  <a:schemeClr val="tx1"/>
                </a:solidFill>
                <a:latin typeface="+mn-lt"/>
                <a:ea typeface="+mn-ea"/>
                <a:cs typeface="+mn-cs"/>
              </a:rPr>
              <a:t>variables are not linearly related. </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If the covariance is less than 0, then the </a:t>
            </a:r>
            <a:r>
              <a:rPr lang="en-US" sz="1200" b="0" i="1" u="none" strike="noStrike" kern="1200" baseline="0" dirty="0">
                <a:solidFill>
                  <a:schemeClr val="tx1"/>
                </a:solidFill>
                <a:latin typeface="+mn-lt"/>
                <a:ea typeface="+mn-ea"/>
                <a:cs typeface="+mn-cs"/>
              </a:rPr>
              <a:t>x </a:t>
            </a:r>
            <a:r>
              <a:rPr lang="en-US" sz="1200" b="0" i="0" u="none" strike="noStrike" kern="1200" baseline="0" dirty="0">
                <a:solidFill>
                  <a:schemeClr val="tx1"/>
                </a:solidFill>
                <a:latin typeface="+mn-lt"/>
                <a:ea typeface="+mn-ea"/>
                <a:cs typeface="+mn-cs"/>
              </a:rPr>
              <a:t>and </a:t>
            </a:r>
            <a:r>
              <a:rPr lang="en-US" sz="1200" b="0" i="1" u="none" strike="noStrike" kern="1200" baseline="0" dirty="0">
                <a:solidFill>
                  <a:schemeClr val="tx1"/>
                </a:solidFill>
                <a:latin typeface="+mn-lt"/>
                <a:ea typeface="+mn-ea"/>
                <a:cs typeface="+mn-cs"/>
              </a:rPr>
              <a:t>y </a:t>
            </a:r>
            <a:r>
              <a:rPr lang="en-US" sz="1200" b="0" i="0" u="none" strike="noStrike" kern="1200" baseline="0" dirty="0">
                <a:solidFill>
                  <a:schemeClr val="tx1"/>
                </a:solidFill>
                <a:latin typeface="+mn-lt"/>
                <a:ea typeface="+mn-ea"/>
                <a:cs typeface="+mn-cs"/>
              </a:rPr>
              <a:t>variables are negatively related, which means that as </a:t>
            </a:r>
            <a:r>
              <a:rPr lang="en-US" sz="1200" b="0" i="1" u="none" strike="noStrike" kern="1200" baseline="0" dirty="0">
                <a:solidFill>
                  <a:schemeClr val="tx1"/>
                </a:solidFill>
                <a:latin typeface="+mn-lt"/>
                <a:ea typeface="+mn-ea"/>
                <a:cs typeface="+mn-cs"/>
              </a:rPr>
              <a:t>x </a:t>
            </a:r>
            <a:r>
              <a:rPr lang="en-US" sz="1200" b="0" i="0" u="none" strike="noStrike" kern="1200" baseline="0" dirty="0">
                <a:solidFill>
                  <a:schemeClr val="tx1"/>
                </a:solidFill>
                <a:latin typeface="+mn-lt"/>
                <a:ea typeface="+mn-ea"/>
                <a:cs typeface="+mn-cs"/>
              </a:rPr>
              <a:t>increases, </a:t>
            </a:r>
            <a:r>
              <a:rPr lang="en-US" sz="1200" b="0" i="1" u="none" strike="noStrike" kern="1200" baseline="0" dirty="0">
                <a:solidFill>
                  <a:schemeClr val="tx1"/>
                </a:solidFill>
                <a:latin typeface="+mn-lt"/>
                <a:ea typeface="+mn-ea"/>
                <a:cs typeface="+mn-cs"/>
              </a:rPr>
              <a:t>y </a:t>
            </a:r>
            <a:r>
              <a:rPr lang="en-US" sz="1200" b="0" i="0" u="none" strike="noStrike" kern="1200" baseline="0" dirty="0">
                <a:solidFill>
                  <a:schemeClr val="tx1"/>
                </a:solidFill>
                <a:latin typeface="+mn-lt"/>
                <a:ea typeface="+mn-ea"/>
                <a:cs typeface="+mn-cs"/>
              </a:rPr>
              <a:t>generally decreases.</a:t>
            </a:r>
          </a:p>
          <a:p>
            <a:endParaRPr lang="en-US" dirty="0"/>
          </a:p>
        </p:txBody>
      </p:sp>
      <p:sp>
        <p:nvSpPr>
          <p:cNvPr id="4" name="Slide Number Placeholder 3"/>
          <p:cNvSpPr>
            <a:spLocks noGrp="1"/>
          </p:cNvSpPr>
          <p:nvPr>
            <p:ph type="sldNum" sz="quarter" idx="10"/>
          </p:nvPr>
        </p:nvSpPr>
        <p:spPr/>
        <p:txBody>
          <a:bodyPr/>
          <a:lstStyle/>
          <a:p>
            <a:fld id="{54F60B61-172D-4509-B931-6E88C4E54591}" type="slidenum">
              <a:rPr lang="en-US" smtClean="0"/>
              <a:t>94</a:t>
            </a:fld>
            <a:endParaRPr lang="en-US" dirty="0"/>
          </a:p>
        </p:txBody>
      </p:sp>
    </p:spTree>
    <p:extLst>
      <p:ext uri="{BB962C8B-B14F-4D97-AF65-F5344CB8AC3E}">
        <p14:creationId xmlns:p14="http://schemas.microsoft.com/office/powerpoint/2010/main" val="53991648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Computation of covariance and correlation coefficient in Excel:</a:t>
            </a:r>
          </a:p>
          <a:p>
            <a:pPr marL="628650" lvl="1"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Figure 2.27 shows the data from Table 2.14 entered into an Excel Worksheet.</a:t>
            </a:r>
          </a:p>
          <a:p>
            <a:pPr marL="628650" lvl="1"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The covariance is calculated in cell B17 using the formula =COVARIANCE.S(A2:A15, B2:B15). The A2:A15 defines the range for the </a:t>
            </a:r>
            <a:r>
              <a:rPr lang="en-US" sz="1200" b="0" i="1" u="none" strike="noStrike" kern="1200" baseline="0" dirty="0">
                <a:solidFill>
                  <a:schemeClr val="tx1"/>
                </a:solidFill>
                <a:latin typeface="+mn-lt"/>
                <a:ea typeface="+mn-ea"/>
                <a:cs typeface="+mn-cs"/>
              </a:rPr>
              <a:t>x </a:t>
            </a:r>
            <a:r>
              <a:rPr lang="en-US" sz="1200" b="0" i="0" u="none" strike="noStrike" kern="1200" baseline="0" dirty="0">
                <a:solidFill>
                  <a:schemeClr val="tx1"/>
                </a:solidFill>
                <a:latin typeface="+mn-lt"/>
                <a:ea typeface="+mn-ea"/>
                <a:cs typeface="+mn-cs"/>
              </a:rPr>
              <a:t>variable (high temperature), and B2:B15 defines the range for the </a:t>
            </a:r>
            <a:r>
              <a:rPr lang="en-US" sz="1200" b="0" i="1" u="none" strike="noStrike" kern="1200" baseline="0" dirty="0">
                <a:solidFill>
                  <a:schemeClr val="tx1"/>
                </a:solidFill>
                <a:latin typeface="+mn-lt"/>
                <a:ea typeface="+mn-ea"/>
                <a:cs typeface="+mn-cs"/>
              </a:rPr>
              <a:t>y </a:t>
            </a:r>
            <a:r>
              <a:rPr lang="en-US" sz="1200" b="0" i="0" u="none" strike="noStrike" kern="1200" baseline="0" dirty="0">
                <a:solidFill>
                  <a:schemeClr val="tx1"/>
                </a:solidFill>
                <a:latin typeface="+mn-lt"/>
                <a:ea typeface="+mn-ea"/>
                <a:cs typeface="+mn-cs"/>
              </a:rPr>
              <a:t>variable (sales of bottled water).</a:t>
            </a:r>
          </a:p>
          <a:p>
            <a:pPr marL="628650" lvl="1"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The correlation coefficient in Figure 2.27 is computed in cell B18 for the sales of bottled water using the formula =CORREL(A2:A15, B2:B15) where A2:A15 defines the range for the </a:t>
            </a:r>
            <a:r>
              <a:rPr lang="en-US" sz="1200" b="0" i="1" u="none" strike="noStrike" kern="1200" baseline="0" dirty="0">
                <a:solidFill>
                  <a:schemeClr val="tx1"/>
                </a:solidFill>
                <a:latin typeface="+mn-lt"/>
                <a:ea typeface="+mn-ea"/>
                <a:cs typeface="+mn-cs"/>
              </a:rPr>
              <a:t>x </a:t>
            </a:r>
            <a:r>
              <a:rPr lang="en-US" sz="1200" b="0" i="0" u="none" strike="noStrike" kern="1200" baseline="0" dirty="0">
                <a:solidFill>
                  <a:schemeClr val="tx1"/>
                </a:solidFill>
                <a:latin typeface="+mn-lt"/>
                <a:ea typeface="+mn-ea"/>
                <a:cs typeface="+mn-cs"/>
              </a:rPr>
              <a:t>variable and B2:B15 defines the range for the </a:t>
            </a:r>
            <a:r>
              <a:rPr lang="en-US" sz="1200" b="0" i="1" u="none" strike="noStrike" kern="1200" baseline="0" dirty="0">
                <a:solidFill>
                  <a:schemeClr val="tx1"/>
                </a:solidFill>
                <a:latin typeface="+mn-lt"/>
                <a:ea typeface="+mn-ea"/>
                <a:cs typeface="+mn-cs"/>
              </a:rPr>
              <a:t>y </a:t>
            </a:r>
            <a:r>
              <a:rPr lang="en-US" sz="1200" b="0" i="0" u="none" strike="noStrike" kern="1200" baseline="0" dirty="0">
                <a:solidFill>
                  <a:schemeClr val="tx1"/>
                </a:solidFill>
                <a:latin typeface="+mn-lt"/>
                <a:ea typeface="+mn-ea"/>
                <a:cs typeface="+mn-cs"/>
              </a:rPr>
              <a:t>variable.</a:t>
            </a:r>
          </a:p>
        </p:txBody>
      </p:sp>
      <p:sp>
        <p:nvSpPr>
          <p:cNvPr id="4" name="Slide Number Placeholder 3"/>
          <p:cNvSpPr>
            <a:spLocks noGrp="1"/>
          </p:cNvSpPr>
          <p:nvPr>
            <p:ph type="sldNum" sz="quarter" idx="10"/>
          </p:nvPr>
        </p:nvSpPr>
        <p:spPr/>
        <p:txBody>
          <a:bodyPr/>
          <a:lstStyle/>
          <a:p>
            <a:fld id="{54F60B61-172D-4509-B931-6E88C4E54591}" type="slidenum">
              <a:rPr lang="en-US" smtClean="0"/>
              <a:t>95</a:t>
            </a:fld>
            <a:endParaRPr lang="en-US" dirty="0"/>
          </a:p>
        </p:txBody>
      </p:sp>
    </p:spTree>
    <p:extLst>
      <p:ext uri="{BB962C8B-B14F-4D97-AF65-F5344CB8AC3E}">
        <p14:creationId xmlns:p14="http://schemas.microsoft.com/office/powerpoint/2010/main" val="1150870889"/>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a:p>
            <a:endParaRPr lang="en-US" dirty="0"/>
          </a:p>
        </p:txBody>
      </p:sp>
      <p:sp>
        <p:nvSpPr>
          <p:cNvPr id="4" name="Slide Number Placeholder 3"/>
          <p:cNvSpPr>
            <a:spLocks noGrp="1"/>
          </p:cNvSpPr>
          <p:nvPr>
            <p:ph type="sldNum" sz="quarter" idx="10"/>
          </p:nvPr>
        </p:nvSpPr>
        <p:spPr/>
        <p:txBody>
          <a:bodyPr/>
          <a:lstStyle/>
          <a:p>
            <a:fld id="{54F60B61-172D-4509-B931-6E88C4E54591}" type="slidenum">
              <a:rPr lang="en-US" smtClean="0"/>
              <a:t>96</a:t>
            </a:fld>
            <a:endParaRPr lang="en-US" dirty="0"/>
          </a:p>
        </p:txBody>
      </p:sp>
    </p:spTree>
    <p:extLst>
      <p:ext uri="{BB962C8B-B14F-4D97-AF65-F5344CB8AC3E}">
        <p14:creationId xmlns:p14="http://schemas.microsoft.com/office/powerpoint/2010/main" val="35997263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Example: </a:t>
            </a:r>
            <a:r>
              <a:rPr lang="en-US" sz="1200" b="0" i="0" u="none" strike="noStrike" kern="1200" baseline="0" dirty="0">
                <a:solidFill>
                  <a:schemeClr val="tx1"/>
                </a:solidFill>
                <a:latin typeface="+mn-lt"/>
                <a:ea typeface="+mn-ea"/>
                <a:cs typeface="+mn-cs"/>
                <a:sym typeface="Wingdings" panose="05000000000000000000" pitchFamily="2" charset="2"/>
              </a:rPr>
              <a:t>(cont.)</a:t>
            </a:r>
            <a:r>
              <a:rPr lang="en-US" sz="1200" b="0" i="0" u="none" strike="noStrike" kern="1200" baseline="0" dirty="0">
                <a:solidFill>
                  <a:schemeClr val="tx1"/>
                </a:solidFill>
                <a:latin typeface="+mn-lt"/>
                <a:ea typeface="+mn-ea"/>
                <a:cs typeface="+mn-cs"/>
              </a:rPr>
              <a:t>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kern="1200" baseline="0" dirty="0">
                <a:solidFill>
                  <a:schemeClr val="tx1"/>
                </a:solidFill>
                <a:latin typeface="+mn-lt"/>
                <a:ea typeface="+mn-ea"/>
                <a:cs typeface="+mn-cs"/>
              </a:rPr>
              <a:t>Time series data: </a:t>
            </a:r>
            <a:r>
              <a:rPr lang="en-US" dirty="0"/>
              <a:t>Figure 2.1 </a:t>
            </a:r>
            <a:r>
              <a:rPr lang="en-US" sz="1200" b="0" i="0" u="none" strike="noStrike" kern="1200" baseline="0" dirty="0">
                <a:solidFill>
                  <a:schemeClr val="tx1"/>
                </a:solidFill>
                <a:latin typeface="+mn-lt"/>
                <a:ea typeface="+mn-ea"/>
                <a:cs typeface="+mn-cs"/>
              </a:rPr>
              <a:t>illustrates that the DJI climbed to above 14,000 in 2007. However, the financial crisis in 2008 led to a significant decline in the DJI to between 6,000 and 7,000 by 2009. Since 2009, the DJI has been generally increasing and topped 21,000 in 2017.</a:t>
            </a:r>
          </a:p>
          <a:p>
            <a:endParaRPr lang="en-US" dirty="0"/>
          </a:p>
        </p:txBody>
      </p:sp>
      <p:sp>
        <p:nvSpPr>
          <p:cNvPr id="4" name="Slide Number Placeholder 3"/>
          <p:cNvSpPr>
            <a:spLocks noGrp="1"/>
          </p:cNvSpPr>
          <p:nvPr>
            <p:ph type="sldNum" sz="quarter" idx="10"/>
          </p:nvPr>
        </p:nvSpPr>
        <p:spPr/>
        <p:txBody>
          <a:bodyPr/>
          <a:lstStyle/>
          <a:p>
            <a:fld id="{54F60B61-172D-4509-B931-6E88C4E54591}" type="slidenum">
              <a:rPr lang="en-US" smtClean="0"/>
              <a:t>11</a:t>
            </a:fld>
            <a:endParaRPr lang="en-US" dirty="0"/>
          </a:p>
        </p:txBody>
      </p:sp>
    </p:spTree>
    <p:extLst>
      <p:ext uri="{BB962C8B-B14F-4D97-AF65-F5344CB8AC3E}">
        <p14:creationId xmlns:p14="http://schemas.microsoft.com/office/powerpoint/2010/main" val="2116746596"/>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1085850" lvl="2" indent="-171450">
                  <a:lnSpc>
                    <a:spcPct val="100000"/>
                  </a:lnSpc>
                  <a:spcBef>
                    <a:spcPts val="0"/>
                  </a:spcBef>
                  <a:buFont typeface="Arial" panose="020B0604020202020204" pitchFamily="34" charset="0"/>
                  <a:buChar char="•"/>
                </a:pPr>
                <a:r>
                  <a:rPr lang="en-US" dirty="0"/>
                  <a:t>Population correlation coefficient is denoted by</a:t>
                </a:r>
                <a:r>
                  <a:rPr lang="en-US" sz="1800" i="1" dirty="0"/>
                  <a:t> </a:t>
                </a:r>
                <a14:m>
                  <m:oMath xmlns:m="http://schemas.openxmlformats.org/officeDocument/2006/math">
                    <m:sSub>
                      <m:sSubPr>
                        <m:ctrlPr>
                          <a:rPr lang="en-US" sz="1800" i="1">
                            <a:latin typeface="Cambria Math" panose="02040503050406030204" pitchFamily="18" charset="0"/>
                          </a:rPr>
                        </m:ctrlPr>
                      </m:sSubPr>
                      <m:e>
                        <m:r>
                          <a:rPr lang="el-GR" sz="1800" i="1">
                            <a:latin typeface="Cambria Math"/>
                          </a:rPr>
                          <m:t>𝜌</m:t>
                        </m:r>
                      </m:e>
                      <m:sub>
                        <m:r>
                          <a:rPr lang="en-US" sz="1800" i="1">
                            <a:latin typeface="Cambria Math"/>
                          </a:rPr>
                          <m:t>𝑥𝑦</m:t>
                        </m:r>
                      </m:sub>
                    </m:sSub>
                  </m:oMath>
                </a14:m>
                <a:r>
                  <a:rPr lang="en-US" sz="1800" i="0" dirty="0"/>
                  <a:t>.</a:t>
                </a:r>
                <a:r>
                  <a:rPr lang="en-US" sz="1800" i="1" dirty="0"/>
                  <a:t>		</a:t>
                </a:r>
                <a:endParaRPr lang="en-US" i="1" dirty="0">
                  <a:latin typeface="Cambria Math"/>
                </a:endParaRPr>
              </a:p>
              <a:p>
                <a:pPr marL="1497330" lvl="3" indent="-171450">
                  <a:lnSpc>
                    <a:spcPct val="100000"/>
                  </a:lnSpc>
                  <a:spcBef>
                    <a:spcPts val="0"/>
                  </a:spcBef>
                  <a:buFont typeface="Arial" panose="020B0604020202020204" pitchFamily="34" charset="0"/>
                  <a:buChar char="•"/>
                </a:pPr>
                <a14:m>
                  <m:oMath xmlns:m="http://schemas.openxmlformats.org/officeDocument/2006/math">
                    <m:sSub>
                      <m:sSubPr>
                        <m:ctrlPr>
                          <a:rPr lang="en-US" i="1">
                            <a:latin typeface="Cambria Math" panose="02040503050406030204" pitchFamily="18" charset="0"/>
                          </a:rPr>
                        </m:ctrlPr>
                      </m:sSubPr>
                      <m:e>
                        <m:r>
                          <a:rPr lang="el-GR" i="1" smtClean="0">
                            <a:latin typeface="Cambria Math"/>
                          </a:rPr>
                          <m:t>𝜌</m:t>
                        </m:r>
                      </m:e>
                      <m:sub>
                        <m:r>
                          <a:rPr lang="en-US" i="1">
                            <a:latin typeface="Cambria Math"/>
                          </a:rPr>
                          <m:t>𝑥𝑦</m:t>
                        </m:r>
                      </m:sub>
                    </m:sSub>
                  </m:oMath>
                </a14:m>
                <a:r>
                  <a:rPr lang="en-US" dirty="0"/>
                  <a:t> = </a:t>
                </a:r>
                <a14:m>
                  <m:oMath xmlns:m="http://schemas.openxmlformats.org/officeDocument/2006/math">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l-GR" i="1" smtClean="0">
                                <a:latin typeface="Cambria Math"/>
                              </a:rPr>
                              <m:t>𝜎</m:t>
                            </m:r>
                          </m:e>
                          <m:sub>
                            <m:r>
                              <a:rPr lang="en-US" i="1">
                                <a:latin typeface="Cambria Math"/>
                              </a:rPr>
                              <m:t>𝑥𝑦</m:t>
                            </m:r>
                          </m:sub>
                        </m:sSub>
                      </m:num>
                      <m:den>
                        <m:sSub>
                          <m:sSubPr>
                            <m:ctrlPr>
                              <a:rPr lang="en-US" i="1">
                                <a:latin typeface="Cambria Math" panose="02040503050406030204" pitchFamily="18" charset="0"/>
                              </a:rPr>
                            </m:ctrlPr>
                          </m:sSubPr>
                          <m:e>
                            <m:r>
                              <a:rPr lang="el-GR" i="1">
                                <a:latin typeface="Cambria Math"/>
                              </a:rPr>
                              <m:t>𝜎</m:t>
                            </m:r>
                          </m:e>
                          <m:sub>
                            <m:r>
                              <a:rPr lang="en-US" i="1">
                                <a:latin typeface="Cambria Math"/>
                              </a:rPr>
                              <m:t>𝑥</m:t>
                            </m:r>
                          </m:sub>
                        </m:sSub>
                        <m:sSub>
                          <m:sSubPr>
                            <m:ctrlPr>
                              <a:rPr lang="en-US" i="1">
                                <a:latin typeface="Cambria Math" panose="02040503050406030204" pitchFamily="18" charset="0"/>
                              </a:rPr>
                            </m:ctrlPr>
                          </m:sSubPr>
                          <m:e>
                            <m:r>
                              <a:rPr lang="el-GR" i="1">
                                <a:latin typeface="Cambria Math"/>
                              </a:rPr>
                              <m:t>𝜎</m:t>
                            </m:r>
                          </m:e>
                          <m:sub>
                            <m:r>
                              <a:rPr lang="en-US" i="1">
                                <a:latin typeface="Cambria Math"/>
                              </a:rPr>
                              <m:t>𝑦</m:t>
                            </m:r>
                          </m:sub>
                        </m:sSub>
                      </m:den>
                    </m:f>
                  </m:oMath>
                </a14:m>
                <a:r>
                  <a:rPr lang="en-US" dirty="0"/>
                  <a:t> </a:t>
                </a:r>
                <a:endParaRPr lang="en-US" i="1" dirty="0"/>
              </a:p>
              <a:p>
                <a:pPr marL="1771650" lvl="4" indent="-171450">
                  <a:lnSpc>
                    <a:spcPct val="100000"/>
                  </a:lnSpc>
                  <a:spcBef>
                    <a:spcPts val="0"/>
                  </a:spcBef>
                  <a:buFont typeface="Arial" panose="020B0604020202020204" pitchFamily="34" charset="0"/>
                  <a:buChar char="•"/>
                </a:pPr>
                <a14:m>
                  <m:oMath xmlns:m="http://schemas.openxmlformats.org/officeDocument/2006/math">
                    <m:sSub>
                      <m:sSubPr>
                        <m:ctrlPr>
                          <a:rPr lang="en-US" i="1">
                            <a:latin typeface="Cambria Math" panose="02040503050406030204" pitchFamily="18" charset="0"/>
                          </a:rPr>
                        </m:ctrlPr>
                      </m:sSubPr>
                      <m:e>
                        <m:r>
                          <a:rPr lang="el-GR" i="1">
                            <a:latin typeface="Cambria Math"/>
                          </a:rPr>
                          <m:t>𝜎</m:t>
                        </m:r>
                      </m:e>
                      <m:sub>
                        <m:r>
                          <a:rPr lang="en-US" i="1">
                            <a:latin typeface="Cambria Math"/>
                          </a:rPr>
                          <m:t>𝑥𝑦</m:t>
                        </m:r>
                      </m:sub>
                    </m:sSub>
                  </m:oMath>
                </a14:m>
                <a:r>
                  <a:rPr lang="en-US" dirty="0"/>
                  <a:t> = population covariance = </a:t>
                </a:r>
                <a14:m>
                  <m:oMath xmlns:m="http://schemas.openxmlformats.org/officeDocument/2006/math">
                    <m:f>
                      <m:fPr>
                        <m:ctrlPr>
                          <a:rPr lang="en-US" i="1">
                            <a:latin typeface="Cambria Math" panose="02040503050406030204" pitchFamily="18" charset="0"/>
                          </a:rPr>
                        </m:ctrlPr>
                      </m:fPr>
                      <m:num>
                        <m:nary>
                          <m:naryPr>
                            <m:chr m:val="∑"/>
                            <m:subHide m:val="on"/>
                            <m:supHide m:val="on"/>
                            <m:ctrlPr>
                              <a:rPr lang="en-US" i="1">
                                <a:latin typeface="Cambria Math" panose="02040503050406030204" pitchFamily="18" charset="0"/>
                              </a:rPr>
                            </m:ctrlPr>
                          </m:naryPr>
                          <m:sub/>
                          <m:sup/>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a:rPr>
                                      <m:t>𝑥</m:t>
                                    </m:r>
                                  </m:e>
                                  <m:sub>
                                    <m:r>
                                      <a:rPr lang="en-US" i="1">
                                        <a:latin typeface="Cambria Math"/>
                                      </a:rPr>
                                      <m:t>𝑖</m:t>
                                    </m:r>
                                  </m:sub>
                                </m:sSub>
                                <m:r>
                                  <a:rPr lang="en-US" b="0" i="1" smtClean="0">
                                    <a:latin typeface="Cambria Math"/>
                                  </a:rPr>
                                  <m:t> </m:t>
                                </m:r>
                                <m:r>
                                  <a:rPr lang="en-US" i="1">
                                    <a:latin typeface="Cambria Math"/>
                                  </a:rPr>
                                  <m:t>−</m:t>
                                </m:r>
                                <m:r>
                                  <a:rPr lang="en-US" b="0" i="1" smtClean="0">
                                    <a:latin typeface="Cambria Math"/>
                                  </a:rPr>
                                  <m:t> </m:t>
                                </m:r>
                                <m:sSub>
                                  <m:sSubPr>
                                    <m:ctrlPr>
                                      <a:rPr lang="en-US" i="1">
                                        <a:latin typeface="Cambria Math" panose="02040503050406030204" pitchFamily="18" charset="0"/>
                                      </a:rPr>
                                    </m:ctrlPr>
                                  </m:sSubPr>
                                  <m:e>
                                    <m:r>
                                      <m:rPr>
                                        <m:nor/>
                                      </m:rPr>
                                      <a:rPr lang="en-US" i="1" dirty="0"/>
                                      <m:t>µ </m:t>
                                    </m:r>
                                  </m:e>
                                  <m:sub>
                                    <m:r>
                                      <a:rPr lang="en-US" i="1">
                                        <a:latin typeface="Cambria Math"/>
                                      </a:rPr>
                                      <m:t>𝑥</m:t>
                                    </m:r>
                                  </m:sub>
                                </m:sSub>
                              </m:e>
                            </m:d>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a:rPr>
                                      <m:t>𝑦</m:t>
                                    </m:r>
                                  </m:e>
                                  <m:sub>
                                    <m:r>
                                      <a:rPr lang="en-US" i="1">
                                        <a:latin typeface="Cambria Math"/>
                                      </a:rPr>
                                      <m:t>𝑖</m:t>
                                    </m:r>
                                  </m:sub>
                                </m:sSub>
                                <m:r>
                                  <a:rPr lang="en-US" b="0" i="1" smtClean="0">
                                    <a:latin typeface="Cambria Math"/>
                                  </a:rPr>
                                  <m:t> </m:t>
                                </m:r>
                                <m:r>
                                  <a:rPr lang="en-US" i="1">
                                    <a:latin typeface="Cambria Math"/>
                                  </a:rPr>
                                  <m:t>−</m:t>
                                </m:r>
                                <m:r>
                                  <a:rPr lang="en-US" b="0" i="1" smtClean="0">
                                    <a:latin typeface="Cambria Math"/>
                                  </a:rPr>
                                  <m:t> </m:t>
                                </m:r>
                                <m:sSub>
                                  <m:sSubPr>
                                    <m:ctrlPr>
                                      <a:rPr lang="en-US" i="1">
                                        <a:latin typeface="Cambria Math" panose="02040503050406030204" pitchFamily="18" charset="0"/>
                                      </a:rPr>
                                    </m:ctrlPr>
                                  </m:sSubPr>
                                  <m:e>
                                    <m:r>
                                      <m:rPr>
                                        <m:nor/>
                                      </m:rPr>
                                      <a:rPr lang="en-US" i="1" dirty="0"/>
                                      <m:t>µ </m:t>
                                    </m:r>
                                  </m:e>
                                  <m:sub>
                                    <m:r>
                                      <a:rPr lang="en-US" i="1">
                                        <a:latin typeface="Cambria Math"/>
                                      </a:rPr>
                                      <m:t>𝑦</m:t>
                                    </m:r>
                                  </m:sub>
                                </m:sSub>
                              </m:e>
                            </m:d>
                          </m:e>
                        </m:nary>
                      </m:num>
                      <m:den>
                        <m:r>
                          <a:rPr lang="en-US" i="1">
                            <a:latin typeface="Cambria Math"/>
                          </a:rPr>
                          <m:t>𝑁</m:t>
                        </m:r>
                      </m:den>
                    </m:f>
                  </m:oMath>
                </a14:m>
                <a:r>
                  <a:rPr lang="en-US" dirty="0"/>
                  <a:t>.</a:t>
                </a:r>
              </a:p>
              <a:p>
                <a:pPr marL="1771650" lvl="4" indent="-171450">
                  <a:lnSpc>
                    <a:spcPct val="100000"/>
                  </a:lnSpc>
                  <a:spcBef>
                    <a:spcPts val="0"/>
                  </a:spcBef>
                  <a:buFont typeface="Arial" panose="020B0604020202020204" pitchFamily="34" charset="0"/>
                  <a:buChar char="•"/>
                </a:pPr>
                <a14:m>
                  <m:oMath xmlns:m="http://schemas.openxmlformats.org/officeDocument/2006/math">
                    <m:sSub>
                      <m:sSubPr>
                        <m:ctrlPr>
                          <a:rPr lang="en-US" i="1">
                            <a:latin typeface="Cambria Math" panose="02040503050406030204" pitchFamily="18" charset="0"/>
                          </a:rPr>
                        </m:ctrlPr>
                      </m:sSubPr>
                      <m:e>
                        <m:r>
                          <a:rPr lang="el-GR" i="1">
                            <a:latin typeface="Cambria Math"/>
                          </a:rPr>
                          <m:t>𝜎</m:t>
                        </m:r>
                      </m:e>
                      <m:sub>
                        <m:r>
                          <a:rPr lang="en-US" i="1">
                            <a:latin typeface="Cambria Math"/>
                          </a:rPr>
                          <m:t>𝑥</m:t>
                        </m:r>
                      </m:sub>
                    </m:sSub>
                  </m:oMath>
                </a14:m>
                <a:r>
                  <a:rPr lang="en-US" dirty="0"/>
                  <a:t> = population standard deviation of </a:t>
                </a:r>
                <a:r>
                  <a:rPr lang="en-US" i="1" dirty="0">
                    <a:latin typeface="+mn-lt"/>
                  </a:rPr>
                  <a:t>x</a:t>
                </a:r>
                <a:r>
                  <a:rPr lang="en-US" i="1" dirty="0"/>
                  <a:t> </a:t>
                </a:r>
                <a:r>
                  <a:rPr lang="en-US" dirty="0"/>
                  <a:t>= </a:t>
                </a:r>
                <a14:m>
                  <m:oMath xmlns:m="http://schemas.openxmlformats.org/officeDocument/2006/math">
                    <m:rad>
                      <m:radPr>
                        <m:degHide m:val="on"/>
                        <m:ctrlPr>
                          <a:rPr lang="en-US" i="1" smtClean="0">
                            <a:latin typeface="Cambria Math" panose="02040503050406030204" pitchFamily="18" charset="0"/>
                          </a:rPr>
                        </m:ctrlPr>
                      </m:radPr>
                      <m:deg/>
                      <m:e>
                        <m:f>
                          <m:fPr>
                            <m:ctrlPr>
                              <a:rPr lang="en-US" i="1" dirty="0">
                                <a:latin typeface="Cambria Math" panose="02040503050406030204" pitchFamily="18" charset="0"/>
                              </a:rPr>
                            </m:ctrlPr>
                          </m:fPr>
                          <m:num>
                            <m:sSup>
                              <m:sSupPr>
                                <m:ctrlPr>
                                  <a:rPr lang="en-US" i="1" dirty="0">
                                    <a:latin typeface="Cambria Math" panose="02040503050406030204" pitchFamily="18" charset="0"/>
                                  </a:rPr>
                                </m:ctrlPr>
                              </m:sSupPr>
                              <m:e>
                                <m:nary>
                                  <m:naryPr>
                                    <m:chr m:val="∑"/>
                                    <m:subHide m:val="on"/>
                                    <m:supHide m:val="on"/>
                                    <m:ctrlPr>
                                      <a:rPr lang="en-US" i="1" dirty="0">
                                        <a:latin typeface="Cambria Math" panose="02040503050406030204" pitchFamily="18" charset="0"/>
                                      </a:rPr>
                                    </m:ctrlPr>
                                  </m:naryPr>
                                  <m:sub/>
                                  <m:sup/>
                                  <m:e>
                                    <m:d>
                                      <m:dPr>
                                        <m:ctrlPr>
                                          <a:rPr lang="en-US" i="1" dirty="0">
                                            <a:latin typeface="Cambria Math" panose="02040503050406030204" pitchFamily="18" charset="0"/>
                                          </a:rPr>
                                        </m:ctrlPr>
                                      </m:dPr>
                                      <m:e>
                                        <m:sSub>
                                          <m:sSubPr>
                                            <m:ctrlPr>
                                              <a:rPr lang="en-US" i="1" dirty="0">
                                                <a:latin typeface="Cambria Math" panose="02040503050406030204" pitchFamily="18" charset="0"/>
                                              </a:rPr>
                                            </m:ctrlPr>
                                          </m:sSubPr>
                                          <m:e>
                                            <m:r>
                                              <a:rPr lang="en-US" i="1" dirty="0">
                                                <a:latin typeface="Cambria Math"/>
                                              </a:rPr>
                                              <m:t>𝑥</m:t>
                                            </m:r>
                                          </m:e>
                                          <m:sub>
                                            <m:r>
                                              <a:rPr lang="en-US" i="1" dirty="0">
                                                <a:latin typeface="Cambria Math"/>
                                              </a:rPr>
                                              <m:t>𝑖</m:t>
                                            </m:r>
                                          </m:sub>
                                        </m:sSub>
                                        <m:r>
                                          <a:rPr lang="en-US" b="0" i="1" dirty="0" smtClean="0">
                                            <a:latin typeface="Cambria Math"/>
                                          </a:rPr>
                                          <m:t> </m:t>
                                        </m:r>
                                        <m:r>
                                          <a:rPr lang="en-US" i="1" dirty="0">
                                            <a:latin typeface="Cambria Math"/>
                                          </a:rPr>
                                          <m:t>−</m:t>
                                        </m:r>
                                        <m:sSub>
                                          <m:sSubPr>
                                            <m:ctrlPr>
                                              <a:rPr lang="en-US" i="1" smtClean="0">
                                                <a:latin typeface="Cambria Math" panose="02040503050406030204" pitchFamily="18" charset="0"/>
                                              </a:rPr>
                                            </m:ctrlPr>
                                          </m:sSubPr>
                                          <m:e>
                                            <m:r>
                                              <m:rPr>
                                                <m:nor/>
                                              </m:rPr>
                                              <a:rPr lang="en-US" i="1" dirty="0"/>
                                              <m:t>µ </m:t>
                                            </m:r>
                                          </m:e>
                                          <m:sub>
                                            <m:r>
                                              <a:rPr lang="en-US" i="1">
                                                <a:latin typeface="Cambria Math"/>
                                              </a:rPr>
                                              <m:t>𝑥</m:t>
                                            </m:r>
                                          </m:sub>
                                        </m:sSub>
                                      </m:e>
                                    </m:d>
                                  </m:e>
                                </m:nary>
                              </m:e>
                              <m:sup>
                                <m:r>
                                  <a:rPr lang="en-US" i="1" dirty="0">
                                    <a:latin typeface="Cambria Math"/>
                                  </a:rPr>
                                  <m:t>2</m:t>
                                </m:r>
                              </m:sup>
                            </m:sSup>
                          </m:num>
                          <m:den>
                            <m:r>
                              <a:rPr lang="en-US" i="1" dirty="0">
                                <a:latin typeface="Cambria Math"/>
                              </a:rPr>
                              <m:t>𝑁</m:t>
                            </m:r>
                          </m:den>
                        </m:f>
                      </m:e>
                    </m:rad>
                  </m:oMath>
                </a14:m>
                <a:r>
                  <a:rPr lang="en-US" dirty="0"/>
                  <a:t>.</a:t>
                </a:r>
              </a:p>
              <a:p>
                <a:pPr marL="1771650" lvl="4" indent="-171450">
                  <a:lnSpc>
                    <a:spcPct val="100000"/>
                  </a:lnSpc>
                  <a:spcBef>
                    <a:spcPts val="0"/>
                  </a:spcBef>
                  <a:buFont typeface="Arial" panose="020B0604020202020204" pitchFamily="34" charset="0"/>
                  <a:buChar char="•"/>
                </a:pPr>
                <a14:m>
                  <m:oMath xmlns:m="http://schemas.openxmlformats.org/officeDocument/2006/math">
                    <m:sSub>
                      <m:sSubPr>
                        <m:ctrlPr>
                          <a:rPr lang="en-US" i="1">
                            <a:latin typeface="Cambria Math" panose="02040503050406030204" pitchFamily="18" charset="0"/>
                          </a:rPr>
                        </m:ctrlPr>
                      </m:sSubPr>
                      <m:e>
                        <m:r>
                          <a:rPr lang="el-GR" i="1">
                            <a:latin typeface="Cambria Math"/>
                          </a:rPr>
                          <m:t>𝜎</m:t>
                        </m:r>
                      </m:e>
                      <m:sub>
                        <m:r>
                          <a:rPr lang="en-US" i="1">
                            <a:latin typeface="Cambria Math"/>
                          </a:rPr>
                          <m:t>𝑦</m:t>
                        </m:r>
                      </m:sub>
                    </m:sSub>
                  </m:oMath>
                </a14:m>
                <a:r>
                  <a:rPr lang="en-US" dirty="0"/>
                  <a:t> = population standard deviation of </a:t>
                </a:r>
                <a:r>
                  <a:rPr lang="en-US" i="1" dirty="0">
                    <a:latin typeface="+mn-lt"/>
                  </a:rPr>
                  <a:t>y</a:t>
                </a:r>
                <a:r>
                  <a:rPr lang="en-US" i="1" dirty="0"/>
                  <a:t> </a:t>
                </a:r>
                <a:r>
                  <a:rPr lang="en-US" dirty="0"/>
                  <a:t>= </a:t>
                </a:r>
                <a14:m>
                  <m:oMath xmlns:m="http://schemas.openxmlformats.org/officeDocument/2006/math">
                    <m:rad>
                      <m:radPr>
                        <m:degHide m:val="on"/>
                        <m:ctrlPr>
                          <a:rPr lang="en-US" i="1">
                            <a:latin typeface="Cambria Math" panose="02040503050406030204" pitchFamily="18" charset="0"/>
                          </a:rPr>
                        </m:ctrlPr>
                      </m:radPr>
                      <m:deg/>
                      <m:e>
                        <m:f>
                          <m:fPr>
                            <m:ctrlPr>
                              <a:rPr lang="en-US" i="1" dirty="0">
                                <a:latin typeface="Cambria Math" panose="02040503050406030204" pitchFamily="18" charset="0"/>
                              </a:rPr>
                            </m:ctrlPr>
                          </m:fPr>
                          <m:num>
                            <m:sSup>
                              <m:sSupPr>
                                <m:ctrlPr>
                                  <a:rPr lang="en-US" i="1" dirty="0">
                                    <a:latin typeface="Cambria Math" panose="02040503050406030204" pitchFamily="18" charset="0"/>
                                  </a:rPr>
                                </m:ctrlPr>
                              </m:sSupPr>
                              <m:e>
                                <m:nary>
                                  <m:naryPr>
                                    <m:chr m:val="∑"/>
                                    <m:subHide m:val="on"/>
                                    <m:supHide m:val="on"/>
                                    <m:ctrlPr>
                                      <a:rPr lang="en-US" i="1" dirty="0">
                                        <a:latin typeface="Cambria Math" panose="02040503050406030204" pitchFamily="18" charset="0"/>
                                      </a:rPr>
                                    </m:ctrlPr>
                                  </m:naryPr>
                                  <m:sub/>
                                  <m:sup/>
                                  <m:e>
                                    <m:d>
                                      <m:dPr>
                                        <m:ctrlPr>
                                          <a:rPr lang="en-US" i="1" dirty="0">
                                            <a:latin typeface="Cambria Math" panose="02040503050406030204" pitchFamily="18" charset="0"/>
                                          </a:rPr>
                                        </m:ctrlPr>
                                      </m:dPr>
                                      <m:e>
                                        <m:sSub>
                                          <m:sSubPr>
                                            <m:ctrlPr>
                                              <a:rPr lang="en-US" i="1" dirty="0">
                                                <a:latin typeface="Cambria Math" panose="02040503050406030204" pitchFamily="18" charset="0"/>
                                              </a:rPr>
                                            </m:ctrlPr>
                                          </m:sSubPr>
                                          <m:e>
                                            <m:r>
                                              <a:rPr lang="en-US" b="0" i="1" dirty="0" smtClean="0">
                                                <a:latin typeface="Cambria Math"/>
                                              </a:rPr>
                                              <m:t>𝑦</m:t>
                                            </m:r>
                                          </m:e>
                                          <m:sub>
                                            <m:r>
                                              <a:rPr lang="en-US" i="1" dirty="0">
                                                <a:latin typeface="Cambria Math"/>
                                              </a:rPr>
                                              <m:t>𝑖</m:t>
                                            </m:r>
                                          </m:sub>
                                        </m:sSub>
                                        <m:r>
                                          <a:rPr lang="en-US" b="0" i="1" dirty="0" smtClean="0">
                                            <a:latin typeface="Cambria Math"/>
                                          </a:rPr>
                                          <m:t> </m:t>
                                        </m:r>
                                        <m:r>
                                          <a:rPr lang="en-US" i="1" dirty="0">
                                            <a:latin typeface="Cambria Math"/>
                                          </a:rPr>
                                          <m:t>−</m:t>
                                        </m:r>
                                        <m:sSub>
                                          <m:sSubPr>
                                            <m:ctrlPr>
                                              <a:rPr lang="en-US" i="1" smtClean="0">
                                                <a:latin typeface="Cambria Math" panose="02040503050406030204" pitchFamily="18" charset="0"/>
                                              </a:rPr>
                                            </m:ctrlPr>
                                          </m:sSubPr>
                                          <m:e>
                                            <m:r>
                                              <m:rPr>
                                                <m:nor/>
                                              </m:rPr>
                                              <a:rPr lang="en-US" i="1" dirty="0"/>
                                              <m:t>µ </m:t>
                                            </m:r>
                                          </m:e>
                                          <m:sub>
                                            <m:r>
                                              <a:rPr lang="en-US" i="1">
                                                <a:latin typeface="Cambria Math"/>
                                              </a:rPr>
                                              <m:t>𝑦</m:t>
                                            </m:r>
                                          </m:sub>
                                        </m:sSub>
                                      </m:e>
                                    </m:d>
                                  </m:e>
                                </m:nary>
                              </m:e>
                              <m:sup>
                                <m:r>
                                  <a:rPr lang="en-US" i="1" dirty="0">
                                    <a:latin typeface="Cambria Math"/>
                                  </a:rPr>
                                  <m:t>2</m:t>
                                </m:r>
                              </m:sup>
                            </m:sSup>
                          </m:num>
                          <m:den>
                            <m:r>
                              <a:rPr lang="en-US" i="1" dirty="0">
                                <a:latin typeface="Cambria Math"/>
                              </a:rPr>
                              <m:t>𝑁</m:t>
                            </m:r>
                          </m:den>
                        </m:f>
                      </m:e>
                    </m:rad>
                  </m:oMath>
                </a14:m>
                <a:r>
                  <a:rPr lang="en-US" dirty="0"/>
                  <a:t>.</a:t>
                </a:r>
              </a:p>
              <a:p>
                <a:pPr lvl="2" indent="0">
                  <a:lnSpc>
                    <a:spcPct val="100000"/>
                  </a:lnSpc>
                  <a:buNone/>
                </a:pPr>
                <a:endParaRPr lang="en-US" dirty="0"/>
              </a:p>
              <a:p>
                <a:pPr marL="1211580" lvl="2" indent="-342900">
                  <a:lnSpc>
                    <a:spcPct val="100000"/>
                  </a:lnSpc>
                </a:pPr>
                <a:endParaRPr lang="en-US" dirty="0"/>
              </a:p>
              <a:p>
                <a:endParaRPr lang="en-US" dirty="0"/>
              </a:p>
            </p:txBody>
          </p:sp>
        </mc:Choice>
        <mc:Fallback xmlns="">
          <p:sp>
            <p:nvSpPr>
              <p:cNvPr id="3" name="Notes Placeholder 2"/>
              <p:cNvSpPr>
                <a:spLocks noGrp="1"/>
              </p:cNvSpPr>
              <p:nvPr>
                <p:ph type="body" idx="1"/>
              </p:nvPr>
            </p:nvSpPr>
            <p:spPr/>
            <p:txBody>
              <a:bodyPr/>
              <a:lstStyle/>
              <a:p>
                <a:pPr lvl="2" indent="0">
                  <a:lnSpc>
                    <a:spcPct val="100000"/>
                  </a:lnSpc>
                  <a:spcBef>
                    <a:spcPts val="0"/>
                  </a:spcBef>
                  <a:buNone/>
                </a:pPr>
                <a:r>
                  <a:rPr lang="en-US" dirty="0" smtClean="0"/>
                  <a:t>Population </a:t>
                </a:r>
                <a:r>
                  <a:rPr lang="en-US" dirty="0"/>
                  <a:t>correlation coefficient</a:t>
                </a:r>
                <a:r>
                  <a:rPr lang="en-US" sz="1800" i="1" dirty="0"/>
                  <a:t>,</a:t>
                </a:r>
                <a:r>
                  <a:rPr lang="en-US" sz="1800" i="1" dirty="0" smtClean="0"/>
                  <a:t> </a:t>
                </a:r>
                <a:r>
                  <a:rPr lang="el-GR" sz="1800" i="0">
                    <a:latin typeface="Cambria Math"/>
                  </a:rPr>
                  <a:t>𝜌</a:t>
                </a:r>
                <a:r>
                  <a:rPr lang="en-US" sz="1800" i="0">
                    <a:latin typeface="Cambria Math"/>
                  </a:rPr>
                  <a:t>_𝑥𝑦</a:t>
                </a:r>
                <a:r>
                  <a:rPr lang="en-US" sz="1800" i="1" dirty="0"/>
                  <a:t>		</a:t>
                </a:r>
                <a:endParaRPr lang="en-US" i="1" dirty="0">
                  <a:latin typeface="Cambria Math"/>
                </a:endParaRPr>
              </a:p>
              <a:p>
                <a:pPr marL="1211580" lvl="2" indent="-342900">
                  <a:lnSpc>
                    <a:spcPct val="100000"/>
                  </a:lnSpc>
                  <a:spcBef>
                    <a:spcPts val="0"/>
                  </a:spcBef>
                </a:pPr>
                <a:r>
                  <a:rPr lang="el-GR" i="0" smtClean="0">
                    <a:latin typeface="Cambria Math"/>
                  </a:rPr>
                  <a:t>𝜌</a:t>
                </a:r>
                <a:r>
                  <a:rPr lang="en-US" i="0">
                    <a:latin typeface="Cambria Math"/>
                  </a:rPr>
                  <a:t>_𝑥𝑦</a:t>
                </a:r>
                <a:r>
                  <a:rPr lang="en-US" dirty="0"/>
                  <a:t> = </a:t>
                </a:r>
                <a:r>
                  <a:rPr lang="el-GR" i="0" smtClean="0">
                    <a:latin typeface="Cambria Math"/>
                  </a:rPr>
                  <a:t>𝜎</a:t>
                </a:r>
                <a:r>
                  <a:rPr lang="en-US" i="0">
                    <a:latin typeface="Cambria Math"/>
                  </a:rPr>
                  <a:t>_𝑥𝑦/(</a:t>
                </a:r>
                <a:r>
                  <a:rPr lang="el-GR" i="0">
                    <a:latin typeface="Cambria Math"/>
                  </a:rPr>
                  <a:t>𝜎</a:t>
                </a:r>
                <a:r>
                  <a:rPr lang="en-US" i="0">
                    <a:latin typeface="Cambria Math"/>
                  </a:rPr>
                  <a:t>_𝑥 </a:t>
                </a:r>
                <a:r>
                  <a:rPr lang="el-GR" i="0">
                    <a:latin typeface="Cambria Math"/>
                  </a:rPr>
                  <a:t>𝜎</a:t>
                </a:r>
                <a:r>
                  <a:rPr lang="en-US" i="0">
                    <a:latin typeface="Cambria Math"/>
                  </a:rPr>
                  <a:t>_𝑦 )</a:t>
                </a:r>
                <a:r>
                  <a:rPr lang="en-US" dirty="0" smtClean="0"/>
                  <a:t> </a:t>
                </a:r>
                <a:endParaRPr lang="en-US" i="1" dirty="0"/>
              </a:p>
              <a:p>
                <a:pPr marL="1485900" lvl="3" indent="-342900">
                  <a:lnSpc>
                    <a:spcPct val="100000"/>
                  </a:lnSpc>
                  <a:spcBef>
                    <a:spcPts val="0"/>
                  </a:spcBef>
                </a:pPr>
                <a:r>
                  <a:rPr lang="el-GR" i="0">
                    <a:latin typeface="Cambria Math"/>
                  </a:rPr>
                  <a:t>𝜌</a:t>
                </a:r>
                <a:r>
                  <a:rPr lang="en-US" i="0">
                    <a:latin typeface="Cambria Math"/>
                  </a:rPr>
                  <a:t>_𝑥𝑦</a:t>
                </a:r>
                <a:r>
                  <a:rPr lang="en-US" dirty="0" smtClean="0"/>
                  <a:t> </a:t>
                </a:r>
                <a:r>
                  <a:rPr lang="en-US" dirty="0"/>
                  <a:t>= </a:t>
                </a:r>
                <a:r>
                  <a:rPr lang="en-US" dirty="0" smtClean="0"/>
                  <a:t>population </a:t>
                </a:r>
                <a:r>
                  <a:rPr lang="en-US" dirty="0"/>
                  <a:t>correlation coefficient </a:t>
                </a:r>
              </a:p>
              <a:p>
                <a:pPr marL="1485900" lvl="3" indent="-342900">
                  <a:lnSpc>
                    <a:spcPct val="100000"/>
                  </a:lnSpc>
                  <a:spcBef>
                    <a:spcPts val="0"/>
                  </a:spcBef>
                </a:pPr>
                <a:r>
                  <a:rPr lang="el-GR" i="0">
                    <a:latin typeface="Cambria Math"/>
                  </a:rPr>
                  <a:t>𝜎</a:t>
                </a:r>
                <a:r>
                  <a:rPr lang="en-US" i="0">
                    <a:latin typeface="Cambria Math"/>
                  </a:rPr>
                  <a:t>_𝑥𝑦</a:t>
                </a:r>
                <a:r>
                  <a:rPr lang="en-US" dirty="0" smtClean="0"/>
                  <a:t> </a:t>
                </a:r>
                <a:r>
                  <a:rPr lang="en-US" dirty="0"/>
                  <a:t>= </a:t>
                </a:r>
                <a:r>
                  <a:rPr lang="en-US" dirty="0" smtClean="0"/>
                  <a:t>population covariance = </a:t>
                </a:r>
                <a:r>
                  <a:rPr lang="en-US" i="0">
                    <a:latin typeface="Cambria Math"/>
                  </a:rPr>
                  <a:t>(∑▒(𝑥_𝑖</a:t>
                </a:r>
                <a:r>
                  <a:rPr lang="en-US" b="0" i="0" smtClean="0">
                    <a:latin typeface="Cambria Math"/>
                  </a:rPr>
                  <a:t>  </a:t>
                </a:r>
                <a:r>
                  <a:rPr lang="en-US" i="0">
                    <a:latin typeface="Cambria Math"/>
                  </a:rPr>
                  <a:t>−</a:t>
                </a:r>
                <a:r>
                  <a:rPr lang="en-US" b="0" i="0" smtClean="0">
                    <a:latin typeface="Cambria Math"/>
                  </a:rPr>
                  <a:t> </a:t>
                </a:r>
                <a:r>
                  <a:rPr lang="en-US" b="0" i="0">
                    <a:latin typeface="Cambria Math"/>
                  </a:rPr>
                  <a:t>〖</a:t>
                </a:r>
                <a:r>
                  <a:rPr lang="en-US" b="0" i="0" dirty="0">
                    <a:latin typeface="Cambria Math"/>
                  </a:rPr>
                  <a:t>"</a:t>
                </a:r>
                <a:r>
                  <a:rPr lang="en-US" i="0" dirty="0"/>
                  <a:t>µ </a:t>
                </a:r>
                <a:r>
                  <a:rPr lang="en-US" i="0" dirty="0">
                    <a:latin typeface="Cambria Math"/>
                  </a:rPr>
                  <a:t>" </a:t>
                </a:r>
                <a:r>
                  <a:rPr lang="en-US" i="0">
                    <a:latin typeface="Cambria Math"/>
                  </a:rPr>
                  <a:t>〗_𝑥 )(𝑦_𝑖</a:t>
                </a:r>
                <a:r>
                  <a:rPr lang="en-US" b="0" i="0" smtClean="0">
                    <a:latin typeface="Cambria Math"/>
                  </a:rPr>
                  <a:t>  </a:t>
                </a:r>
                <a:r>
                  <a:rPr lang="en-US" i="0">
                    <a:latin typeface="Cambria Math"/>
                  </a:rPr>
                  <a:t>−</a:t>
                </a:r>
                <a:r>
                  <a:rPr lang="en-US" b="0" i="0" smtClean="0">
                    <a:latin typeface="Cambria Math"/>
                  </a:rPr>
                  <a:t> </a:t>
                </a:r>
                <a:r>
                  <a:rPr lang="en-US" b="0" i="0">
                    <a:latin typeface="Cambria Math"/>
                  </a:rPr>
                  <a:t>〖</a:t>
                </a:r>
                <a:r>
                  <a:rPr lang="en-US" b="0" i="0" dirty="0">
                    <a:latin typeface="Cambria Math"/>
                  </a:rPr>
                  <a:t>"</a:t>
                </a:r>
                <a:r>
                  <a:rPr lang="en-US" i="0" dirty="0"/>
                  <a:t>µ </a:t>
                </a:r>
                <a:r>
                  <a:rPr lang="en-US" i="0" dirty="0">
                    <a:latin typeface="Cambria Math"/>
                  </a:rPr>
                  <a:t>" </a:t>
                </a:r>
                <a:r>
                  <a:rPr lang="en-US" i="0">
                    <a:latin typeface="Cambria Math"/>
                  </a:rPr>
                  <a:t>〗_𝑦 ) )/𝑁</a:t>
                </a:r>
                <a:endParaRPr lang="en-US" dirty="0"/>
              </a:p>
              <a:p>
                <a:pPr marL="1485900" lvl="3" indent="-342900">
                  <a:lnSpc>
                    <a:spcPct val="100000"/>
                  </a:lnSpc>
                  <a:spcBef>
                    <a:spcPts val="0"/>
                  </a:spcBef>
                </a:pPr>
                <a:r>
                  <a:rPr lang="el-GR" i="0">
                    <a:latin typeface="Cambria Math"/>
                  </a:rPr>
                  <a:t>𝜎</a:t>
                </a:r>
                <a:r>
                  <a:rPr lang="en-US" i="0">
                    <a:latin typeface="Cambria Math"/>
                  </a:rPr>
                  <a:t>_𝑥</a:t>
                </a:r>
                <a:r>
                  <a:rPr lang="en-US" dirty="0" smtClean="0"/>
                  <a:t> </a:t>
                </a:r>
                <a:r>
                  <a:rPr lang="en-US" dirty="0"/>
                  <a:t>= </a:t>
                </a:r>
                <a:r>
                  <a:rPr lang="en-US" dirty="0" smtClean="0"/>
                  <a:t>population </a:t>
                </a:r>
                <a:r>
                  <a:rPr lang="en-US" dirty="0"/>
                  <a:t>standard deviation of </a:t>
                </a:r>
                <a:r>
                  <a:rPr lang="en-US" i="1" dirty="0" smtClean="0">
                    <a:latin typeface="+mn-lt"/>
                  </a:rPr>
                  <a:t>x</a:t>
                </a:r>
                <a:r>
                  <a:rPr lang="en-US" i="1" dirty="0" smtClean="0"/>
                  <a:t> </a:t>
                </a:r>
                <a:r>
                  <a:rPr lang="en-US" dirty="0" smtClean="0"/>
                  <a:t>= </a:t>
                </a:r>
                <a:r>
                  <a:rPr lang="en-US" i="0" smtClean="0">
                    <a:latin typeface="Cambria Math"/>
                  </a:rPr>
                  <a:t>√(</a:t>
                </a:r>
                <a:r>
                  <a:rPr lang="en-US" i="0" dirty="0">
                    <a:latin typeface="Cambria Math"/>
                  </a:rPr>
                  <a:t>∑▒(𝑥_𝑖</a:t>
                </a:r>
                <a:r>
                  <a:rPr lang="en-US" b="0" i="0" dirty="0" smtClean="0">
                    <a:latin typeface="Cambria Math"/>
                  </a:rPr>
                  <a:t>  </a:t>
                </a:r>
                <a:r>
                  <a:rPr lang="en-US" i="0" dirty="0">
                    <a:latin typeface="Cambria Math"/>
                  </a:rPr>
                  <a:t>−</a:t>
                </a:r>
                <a:r>
                  <a:rPr lang="en-US" b="0" i="0" dirty="0" smtClean="0">
                    <a:latin typeface="Cambria Math"/>
                  </a:rPr>
                  <a:t> </a:t>
                </a:r>
                <a:r>
                  <a:rPr lang="en-US" b="0" i="0" dirty="0">
                    <a:latin typeface="Cambria Math"/>
                  </a:rPr>
                  <a:t>"</a:t>
                </a:r>
                <a:r>
                  <a:rPr lang="en-US" i="0" dirty="0"/>
                  <a:t>µ</a:t>
                </a:r>
                <a:r>
                  <a:rPr lang="en-US" i="0" dirty="0">
                    <a:latin typeface="Cambria Math"/>
                  </a:rPr>
                  <a:t>" ) ^2/𝑁</a:t>
                </a:r>
                <a:r>
                  <a:rPr lang="en-US" i="0" smtClean="0">
                    <a:latin typeface="Cambria Math"/>
                  </a:rPr>
                  <a:t>)</a:t>
                </a:r>
                <a:endParaRPr lang="en-US" dirty="0"/>
              </a:p>
              <a:p>
                <a:pPr marL="1485900" lvl="3" indent="-342900">
                  <a:lnSpc>
                    <a:spcPct val="100000"/>
                  </a:lnSpc>
                  <a:spcBef>
                    <a:spcPts val="0"/>
                  </a:spcBef>
                </a:pPr>
                <a:r>
                  <a:rPr lang="el-GR" i="0">
                    <a:latin typeface="Cambria Math"/>
                  </a:rPr>
                  <a:t>𝜎</a:t>
                </a:r>
                <a:r>
                  <a:rPr lang="en-US" i="0">
                    <a:latin typeface="Cambria Math"/>
                  </a:rPr>
                  <a:t>_𝑦</a:t>
                </a:r>
                <a:r>
                  <a:rPr lang="en-US" dirty="0" smtClean="0"/>
                  <a:t> </a:t>
                </a:r>
                <a:r>
                  <a:rPr lang="en-US" dirty="0"/>
                  <a:t>= </a:t>
                </a:r>
                <a:r>
                  <a:rPr lang="en-US" dirty="0" smtClean="0"/>
                  <a:t>population </a:t>
                </a:r>
                <a:r>
                  <a:rPr lang="en-US" dirty="0"/>
                  <a:t>standard deviation of </a:t>
                </a:r>
                <a:r>
                  <a:rPr lang="en-US" i="1" dirty="0" smtClean="0">
                    <a:latin typeface="+mn-lt"/>
                  </a:rPr>
                  <a:t>y</a:t>
                </a:r>
                <a:r>
                  <a:rPr lang="en-US" i="1" dirty="0" smtClean="0"/>
                  <a:t> </a:t>
                </a:r>
                <a:r>
                  <a:rPr lang="en-US" dirty="0" smtClean="0"/>
                  <a:t>= </a:t>
                </a:r>
                <a:r>
                  <a:rPr lang="en-US" i="0">
                    <a:latin typeface="Cambria Math"/>
                  </a:rPr>
                  <a:t>√(</a:t>
                </a:r>
                <a:r>
                  <a:rPr lang="en-US" i="0" dirty="0">
                    <a:latin typeface="Cambria Math"/>
                  </a:rPr>
                  <a:t>∑▒(</a:t>
                </a:r>
                <a:r>
                  <a:rPr lang="en-US" b="0" i="0" dirty="0" smtClean="0">
                    <a:latin typeface="Cambria Math"/>
                  </a:rPr>
                  <a:t>𝑦</a:t>
                </a:r>
                <a:r>
                  <a:rPr lang="en-US" b="0" i="0" dirty="0">
                    <a:latin typeface="Cambria Math"/>
                  </a:rPr>
                  <a:t>_</a:t>
                </a:r>
                <a:r>
                  <a:rPr lang="en-US" i="0" dirty="0">
                    <a:latin typeface="Cambria Math"/>
                  </a:rPr>
                  <a:t>𝑖</a:t>
                </a:r>
                <a:r>
                  <a:rPr lang="en-US" b="0" i="0" dirty="0" smtClean="0">
                    <a:latin typeface="Cambria Math"/>
                  </a:rPr>
                  <a:t>  </a:t>
                </a:r>
                <a:r>
                  <a:rPr lang="en-US" i="0" dirty="0">
                    <a:latin typeface="Cambria Math"/>
                  </a:rPr>
                  <a:t>−</a:t>
                </a:r>
                <a:r>
                  <a:rPr lang="en-US" b="0" i="0" dirty="0" smtClean="0">
                    <a:latin typeface="Cambria Math"/>
                  </a:rPr>
                  <a:t> </a:t>
                </a:r>
                <a:r>
                  <a:rPr lang="en-US" b="0" i="0" dirty="0">
                    <a:latin typeface="Cambria Math"/>
                  </a:rPr>
                  <a:t>"</a:t>
                </a:r>
                <a:r>
                  <a:rPr lang="en-US" i="0" dirty="0"/>
                  <a:t>µ</a:t>
                </a:r>
                <a:r>
                  <a:rPr lang="en-US" i="0" dirty="0">
                    <a:latin typeface="Cambria Math"/>
                  </a:rPr>
                  <a:t>" ) ^2/𝑁</a:t>
                </a:r>
                <a:r>
                  <a:rPr lang="en-US" i="0">
                    <a:latin typeface="Cambria Math"/>
                  </a:rPr>
                  <a:t>)</a:t>
                </a:r>
                <a:endParaRPr lang="en-US" dirty="0" smtClean="0"/>
              </a:p>
              <a:p>
                <a:pPr lvl="2" indent="0">
                  <a:lnSpc>
                    <a:spcPct val="100000"/>
                  </a:lnSpc>
                  <a:buNone/>
                </a:pPr>
                <a:endParaRPr lang="en-US" dirty="0" smtClean="0"/>
              </a:p>
              <a:p>
                <a:pPr marL="1211580" lvl="2" indent="-342900">
                  <a:lnSpc>
                    <a:spcPct val="100000"/>
                  </a:lnSpc>
                </a:pPr>
                <a:endParaRPr lang="en-US" dirty="0" smtClean="0"/>
              </a:p>
              <a:p>
                <a:endParaRPr lang="en-US" dirty="0"/>
              </a:p>
            </p:txBody>
          </p:sp>
        </mc:Fallback>
      </mc:AlternateContent>
      <p:sp>
        <p:nvSpPr>
          <p:cNvPr id="4" name="Slide Number Placeholder 3"/>
          <p:cNvSpPr>
            <a:spLocks noGrp="1"/>
          </p:cNvSpPr>
          <p:nvPr>
            <p:ph type="sldNum" sz="quarter" idx="10"/>
          </p:nvPr>
        </p:nvSpPr>
        <p:spPr/>
        <p:txBody>
          <a:bodyPr/>
          <a:lstStyle/>
          <a:p>
            <a:fld id="{54F60B61-172D-4509-B931-6E88C4E54591}" type="slidenum">
              <a:rPr lang="en-US" smtClean="0"/>
              <a:t>97</a:t>
            </a:fld>
            <a:endParaRPr lang="en-US" dirty="0"/>
          </a:p>
        </p:txBody>
      </p:sp>
    </p:spTree>
    <p:extLst>
      <p:ext uri="{BB962C8B-B14F-4D97-AF65-F5344CB8AC3E}">
        <p14:creationId xmlns:p14="http://schemas.microsoft.com/office/powerpoint/2010/main" val="39162311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 closer the correlation coefficient is to +1, the closer the </a:t>
            </a:r>
            <a:r>
              <a:rPr lang="en-US" i="1" dirty="0"/>
              <a:t>x </a:t>
            </a:r>
            <a:r>
              <a:rPr lang="en-US" dirty="0"/>
              <a:t>and</a:t>
            </a:r>
            <a:r>
              <a:rPr lang="en-US" baseline="0" dirty="0"/>
              <a:t> </a:t>
            </a:r>
            <a:r>
              <a:rPr lang="en-US" i="1" dirty="0"/>
              <a:t>y </a:t>
            </a:r>
            <a:r>
              <a:rPr lang="en-US" dirty="0"/>
              <a:t>values are to forming a straight line that trends upward to the right (positive slope).</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The closer the correlation coefficient is to –1, the closer the </a:t>
            </a:r>
            <a:r>
              <a:rPr lang="en-US" sz="1200" b="0" i="1" u="none" strike="noStrike" kern="1200" baseline="0" dirty="0">
                <a:solidFill>
                  <a:schemeClr val="tx1"/>
                </a:solidFill>
                <a:latin typeface="+mn-lt"/>
                <a:ea typeface="+mn-ea"/>
                <a:cs typeface="+mn-cs"/>
              </a:rPr>
              <a:t>x </a:t>
            </a:r>
            <a:r>
              <a:rPr lang="en-US" sz="1200" b="0" i="0" u="none" strike="noStrike" kern="1200" baseline="0" dirty="0">
                <a:solidFill>
                  <a:schemeClr val="tx1"/>
                </a:solidFill>
                <a:latin typeface="+mn-lt"/>
                <a:ea typeface="+mn-ea"/>
                <a:cs typeface="+mn-cs"/>
              </a:rPr>
              <a:t>and </a:t>
            </a:r>
            <a:r>
              <a:rPr lang="en-US" sz="1200" b="0" i="1" u="none" strike="noStrike" kern="1200" baseline="0" dirty="0">
                <a:solidFill>
                  <a:schemeClr val="tx1"/>
                </a:solidFill>
                <a:latin typeface="+mn-lt"/>
                <a:ea typeface="+mn-ea"/>
                <a:cs typeface="+mn-cs"/>
              </a:rPr>
              <a:t>y </a:t>
            </a:r>
            <a:r>
              <a:rPr lang="en-US" sz="1200" b="0" i="0" u="none" strike="noStrike" kern="1200" baseline="0" dirty="0">
                <a:solidFill>
                  <a:schemeClr val="tx1"/>
                </a:solidFill>
                <a:latin typeface="+mn-lt"/>
                <a:ea typeface="+mn-ea"/>
                <a:cs typeface="+mn-cs"/>
              </a:rPr>
              <a:t>values are to forming a straight line with negative slope.</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54F60B61-172D-4509-B931-6E88C4E54591}" type="slidenum">
              <a:rPr lang="en-US" smtClean="0"/>
              <a:t>98</a:t>
            </a:fld>
            <a:endParaRPr lang="en-US" dirty="0"/>
          </a:p>
        </p:txBody>
      </p:sp>
    </p:spTree>
    <p:extLst>
      <p:ext uri="{BB962C8B-B14F-4D97-AF65-F5344CB8AC3E}">
        <p14:creationId xmlns:p14="http://schemas.microsoft.com/office/powerpoint/2010/main" val="349490218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dirty="0"/>
                  <a:t>We have already obtained the value</a:t>
                </a:r>
                <a:r>
                  <a:rPr lang="en-US" sz="1200" baseline="0" dirty="0"/>
                  <a:t> of </a:t>
                </a:r>
                <a14:m>
                  <m:oMath xmlns:m="http://schemas.openxmlformats.org/officeDocument/2006/math">
                    <m:sSub>
                      <m:sSubPr>
                        <m:ctrlPr>
                          <a:rPr lang="en-US" i="1" smtClean="0">
                            <a:latin typeface="Cambria Math" panose="02040503050406030204" pitchFamily="18" charset="0"/>
                          </a:rPr>
                        </m:ctrlPr>
                      </m:sSubPr>
                      <m:e>
                        <m:r>
                          <a:rPr lang="en-US" i="1">
                            <a:latin typeface="Cambria Math"/>
                          </a:rPr>
                          <m:t>𝑠</m:t>
                        </m:r>
                      </m:e>
                      <m:sub>
                        <m:r>
                          <a:rPr lang="en-US" i="1">
                            <a:latin typeface="Cambria Math"/>
                          </a:rPr>
                          <m:t>𝑥𝑦</m:t>
                        </m:r>
                      </m:sub>
                    </m:sSub>
                  </m:oMath>
                </a14:m>
                <a:r>
                  <a:rPr lang="en-US" sz="1200" dirty="0"/>
                  <a:t> as 12.8.</a:t>
                </a:r>
              </a:p>
              <a:p>
                <a:pPr marL="171450" indent="-171450">
                  <a:lnSpc>
                    <a:spcPct val="150000"/>
                  </a:lnSpc>
                  <a:buFont typeface="Arial" panose="020B0604020202020204" pitchFamily="34" charset="0"/>
                  <a:buChar char="•"/>
                </a:pPr>
                <a:r>
                  <a:rPr lang="en-US" sz="1200" b="0" i="0" u="none" strike="noStrike" kern="1200" baseline="0" dirty="0">
                    <a:solidFill>
                      <a:schemeClr val="tx1"/>
                    </a:solidFill>
                    <a:latin typeface="+mn-lt"/>
                    <a:ea typeface="+mn-ea"/>
                    <a:cs typeface="+mn-cs"/>
                  </a:rPr>
                  <a:t>Using data in Table 2.14, we can compute sample standard deviations for </a:t>
                </a:r>
                <a:r>
                  <a:rPr lang="en-US" sz="1200" b="0" i="1" u="none" strike="noStrike" kern="1200" baseline="0" dirty="0">
                    <a:solidFill>
                      <a:schemeClr val="tx1"/>
                    </a:solidFill>
                    <a:latin typeface="+mn-lt"/>
                    <a:ea typeface="+mn-ea"/>
                    <a:cs typeface="+mn-cs"/>
                  </a:rPr>
                  <a:t>x </a:t>
                </a:r>
                <a:r>
                  <a:rPr lang="en-US" sz="1200" b="0" i="0" u="none" strike="noStrike" kern="1200" baseline="0" dirty="0">
                    <a:solidFill>
                      <a:schemeClr val="tx1"/>
                    </a:solidFill>
                    <a:latin typeface="+mn-lt"/>
                    <a:ea typeface="+mn-ea"/>
                    <a:cs typeface="+mn-cs"/>
                  </a:rPr>
                  <a:t>and </a:t>
                </a:r>
                <a:r>
                  <a:rPr lang="en-US" sz="1200" b="0" i="1" u="none" strike="noStrike" kern="1200" baseline="0" dirty="0">
                    <a:solidFill>
                      <a:schemeClr val="tx1"/>
                    </a:solidFill>
                    <a:latin typeface="+mn-lt"/>
                    <a:ea typeface="+mn-ea"/>
                    <a:cs typeface="+mn-cs"/>
                  </a:rPr>
                  <a:t>y</a:t>
                </a:r>
                <a:r>
                  <a:rPr lang="en-US" sz="1200" b="0" i="0" u="none" strike="noStrike" kern="1200" baseline="0" dirty="0">
                    <a:solidFill>
                      <a:schemeClr val="tx1"/>
                    </a:solidFill>
                    <a:latin typeface="+mn-lt"/>
                    <a:ea typeface="+mn-ea"/>
                    <a:cs typeface="+mn-cs"/>
                  </a:rPr>
                  <a:t>.</a:t>
                </a:r>
              </a:p>
              <a:p>
                <a:pPr marL="171450" indent="-171450">
                  <a:lnSpc>
                    <a:spcPct val="150000"/>
                  </a:lnSpc>
                  <a:buFont typeface="Arial" panose="020B0604020202020204" pitchFamily="34" charset="0"/>
                  <a:buChar char="•"/>
                </a:pPr>
                <a14:m>
                  <m:oMath xmlns:m="http://schemas.openxmlformats.org/officeDocument/2006/math">
                    <m:sSub>
                      <m:sSubPr>
                        <m:ctrlPr>
                          <a:rPr lang="en-US" sz="1200" i="1" smtClean="0">
                            <a:latin typeface="Cambria Math" panose="02040503050406030204" pitchFamily="18" charset="0"/>
                          </a:rPr>
                        </m:ctrlPr>
                      </m:sSubPr>
                      <m:e>
                        <m:r>
                          <a:rPr lang="en-US" sz="1200" b="0" i="1" smtClean="0">
                            <a:latin typeface="Cambria Math"/>
                          </a:rPr>
                          <m:t> </m:t>
                        </m:r>
                        <m:r>
                          <a:rPr lang="en-US" sz="1200" i="1">
                            <a:latin typeface="Cambria Math"/>
                          </a:rPr>
                          <m:t>𝑠</m:t>
                        </m:r>
                      </m:e>
                      <m:sub>
                        <m:r>
                          <a:rPr lang="en-US" sz="1200" i="1">
                            <a:latin typeface="Cambria Math"/>
                          </a:rPr>
                          <m:t>𝑥</m:t>
                        </m:r>
                      </m:sub>
                    </m:sSub>
                    <m:r>
                      <m:rPr>
                        <m:nor/>
                      </m:rPr>
                      <a:rPr lang="en-US" sz="1200" dirty="0"/>
                      <m:t>=</m:t>
                    </m:r>
                    <m:rad>
                      <m:radPr>
                        <m:degHide m:val="on"/>
                        <m:ctrlPr>
                          <a:rPr lang="en-US" sz="1200" i="1">
                            <a:latin typeface="Cambria Math" panose="02040503050406030204" pitchFamily="18" charset="0"/>
                          </a:rPr>
                        </m:ctrlPr>
                      </m:radPr>
                      <m:deg/>
                      <m:e>
                        <m:f>
                          <m:fPr>
                            <m:ctrlPr>
                              <a:rPr lang="en-US" sz="1200" i="1" dirty="0">
                                <a:latin typeface="Cambria Math" panose="02040503050406030204" pitchFamily="18" charset="0"/>
                              </a:rPr>
                            </m:ctrlPr>
                          </m:fPr>
                          <m:num>
                            <m:sSup>
                              <m:sSupPr>
                                <m:ctrlPr>
                                  <a:rPr lang="en-US" sz="1200" i="1" dirty="0">
                                    <a:latin typeface="Cambria Math" panose="02040503050406030204" pitchFamily="18" charset="0"/>
                                  </a:rPr>
                                </m:ctrlPr>
                              </m:sSupPr>
                              <m:e>
                                <m:nary>
                                  <m:naryPr>
                                    <m:chr m:val="∑"/>
                                    <m:subHide m:val="on"/>
                                    <m:supHide m:val="on"/>
                                    <m:ctrlPr>
                                      <a:rPr lang="en-US" sz="1200" i="1" dirty="0">
                                        <a:latin typeface="Cambria Math" panose="02040503050406030204" pitchFamily="18" charset="0"/>
                                      </a:rPr>
                                    </m:ctrlPr>
                                  </m:naryPr>
                                  <m:sub/>
                                  <m:sup/>
                                  <m:e>
                                    <m:d>
                                      <m:dPr>
                                        <m:ctrlPr>
                                          <a:rPr lang="en-US" sz="1200" i="1" dirty="0">
                                            <a:latin typeface="Cambria Math" panose="02040503050406030204" pitchFamily="18" charset="0"/>
                                          </a:rPr>
                                        </m:ctrlPr>
                                      </m:dPr>
                                      <m:e>
                                        <m:sSub>
                                          <m:sSubPr>
                                            <m:ctrlPr>
                                              <a:rPr lang="en-US" sz="1200" i="1" dirty="0">
                                                <a:latin typeface="Cambria Math" panose="02040503050406030204" pitchFamily="18" charset="0"/>
                                              </a:rPr>
                                            </m:ctrlPr>
                                          </m:sSubPr>
                                          <m:e>
                                            <m:r>
                                              <a:rPr lang="en-US" sz="1200" i="1" dirty="0">
                                                <a:latin typeface="Cambria Math"/>
                                              </a:rPr>
                                              <m:t>𝑥</m:t>
                                            </m:r>
                                          </m:e>
                                          <m:sub>
                                            <m:r>
                                              <a:rPr lang="en-US" sz="1200" i="1" dirty="0">
                                                <a:latin typeface="Cambria Math"/>
                                              </a:rPr>
                                              <m:t>𝑖</m:t>
                                            </m:r>
                                          </m:sub>
                                        </m:sSub>
                                        <m:r>
                                          <a:rPr lang="en-US" sz="1200" i="1" dirty="0">
                                            <a:latin typeface="Cambria Math"/>
                                          </a:rPr>
                                          <m:t>−</m:t>
                                        </m:r>
                                        <m:acc>
                                          <m:accPr>
                                            <m:chr m:val="̅"/>
                                            <m:ctrlPr>
                                              <a:rPr lang="en-US" sz="1200" i="1" dirty="0">
                                                <a:latin typeface="Cambria Math" panose="02040503050406030204" pitchFamily="18" charset="0"/>
                                              </a:rPr>
                                            </m:ctrlPr>
                                          </m:accPr>
                                          <m:e>
                                            <m:r>
                                              <a:rPr lang="en-US" sz="1200" i="1" dirty="0">
                                                <a:latin typeface="Cambria Math"/>
                                              </a:rPr>
                                              <m:t>𝑥</m:t>
                                            </m:r>
                                          </m:e>
                                        </m:acc>
                                      </m:e>
                                    </m:d>
                                  </m:e>
                                </m:nary>
                              </m:e>
                              <m:sup>
                                <m:r>
                                  <a:rPr lang="en-US" sz="1200" i="1" dirty="0">
                                    <a:latin typeface="Cambria Math"/>
                                  </a:rPr>
                                  <m:t>2</m:t>
                                </m:r>
                              </m:sup>
                            </m:sSup>
                          </m:num>
                          <m:den>
                            <m:r>
                              <a:rPr lang="en-US" sz="1200" i="1" dirty="0">
                                <a:latin typeface="Cambria Math"/>
                              </a:rPr>
                              <m:t>𝑛</m:t>
                            </m:r>
                            <m:r>
                              <a:rPr lang="en-US" sz="1200" i="1" dirty="0">
                                <a:latin typeface="Cambria Math"/>
                              </a:rPr>
                              <m:t>−1</m:t>
                            </m:r>
                          </m:den>
                        </m:f>
                      </m:e>
                    </m:rad>
                  </m:oMath>
                </a14:m>
                <a:r>
                  <a:rPr lang="en-US" sz="1200" dirty="0"/>
                  <a:t> = 4.36</a:t>
                </a:r>
              </a:p>
              <a:p>
                <a:pPr marL="171450" indent="-171450">
                  <a:lnSpc>
                    <a:spcPct val="150000"/>
                  </a:lnSpc>
                  <a:buFont typeface="Arial" panose="020B0604020202020204" pitchFamily="34" charset="0"/>
                  <a:buChar char="•"/>
                </a:pPr>
                <a14:m>
                  <m:oMath xmlns:m="http://schemas.openxmlformats.org/officeDocument/2006/math">
                    <m:sSub>
                      <m:sSubPr>
                        <m:ctrlPr>
                          <a:rPr lang="en-US" sz="1200" i="1">
                            <a:latin typeface="Cambria Math" panose="02040503050406030204" pitchFamily="18" charset="0"/>
                          </a:rPr>
                        </m:ctrlPr>
                      </m:sSubPr>
                      <m:e>
                        <m:r>
                          <a:rPr lang="en-US" sz="1200" i="1">
                            <a:latin typeface="Cambria Math"/>
                          </a:rPr>
                          <m:t>𝑠</m:t>
                        </m:r>
                      </m:e>
                      <m:sub>
                        <m:r>
                          <a:rPr lang="en-US" sz="1200" b="0" i="1" smtClean="0">
                            <a:latin typeface="Cambria Math"/>
                          </a:rPr>
                          <m:t>𝑦</m:t>
                        </m:r>
                      </m:sub>
                    </m:sSub>
                    <m:r>
                      <m:rPr>
                        <m:nor/>
                      </m:rPr>
                      <a:rPr lang="en-US" sz="1200" dirty="0"/>
                      <m:t>=</m:t>
                    </m:r>
                    <m:rad>
                      <m:radPr>
                        <m:degHide m:val="on"/>
                        <m:ctrlPr>
                          <a:rPr lang="en-US" sz="1200" i="1">
                            <a:latin typeface="Cambria Math" panose="02040503050406030204" pitchFamily="18" charset="0"/>
                          </a:rPr>
                        </m:ctrlPr>
                      </m:radPr>
                      <m:deg/>
                      <m:e>
                        <m:f>
                          <m:fPr>
                            <m:ctrlPr>
                              <a:rPr lang="en-US" sz="1200" i="1" dirty="0">
                                <a:latin typeface="Cambria Math" panose="02040503050406030204" pitchFamily="18" charset="0"/>
                              </a:rPr>
                            </m:ctrlPr>
                          </m:fPr>
                          <m:num>
                            <m:sSup>
                              <m:sSupPr>
                                <m:ctrlPr>
                                  <a:rPr lang="en-US" sz="1200" i="1" dirty="0">
                                    <a:latin typeface="Cambria Math" panose="02040503050406030204" pitchFamily="18" charset="0"/>
                                  </a:rPr>
                                </m:ctrlPr>
                              </m:sSupPr>
                              <m:e>
                                <m:nary>
                                  <m:naryPr>
                                    <m:chr m:val="∑"/>
                                    <m:subHide m:val="on"/>
                                    <m:supHide m:val="on"/>
                                    <m:ctrlPr>
                                      <a:rPr lang="en-US" sz="1200" i="1" dirty="0">
                                        <a:latin typeface="Cambria Math" panose="02040503050406030204" pitchFamily="18" charset="0"/>
                                      </a:rPr>
                                    </m:ctrlPr>
                                  </m:naryPr>
                                  <m:sub/>
                                  <m:sup/>
                                  <m:e>
                                    <m:d>
                                      <m:dPr>
                                        <m:ctrlPr>
                                          <a:rPr lang="en-US" sz="1200" i="1" dirty="0">
                                            <a:latin typeface="Cambria Math" panose="02040503050406030204" pitchFamily="18" charset="0"/>
                                          </a:rPr>
                                        </m:ctrlPr>
                                      </m:dPr>
                                      <m:e>
                                        <m:sSub>
                                          <m:sSubPr>
                                            <m:ctrlPr>
                                              <a:rPr lang="en-US" sz="1200" i="1" dirty="0">
                                                <a:latin typeface="Cambria Math" panose="02040503050406030204" pitchFamily="18" charset="0"/>
                                              </a:rPr>
                                            </m:ctrlPr>
                                          </m:sSubPr>
                                          <m:e>
                                            <m:r>
                                              <a:rPr lang="en-US" sz="1200" b="0" i="1" dirty="0" smtClean="0">
                                                <a:latin typeface="Cambria Math"/>
                                              </a:rPr>
                                              <m:t>𝑦</m:t>
                                            </m:r>
                                          </m:e>
                                          <m:sub>
                                            <m:r>
                                              <a:rPr lang="en-US" sz="1200" i="1" dirty="0">
                                                <a:latin typeface="Cambria Math"/>
                                              </a:rPr>
                                              <m:t>𝑖</m:t>
                                            </m:r>
                                          </m:sub>
                                        </m:sSub>
                                        <m:r>
                                          <a:rPr lang="en-US" sz="1200" i="1" dirty="0">
                                            <a:latin typeface="Cambria Math"/>
                                          </a:rPr>
                                          <m:t>−</m:t>
                                        </m:r>
                                        <m:acc>
                                          <m:accPr>
                                            <m:chr m:val="̅"/>
                                            <m:ctrlPr>
                                              <a:rPr lang="en-US" sz="1200" i="1" dirty="0">
                                                <a:latin typeface="Cambria Math" panose="02040503050406030204" pitchFamily="18" charset="0"/>
                                              </a:rPr>
                                            </m:ctrlPr>
                                          </m:accPr>
                                          <m:e>
                                            <m:r>
                                              <a:rPr lang="en-US" sz="1200" b="0" i="1" dirty="0" smtClean="0">
                                                <a:latin typeface="Cambria Math"/>
                                              </a:rPr>
                                              <m:t>𝑦</m:t>
                                            </m:r>
                                          </m:e>
                                        </m:acc>
                                      </m:e>
                                    </m:d>
                                  </m:e>
                                </m:nary>
                              </m:e>
                              <m:sup>
                                <m:r>
                                  <a:rPr lang="en-US" sz="1200" i="1" dirty="0">
                                    <a:latin typeface="Cambria Math"/>
                                  </a:rPr>
                                  <m:t>2</m:t>
                                </m:r>
                              </m:sup>
                            </m:sSup>
                          </m:num>
                          <m:den>
                            <m:r>
                              <a:rPr lang="en-US" sz="1200" i="1" dirty="0">
                                <a:latin typeface="Cambria Math"/>
                              </a:rPr>
                              <m:t>𝑛</m:t>
                            </m:r>
                            <m:r>
                              <a:rPr lang="en-US" sz="1200" i="1" dirty="0">
                                <a:latin typeface="Cambria Math"/>
                              </a:rPr>
                              <m:t>−1</m:t>
                            </m:r>
                          </m:den>
                        </m:f>
                      </m:e>
                    </m:rad>
                  </m:oMath>
                </a14:m>
                <a:r>
                  <a:rPr lang="en-US" sz="1200" dirty="0"/>
                  <a:t> =</a:t>
                </a:r>
                <a:r>
                  <a:rPr lang="en-US" sz="1200" baseline="0" dirty="0"/>
                  <a:t> 3.15</a:t>
                </a:r>
                <a:endParaRPr lang="en-US" dirty="0"/>
              </a:p>
            </p:txBody>
          </p:sp>
        </mc:Choice>
        <mc:Fallback xmlns="">
          <p:sp>
            <p:nvSpPr>
              <p:cNvPr id="3" name="Notes Placeholder 2"/>
              <p:cNvSpPr>
                <a:spLocks noGrp="1"/>
              </p:cNvSpPr>
              <p:nvPr>
                <p:ph type="body" idx="1"/>
              </p:nvPr>
            </p:nvSpPr>
            <p:spPr/>
            <p:txBody>
              <a:bodyPr/>
              <a:lstStyle/>
              <a:p>
                <a:r>
                  <a:rPr lang="en-US" sz="1200" dirty="0" smtClean="0"/>
                  <a:t>The standard</a:t>
                </a:r>
                <a:r>
                  <a:rPr lang="en-US" sz="1200" baseline="0" dirty="0" smtClean="0"/>
                  <a:t> deviations for </a:t>
                </a:r>
                <a:r>
                  <a:rPr lang="en-US" sz="1200" i="1" baseline="0" dirty="0" smtClean="0">
                    <a:latin typeface="Times New Roman" pitchFamily="18" charset="0"/>
                    <a:cs typeface="Times New Roman" pitchFamily="18" charset="0"/>
                  </a:rPr>
                  <a:t>x</a:t>
                </a:r>
                <a:r>
                  <a:rPr lang="en-US" sz="1200" baseline="0" dirty="0" smtClean="0"/>
                  <a:t> and </a:t>
                </a:r>
                <a:r>
                  <a:rPr lang="en-US" sz="1200" i="1" baseline="0" dirty="0" smtClean="0"/>
                  <a:t>y</a:t>
                </a:r>
                <a:r>
                  <a:rPr lang="en-US" sz="1200" baseline="0" dirty="0" smtClean="0"/>
                  <a:t> are computed as,</a:t>
                </a:r>
              </a:p>
              <a:p>
                <a:r>
                  <a:rPr lang="en-US" sz="1200" i="0" smtClean="0">
                    <a:latin typeface="Cambria Math"/>
                  </a:rPr>
                  <a:t>〖</a:t>
                </a:r>
                <a:r>
                  <a:rPr lang="en-US" sz="1200" b="0" i="0" smtClean="0">
                    <a:latin typeface="Cambria Math"/>
                  </a:rPr>
                  <a:t> </a:t>
                </a:r>
                <a:r>
                  <a:rPr lang="en-US" sz="1200" i="0">
                    <a:latin typeface="Cambria Math"/>
                  </a:rPr>
                  <a:t>𝑠</a:t>
                </a:r>
                <a:r>
                  <a:rPr lang="en-US" sz="1200" i="0" smtClean="0">
                    <a:latin typeface="Cambria Math"/>
                  </a:rPr>
                  <a:t>〗_</a:t>
                </a:r>
                <a:r>
                  <a:rPr lang="en-US" sz="1200" i="0">
                    <a:latin typeface="Cambria Math"/>
                  </a:rPr>
                  <a:t>𝑥</a:t>
                </a:r>
                <a:r>
                  <a:rPr lang="en-US" sz="1200" i="0" dirty="0">
                    <a:latin typeface="Cambria Math"/>
                  </a:rPr>
                  <a:t> "=</a:t>
                </a:r>
                <a:r>
                  <a:rPr lang="en-US" sz="1200" i="0">
                    <a:latin typeface="Cambria Math"/>
                  </a:rPr>
                  <a:t>" √(</a:t>
                </a:r>
                <a:r>
                  <a:rPr lang="en-US" sz="1200" i="0" dirty="0">
                    <a:latin typeface="Cambria Math"/>
                  </a:rPr>
                  <a:t>∑▒(𝑥_𝑖−𝑥 ̅ ) ^2/(𝑛−1)</a:t>
                </a:r>
                <a:r>
                  <a:rPr lang="en-US" sz="1200" i="0">
                    <a:latin typeface="Cambria Math"/>
                  </a:rPr>
                  <a:t>)</a:t>
                </a:r>
                <a:r>
                  <a:rPr lang="en-US" sz="1200" dirty="0" smtClean="0"/>
                  <a:t> = </a:t>
                </a:r>
                <a:r>
                  <a:rPr lang="en-US" sz="1200" i="0" smtClean="0">
                    <a:latin typeface="Cambria Math"/>
                  </a:rPr>
                  <a:t>√(</a:t>
                </a:r>
                <a:r>
                  <a:rPr lang="en-US" sz="1200" b="0" i="0" smtClean="0">
                    <a:latin typeface="Cambria Math"/>
                  </a:rPr>
                  <a:t>20/9)=1.49</a:t>
                </a:r>
                <a:endParaRPr lang="en-US" sz="1200" dirty="0" smtClean="0"/>
              </a:p>
              <a:p>
                <a:r>
                  <a:rPr lang="en-US" sz="1200" i="0">
                    <a:latin typeface="Cambria Math"/>
                  </a:rPr>
                  <a:t>𝑠_</a:t>
                </a:r>
                <a:r>
                  <a:rPr lang="en-US" sz="1200" b="0" i="0" smtClean="0">
                    <a:latin typeface="Cambria Math"/>
                  </a:rPr>
                  <a:t>𝑦</a:t>
                </a:r>
                <a:r>
                  <a:rPr lang="en-US" sz="1200" b="0" i="0" dirty="0">
                    <a:latin typeface="Cambria Math"/>
                  </a:rPr>
                  <a:t> "</a:t>
                </a:r>
                <a:r>
                  <a:rPr lang="en-US" sz="1200" i="0" dirty="0">
                    <a:latin typeface="Cambria Math"/>
                  </a:rPr>
                  <a:t>=</a:t>
                </a:r>
                <a:r>
                  <a:rPr lang="en-US" sz="1200" i="0">
                    <a:latin typeface="Cambria Math"/>
                  </a:rPr>
                  <a:t>" √(</a:t>
                </a:r>
                <a:r>
                  <a:rPr lang="en-US" sz="1200" i="0" dirty="0">
                    <a:latin typeface="Cambria Math"/>
                  </a:rPr>
                  <a:t>∑</a:t>
                </a:r>
                <a:r>
                  <a:rPr lang="en-US" sz="1200" b="0" i="0" dirty="0" smtClean="0">
                    <a:latin typeface="Cambria Math"/>
                  </a:rPr>
                  <a:t>▒</a:t>
                </a:r>
                <a:r>
                  <a:rPr lang="en-US" sz="1200" b="0" i="0" dirty="0">
                    <a:latin typeface="Cambria Math"/>
                  </a:rPr>
                  <a:t>(</a:t>
                </a:r>
                <a:r>
                  <a:rPr lang="en-US" sz="1200" b="0" i="0" dirty="0" smtClean="0">
                    <a:latin typeface="Cambria Math"/>
                  </a:rPr>
                  <a:t>𝑦</a:t>
                </a:r>
                <a:r>
                  <a:rPr lang="en-US" sz="1200" b="0" i="0" dirty="0">
                    <a:latin typeface="Cambria Math"/>
                  </a:rPr>
                  <a:t>_</a:t>
                </a:r>
                <a:r>
                  <a:rPr lang="en-US" sz="1200" i="0" dirty="0">
                    <a:latin typeface="Cambria Math"/>
                  </a:rPr>
                  <a:t>𝑖−</a:t>
                </a:r>
                <a:r>
                  <a:rPr lang="en-US" sz="1200" b="0" i="0" dirty="0" smtClean="0">
                    <a:latin typeface="Cambria Math"/>
                  </a:rPr>
                  <a:t>𝑦</a:t>
                </a:r>
                <a:r>
                  <a:rPr lang="en-US" sz="1200" b="0" i="0" dirty="0">
                    <a:latin typeface="Cambria Math"/>
                  </a:rPr>
                  <a:t> ̅</a:t>
                </a:r>
                <a:r>
                  <a:rPr lang="en-US" sz="1200" b="0" i="0" dirty="0" smtClean="0">
                    <a:latin typeface="Cambria Math"/>
                  </a:rPr>
                  <a:t> ) </a:t>
                </a:r>
                <a:r>
                  <a:rPr lang="en-US" sz="1200" b="0" i="0" dirty="0">
                    <a:latin typeface="Cambria Math"/>
                  </a:rPr>
                  <a:t>^</a:t>
                </a:r>
                <a:r>
                  <a:rPr lang="en-US" sz="1200" i="0" dirty="0">
                    <a:latin typeface="Cambria Math"/>
                  </a:rPr>
                  <a:t>2/(𝑛−1)</a:t>
                </a:r>
                <a:r>
                  <a:rPr lang="en-US" sz="1200" i="0">
                    <a:latin typeface="Cambria Math"/>
                  </a:rPr>
                  <a:t>)</a:t>
                </a:r>
                <a:r>
                  <a:rPr lang="en-US" sz="1200" dirty="0"/>
                  <a:t> = </a:t>
                </a:r>
                <a:r>
                  <a:rPr lang="en-US" sz="1200" i="0">
                    <a:latin typeface="Cambria Math"/>
                  </a:rPr>
                  <a:t>√(</a:t>
                </a:r>
                <a:r>
                  <a:rPr lang="en-US" sz="1200" b="0" i="0" smtClean="0">
                    <a:latin typeface="Cambria Math"/>
                  </a:rPr>
                  <a:t>566</a:t>
                </a:r>
                <a:r>
                  <a:rPr lang="en-US" sz="1200" b="0" i="0">
                    <a:latin typeface="Cambria Math"/>
                  </a:rPr>
                  <a:t>/</a:t>
                </a:r>
                <a:r>
                  <a:rPr lang="en-US" sz="1200" i="0">
                    <a:latin typeface="Cambria Math"/>
                  </a:rPr>
                  <a:t>9)=</a:t>
                </a:r>
                <a:r>
                  <a:rPr lang="en-US" sz="1200" b="0" i="0" smtClean="0">
                    <a:latin typeface="Cambria Math"/>
                  </a:rPr>
                  <a:t>7.93</a:t>
                </a:r>
                <a:endParaRPr lang="en-US" dirty="0"/>
              </a:p>
            </p:txBody>
          </p:sp>
        </mc:Fallback>
      </mc:AlternateContent>
      <p:sp>
        <p:nvSpPr>
          <p:cNvPr id="4" name="Slide Number Placeholder 3"/>
          <p:cNvSpPr>
            <a:spLocks noGrp="1"/>
          </p:cNvSpPr>
          <p:nvPr>
            <p:ph type="sldNum" sz="quarter" idx="10"/>
          </p:nvPr>
        </p:nvSpPr>
        <p:spPr/>
        <p:txBody>
          <a:bodyPr/>
          <a:lstStyle/>
          <a:p>
            <a:fld id="{54F60B61-172D-4509-B931-6E88C4E54591}" type="slidenum">
              <a:rPr lang="en-US" smtClean="0"/>
              <a:t>99</a:t>
            </a:fld>
            <a:endParaRPr lang="en-US" dirty="0"/>
          </a:p>
        </p:txBody>
      </p:sp>
    </p:spTree>
    <p:extLst>
      <p:ext uri="{BB962C8B-B14F-4D97-AF65-F5344CB8AC3E}">
        <p14:creationId xmlns:p14="http://schemas.microsoft.com/office/powerpoint/2010/main" val="1905693968"/>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The scatter diagram in Figure 2.29 shows the relationship between the amount spent by a small retail store for environmental control (heating and cooling) and the daily high outside temperature over 100 days.</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The sample correlation coefficient for these data is </a:t>
                </a:r>
                <a:r>
                  <a:rPr lang="en-US" sz="1200" b="0" i="1" u="none" strike="noStrike" kern="1200" baseline="0" dirty="0">
                    <a:solidFill>
                      <a:schemeClr val="tx1"/>
                    </a:solidFill>
                    <a:latin typeface="+mn-lt"/>
                    <a:ea typeface="+mn-ea"/>
                    <a:cs typeface="+mn-cs"/>
                  </a:rPr>
                  <a:t>r</a:t>
                </a:r>
                <a:r>
                  <a:rPr lang="en-US" sz="1200" b="0" i="1" u="none" strike="noStrike" kern="1200" baseline="-25000" dirty="0">
                    <a:solidFill>
                      <a:schemeClr val="tx1"/>
                    </a:solidFill>
                    <a:latin typeface="+mn-lt"/>
                    <a:ea typeface="+mn-ea"/>
                    <a:cs typeface="+mn-cs"/>
                  </a:rPr>
                  <a:t>xy</a:t>
                </a:r>
                <a:r>
                  <a:rPr lang="en-US" sz="1200" b="0" i="1"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Arial"/>
                    <a:ea typeface="+mn-ea"/>
                    <a:cs typeface="Arial"/>
                  </a:rPr>
                  <a:t>–</a:t>
                </a:r>
                <a:r>
                  <a:rPr lang="en-US" sz="1200" b="0" i="0" u="none" strike="noStrike" kern="1200" baseline="0" dirty="0">
                    <a:solidFill>
                      <a:schemeClr val="tx1"/>
                    </a:solidFill>
                    <a:latin typeface="+mn-lt"/>
                    <a:ea typeface="+mn-ea"/>
                    <a:cs typeface="+mn-cs"/>
                  </a:rPr>
                  <a:t>0.007 and indicates that there is no linear relationship between the two variables. </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However, Figure 2.29 provides strong visual evidence of a nonlinear relationship. </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That is, we can see that as the daily high outside temperature increases, the money spent on environmental control first decreases as less heating is required and then increases as greater cooling is required.</a:t>
                </a:r>
              </a:p>
              <a:p>
                <a:endParaRPr lang="en-US" sz="1200" b="0" i="0" u="none" strike="noStrike" kern="1200" baseline="0" dirty="0">
                  <a:solidFill>
                    <a:schemeClr val="tx1"/>
                  </a:solidFill>
                  <a:latin typeface="+mn-lt"/>
                  <a:ea typeface="+mn-ea"/>
                  <a:cs typeface="+mn-cs"/>
                </a:endParaRPr>
              </a:p>
            </p:txBody>
          </p:sp>
        </mc:Choice>
        <mc:Fallback xmlns="">
          <p:sp>
            <p:nvSpPr>
              <p:cNvPr id="3" name="Notes Placeholder 2"/>
              <p:cNvSpPr>
                <a:spLocks noGrp="1"/>
              </p:cNvSpPr>
              <p:nvPr>
                <p:ph type="body" idx="1"/>
              </p:nvPr>
            </p:nvSpPr>
            <p:spPr/>
            <p:txBody>
              <a:bodyPr/>
              <a:lstStyle/>
              <a:p>
                <a:r>
                  <a:rPr lang="en-US" sz="1200" dirty="0" smtClean="0"/>
                  <a:t>The standard</a:t>
                </a:r>
                <a:r>
                  <a:rPr lang="en-US" sz="1200" baseline="0" dirty="0" smtClean="0"/>
                  <a:t> deviations for </a:t>
                </a:r>
                <a:r>
                  <a:rPr lang="en-US" sz="1200" i="1" baseline="0" dirty="0" smtClean="0">
                    <a:latin typeface="Times New Roman" pitchFamily="18" charset="0"/>
                    <a:cs typeface="Times New Roman" pitchFamily="18" charset="0"/>
                  </a:rPr>
                  <a:t>x</a:t>
                </a:r>
                <a:r>
                  <a:rPr lang="en-US" sz="1200" baseline="0" dirty="0" smtClean="0"/>
                  <a:t> and </a:t>
                </a:r>
                <a:r>
                  <a:rPr lang="en-US" sz="1200" i="1" baseline="0" dirty="0" smtClean="0"/>
                  <a:t>y</a:t>
                </a:r>
                <a:r>
                  <a:rPr lang="en-US" sz="1200" baseline="0" dirty="0" smtClean="0"/>
                  <a:t> are computed as,</a:t>
                </a:r>
              </a:p>
              <a:p>
                <a:r>
                  <a:rPr lang="en-US" sz="1200" i="0" smtClean="0">
                    <a:latin typeface="Cambria Math"/>
                  </a:rPr>
                  <a:t>〖</a:t>
                </a:r>
                <a:r>
                  <a:rPr lang="en-US" sz="1200" b="0" i="0" smtClean="0">
                    <a:latin typeface="Cambria Math"/>
                  </a:rPr>
                  <a:t> </a:t>
                </a:r>
                <a:r>
                  <a:rPr lang="en-US" sz="1200" i="0">
                    <a:latin typeface="Cambria Math"/>
                  </a:rPr>
                  <a:t>𝑠</a:t>
                </a:r>
                <a:r>
                  <a:rPr lang="en-US" sz="1200" i="0" smtClean="0">
                    <a:latin typeface="Cambria Math"/>
                  </a:rPr>
                  <a:t>〗_</a:t>
                </a:r>
                <a:r>
                  <a:rPr lang="en-US" sz="1200" i="0">
                    <a:latin typeface="Cambria Math"/>
                  </a:rPr>
                  <a:t>𝑥</a:t>
                </a:r>
                <a:r>
                  <a:rPr lang="en-US" sz="1200" i="0" dirty="0">
                    <a:latin typeface="Cambria Math"/>
                  </a:rPr>
                  <a:t> "=</a:t>
                </a:r>
                <a:r>
                  <a:rPr lang="en-US" sz="1200" i="0">
                    <a:latin typeface="Cambria Math"/>
                  </a:rPr>
                  <a:t>" √(</a:t>
                </a:r>
                <a:r>
                  <a:rPr lang="en-US" sz="1200" i="0" dirty="0">
                    <a:latin typeface="Cambria Math"/>
                  </a:rPr>
                  <a:t>∑▒(𝑥_𝑖−𝑥 ̅ ) ^2/(𝑛−1)</a:t>
                </a:r>
                <a:r>
                  <a:rPr lang="en-US" sz="1200" i="0">
                    <a:latin typeface="Cambria Math"/>
                  </a:rPr>
                  <a:t>)</a:t>
                </a:r>
                <a:r>
                  <a:rPr lang="en-US" sz="1200" dirty="0" smtClean="0"/>
                  <a:t> = </a:t>
                </a:r>
                <a:r>
                  <a:rPr lang="en-US" sz="1200" i="0" smtClean="0">
                    <a:latin typeface="Cambria Math"/>
                  </a:rPr>
                  <a:t>√(</a:t>
                </a:r>
                <a:r>
                  <a:rPr lang="en-US" sz="1200" b="0" i="0" smtClean="0">
                    <a:latin typeface="Cambria Math"/>
                  </a:rPr>
                  <a:t>20/9)=1.49</a:t>
                </a:r>
                <a:endParaRPr lang="en-US" sz="1200" dirty="0" smtClean="0"/>
              </a:p>
              <a:p>
                <a:r>
                  <a:rPr lang="en-US" sz="1200" i="0">
                    <a:latin typeface="Cambria Math"/>
                  </a:rPr>
                  <a:t>𝑠_</a:t>
                </a:r>
                <a:r>
                  <a:rPr lang="en-US" sz="1200" b="0" i="0" smtClean="0">
                    <a:latin typeface="Cambria Math"/>
                  </a:rPr>
                  <a:t>𝑦</a:t>
                </a:r>
                <a:r>
                  <a:rPr lang="en-US" sz="1200" b="0" i="0" dirty="0">
                    <a:latin typeface="Cambria Math"/>
                  </a:rPr>
                  <a:t> "</a:t>
                </a:r>
                <a:r>
                  <a:rPr lang="en-US" sz="1200" i="0" dirty="0">
                    <a:latin typeface="Cambria Math"/>
                  </a:rPr>
                  <a:t>=</a:t>
                </a:r>
                <a:r>
                  <a:rPr lang="en-US" sz="1200" i="0">
                    <a:latin typeface="Cambria Math"/>
                  </a:rPr>
                  <a:t>" √(</a:t>
                </a:r>
                <a:r>
                  <a:rPr lang="en-US" sz="1200" i="0" dirty="0">
                    <a:latin typeface="Cambria Math"/>
                  </a:rPr>
                  <a:t>∑</a:t>
                </a:r>
                <a:r>
                  <a:rPr lang="en-US" sz="1200" b="0" i="0" dirty="0" smtClean="0">
                    <a:latin typeface="Cambria Math"/>
                  </a:rPr>
                  <a:t>▒</a:t>
                </a:r>
                <a:r>
                  <a:rPr lang="en-US" sz="1200" b="0" i="0" dirty="0">
                    <a:latin typeface="Cambria Math"/>
                  </a:rPr>
                  <a:t>(</a:t>
                </a:r>
                <a:r>
                  <a:rPr lang="en-US" sz="1200" b="0" i="0" dirty="0" smtClean="0">
                    <a:latin typeface="Cambria Math"/>
                  </a:rPr>
                  <a:t>𝑦</a:t>
                </a:r>
                <a:r>
                  <a:rPr lang="en-US" sz="1200" b="0" i="0" dirty="0">
                    <a:latin typeface="Cambria Math"/>
                  </a:rPr>
                  <a:t>_</a:t>
                </a:r>
                <a:r>
                  <a:rPr lang="en-US" sz="1200" i="0" dirty="0">
                    <a:latin typeface="Cambria Math"/>
                  </a:rPr>
                  <a:t>𝑖−</a:t>
                </a:r>
                <a:r>
                  <a:rPr lang="en-US" sz="1200" b="0" i="0" dirty="0" smtClean="0">
                    <a:latin typeface="Cambria Math"/>
                  </a:rPr>
                  <a:t>𝑦</a:t>
                </a:r>
                <a:r>
                  <a:rPr lang="en-US" sz="1200" b="0" i="0" dirty="0">
                    <a:latin typeface="Cambria Math"/>
                  </a:rPr>
                  <a:t> ̅</a:t>
                </a:r>
                <a:r>
                  <a:rPr lang="en-US" sz="1200" b="0" i="0" dirty="0" smtClean="0">
                    <a:latin typeface="Cambria Math"/>
                  </a:rPr>
                  <a:t> ) </a:t>
                </a:r>
                <a:r>
                  <a:rPr lang="en-US" sz="1200" b="0" i="0" dirty="0">
                    <a:latin typeface="Cambria Math"/>
                  </a:rPr>
                  <a:t>^</a:t>
                </a:r>
                <a:r>
                  <a:rPr lang="en-US" sz="1200" i="0" dirty="0">
                    <a:latin typeface="Cambria Math"/>
                  </a:rPr>
                  <a:t>2/(𝑛−1)</a:t>
                </a:r>
                <a:r>
                  <a:rPr lang="en-US" sz="1200" i="0">
                    <a:latin typeface="Cambria Math"/>
                  </a:rPr>
                  <a:t>)</a:t>
                </a:r>
                <a:r>
                  <a:rPr lang="en-US" sz="1200" dirty="0"/>
                  <a:t> = </a:t>
                </a:r>
                <a:r>
                  <a:rPr lang="en-US" sz="1200" i="0">
                    <a:latin typeface="Cambria Math"/>
                  </a:rPr>
                  <a:t>√(</a:t>
                </a:r>
                <a:r>
                  <a:rPr lang="en-US" sz="1200" b="0" i="0" smtClean="0">
                    <a:latin typeface="Cambria Math"/>
                  </a:rPr>
                  <a:t>566</a:t>
                </a:r>
                <a:r>
                  <a:rPr lang="en-US" sz="1200" b="0" i="0">
                    <a:latin typeface="Cambria Math"/>
                  </a:rPr>
                  <a:t>/</a:t>
                </a:r>
                <a:r>
                  <a:rPr lang="en-US" sz="1200" i="0">
                    <a:latin typeface="Cambria Math"/>
                  </a:rPr>
                  <a:t>9)=</a:t>
                </a:r>
                <a:r>
                  <a:rPr lang="en-US" sz="1200" b="0" i="0" smtClean="0">
                    <a:latin typeface="Cambria Math"/>
                  </a:rPr>
                  <a:t>7.93</a:t>
                </a:r>
                <a:endParaRPr lang="en-US" dirty="0"/>
              </a:p>
            </p:txBody>
          </p:sp>
        </mc:Fallback>
      </mc:AlternateContent>
      <p:sp>
        <p:nvSpPr>
          <p:cNvPr id="4" name="Slide Number Placeholder 3"/>
          <p:cNvSpPr>
            <a:spLocks noGrp="1"/>
          </p:cNvSpPr>
          <p:nvPr>
            <p:ph type="sldNum" sz="quarter" idx="10"/>
          </p:nvPr>
        </p:nvSpPr>
        <p:spPr/>
        <p:txBody>
          <a:bodyPr/>
          <a:lstStyle/>
          <a:p>
            <a:fld id="{54F60B61-172D-4509-B931-6E88C4E54591}" type="slidenum">
              <a:rPr lang="en-US" smtClean="0"/>
              <a:t>100</a:t>
            </a:fld>
            <a:endParaRPr lang="en-US" dirty="0"/>
          </a:p>
        </p:txBody>
      </p:sp>
    </p:spTree>
    <p:extLst>
      <p:ext uri="{BB962C8B-B14F-4D97-AF65-F5344CB8AC3E}">
        <p14:creationId xmlns:p14="http://schemas.microsoft.com/office/powerpoint/2010/main" val="1907189346"/>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a:p>
                <a:endParaRPr lang="en-US" sz="1200" b="0" i="0" u="none" strike="noStrike" kern="1200" baseline="0" dirty="0">
                  <a:solidFill>
                    <a:schemeClr val="tx1"/>
                  </a:solidFill>
                  <a:latin typeface="+mn-lt"/>
                  <a:ea typeface="+mn-ea"/>
                  <a:cs typeface="+mn-cs"/>
                </a:endParaRPr>
              </a:p>
            </p:txBody>
          </p:sp>
        </mc:Choice>
        <mc:Fallback xmlns="">
          <p:sp>
            <p:nvSpPr>
              <p:cNvPr id="3" name="Notes Placeholder 2"/>
              <p:cNvSpPr>
                <a:spLocks noGrp="1"/>
              </p:cNvSpPr>
              <p:nvPr>
                <p:ph type="body" idx="1"/>
              </p:nvPr>
            </p:nvSpPr>
            <p:spPr/>
            <p:txBody>
              <a:bodyPr/>
              <a:lstStyle/>
              <a:p>
                <a:r>
                  <a:rPr lang="en-US" sz="1200" dirty="0" smtClean="0"/>
                  <a:t>The standard</a:t>
                </a:r>
                <a:r>
                  <a:rPr lang="en-US" sz="1200" baseline="0" dirty="0" smtClean="0"/>
                  <a:t> deviations for </a:t>
                </a:r>
                <a:r>
                  <a:rPr lang="en-US" sz="1200" i="1" baseline="0" dirty="0" smtClean="0">
                    <a:latin typeface="Times New Roman" pitchFamily="18" charset="0"/>
                    <a:cs typeface="Times New Roman" pitchFamily="18" charset="0"/>
                  </a:rPr>
                  <a:t>x</a:t>
                </a:r>
                <a:r>
                  <a:rPr lang="en-US" sz="1200" baseline="0" dirty="0" smtClean="0"/>
                  <a:t> and </a:t>
                </a:r>
                <a:r>
                  <a:rPr lang="en-US" sz="1200" i="1" baseline="0" dirty="0" smtClean="0"/>
                  <a:t>y</a:t>
                </a:r>
                <a:r>
                  <a:rPr lang="en-US" sz="1200" baseline="0" dirty="0" smtClean="0"/>
                  <a:t> are computed as,</a:t>
                </a:r>
              </a:p>
              <a:p>
                <a:r>
                  <a:rPr lang="en-US" sz="1200" i="0" smtClean="0">
                    <a:latin typeface="Cambria Math"/>
                  </a:rPr>
                  <a:t>〖</a:t>
                </a:r>
                <a:r>
                  <a:rPr lang="en-US" sz="1200" b="0" i="0" smtClean="0">
                    <a:latin typeface="Cambria Math"/>
                  </a:rPr>
                  <a:t> </a:t>
                </a:r>
                <a:r>
                  <a:rPr lang="en-US" sz="1200" i="0">
                    <a:latin typeface="Cambria Math"/>
                  </a:rPr>
                  <a:t>𝑠</a:t>
                </a:r>
                <a:r>
                  <a:rPr lang="en-US" sz="1200" i="0" smtClean="0">
                    <a:latin typeface="Cambria Math"/>
                  </a:rPr>
                  <a:t>〗_</a:t>
                </a:r>
                <a:r>
                  <a:rPr lang="en-US" sz="1200" i="0">
                    <a:latin typeface="Cambria Math"/>
                  </a:rPr>
                  <a:t>𝑥</a:t>
                </a:r>
                <a:r>
                  <a:rPr lang="en-US" sz="1200" i="0" dirty="0">
                    <a:latin typeface="Cambria Math"/>
                  </a:rPr>
                  <a:t> "=</a:t>
                </a:r>
                <a:r>
                  <a:rPr lang="en-US" sz="1200" i="0">
                    <a:latin typeface="Cambria Math"/>
                  </a:rPr>
                  <a:t>" √(</a:t>
                </a:r>
                <a:r>
                  <a:rPr lang="en-US" sz="1200" i="0" dirty="0">
                    <a:latin typeface="Cambria Math"/>
                  </a:rPr>
                  <a:t>∑▒(𝑥_𝑖−𝑥 ̅ ) ^2/(𝑛−1)</a:t>
                </a:r>
                <a:r>
                  <a:rPr lang="en-US" sz="1200" i="0">
                    <a:latin typeface="Cambria Math"/>
                  </a:rPr>
                  <a:t>)</a:t>
                </a:r>
                <a:r>
                  <a:rPr lang="en-US" sz="1200" dirty="0" smtClean="0"/>
                  <a:t> = </a:t>
                </a:r>
                <a:r>
                  <a:rPr lang="en-US" sz="1200" i="0" smtClean="0">
                    <a:latin typeface="Cambria Math"/>
                  </a:rPr>
                  <a:t>√(</a:t>
                </a:r>
                <a:r>
                  <a:rPr lang="en-US" sz="1200" b="0" i="0" smtClean="0">
                    <a:latin typeface="Cambria Math"/>
                  </a:rPr>
                  <a:t>20/9)=1.49</a:t>
                </a:r>
                <a:endParaRPr lang="en-US" sz="1200" dirty="0" smtClean="0"/>
              </a:p>
              <a:p>
                <a:r>
                  <a:rPr lang="en-US" sz="1200" i="0">
                    <a:latin typeface="Cambria Math"/>
                  </a:rPr>
                  <a:t>𝑠_</a:t>
                </a:r>
                <a:r>
                  <a:rPr lang="en-US" sz="1200" b="0" i="0" smtClean="0">
                    <a:latin typeface="Cambria Math"/>
                  </a:rPr>
                  <a:t>𝑦</a:t>
                </a:r>
                <a:r>
                  <a:rPr lang="en-US" sz="1200" b="0" i="0" dirty="0">
                    <a:latin typeface="Cambria Math"/>
                  </a:rPr>
                  <a:t> "</a:t>
                </a:r>
                <a:r>
                  <a:rPr lang="en-US" sz="1200" i="0" dirty="0">
                    <a:latin typeface="Cambria Math"/>
                  </a:rPr>
                  <a:t>=</a:t>
                </a:r>
                <a:r>
                  <a:rPr lang="en-US" sz="1200" i="0">
                    <a:latin typeface="Cambria Math"/>
                  </a:rPr>
                  <a:t>" √(</a:t>
                </a:r>
                <a:r>
                  <a:rPr lang="en-US" sz="1200" i="0" dirty="0">
                    <a:latin typeface="Cambria Math"/>
                  </a:rPr>
                  <a:t>∑</a:t>
                </a:r>
                <a:r>
                  <a:rPr lang="en-US" sz="1200" b="0" i="0" dirty="0" smtClean="0">
                    <a:latin typeface="Cambria Math"/>
                  </a:rPr>
                  <a:t>▒</a:t>
                </a:r>
                <a:r>
                  <a:rPr lang="en-US" sz="1200" b="0" i="0" dirty="0">
                    <a:latin typeface="Cambria Math"/>
                  </a:rPr>
                  <a:t>(</a:t>
                </a:r>
                <a:r>
                  <a:rPr lang="en-US" sz="1200" b="0" i="0" dirty="0" smtClean="0">
                    <a:latin typeface="Cambria Math"/>
                  </a:rPr>
                  <a:t>𝑦</a:t>
                </a:r>
                <a:r>
                  <a:rPr lang="en-US" sz="1200" b="0" i="0" dirty="0">
                    <a:latin typeface="Cambria Math"/>
                  </a:rPr>
                  <a:t>_</a:t>
                </a:r>
                <a:r>
                  <a:rPr lang="en-US" sz="1200" i="0" dirty="0">
                    <a:latin typeface="Cambria Math"/>
                  </a:rPr>
                  <a:t>𝑖−</a:t>
                </a:r>
                <a:r>
                  <a:rPr lang="en-US" sz="1200" b="0" i="0" dirty="0" smtClean="0">
                    <a:latin typeface="Cambria Math"/>
                  </a:rPr>
                  <a:t>𝑦</a:t>
                </a:r>
                <a:r>
                  <a:rPr lang="en-US" sz="1200" b="0" i="0" dirty="0">
                    <a:latin typeface="Cambria Math"/>
                  </a:rPr>
                  <a:t> ̅</a:t>
                </a:r>
                <a:r>
                  <a:rPr lang="en-US" sz="1200" b="0" i="0" dirty="0" smtClean="0">
                    <a:latin typeface="Cambria Math"/>
                  </a:rPr>
                  <a:t> ) </a:t>
                </a:r>
                <a:r>
                  <a:rPr lang="en-US" sz="1200" b="0" i="0" dirty="0">
                    <a:latin typeface="Cambria Math"/>
                  </a:rPr>
                  <a:t>^</a:t>
                </a:r>
                <a:r>
                  <a:rPr lang="en-US" sz="1200" i="0" dirty="0">
                    <a:latin typeface="Cambria Math"/>
                  </a:rPr>
                  <a:t>2/(𝑛−1)</a:t>
                </a:r>
                <a:r>
                  <a:rPr lang="en-US" sz="1200" i="0">
                    <a:latin typeface="Cambria Math"/>
                  </a:rPr>
                  <a:t>)</a:t>
                </a:r>
                <a:r>
                  <a:rPr lang="en-US" sz="1200" dirty="0"/>
                  <a:t> = </a:t>
                </a:r>
                <a:r>
                  <a:rPr lang="en-US" sz="1200" i="0">
                    <a:latin typeface="Cambria Math"/>
                  </a:rPr>
                  <a:t>√(</a:t>
                </a:r>
                <a:r>
                  <a:rPr lang="en-US" sz="1200" b="0" i="0" smtClean="0">
                    <a:latin typeface="Cambria Math"/>
                  </a:rPr>
                  <a:t>566</a:t>
                </a:r>
                <a:r>
                  <a:rPr lang="en-US" sz="1200" b="0" i="0">
                    <a:latin typeface="Cambria Math"/>
                  </a:rPr>
                  <a:t>/</a:t>
                </a:r>
                <a:r>
                  <a:rPr lang="en-US" sz="1200" i="0">
                    <a:latin typeface="Cambria Math"/>
                  </a:rPr>
                  <a:t>9)=</a:t>
                </a:r>
                <a:r>
                  <a:rPr lang="en-US" sz="1200" b="0" i="0" smtClean="0">
                    <a:latin typeface="Cambria Math"/>
                  </a:rPr>
                  <a:t>7.93</a:t>
                </a:r>
                <a:endParaRPr lang="en-US" dirty="0"/>
              </a:p>
            </p:txBody>
          </p:sp>
        </mc:Fallback>
      </mc:AlternateContent>
      <p:sp>
        <p:nvSpPr>
          <p:cNvPr id="4" name="Slide Number Placeholder 3"/>
          <p:cNvSpPr>
            <a:spLocks noGrp="1"/>
          </p:cNvSpPr>
          <p:nvPr>
            <p:ph type="sldNum" sz="quarter" idx="10"/>
          </p:nvPr>
        </p:nvSpPr>
        <p:spPr/>
        <p:txBody>
          <a:bodyPr/>
          <a:lstStyle/>
          <a:p>
            <a:fld id="{54F60B61-172D-4509-B931-6E88C4E54591}" type="slidenum">
              <a:rPr lang="en-US" smtClean="0"/>
              <a:t>105</a:t>
            </a:fld>
            <a:endParaRPr lang="en-US" dirty="0"/>
          </a:p>
        </p:txBody>
      </p:sp>
    </p:spTree>
    <p:extLst>
      <p:ext uri="{BB962C8B-B14F-4D97-AF65-F5344CB8AC3E}">
        <p14:creationId xmlns:p14="http://schemas.microsoft.com/office/powerpoint/2010/main" val="172420706"/>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a:p>
                <a:endParaRPr lang="en-US" sz="1200" b="0" i="0" u="none" strike="noStrike" kern="1200" baseline="0" dirty="0">
                  <a:solidFill>
                    <a:schemeClr val="tx1"/>
                  </a:solidFill>
                  <a:latin typeface="+mn-lt"/>
                  <a:ea typeface="+mn-ea"/>
                  <a:cs typeface="+mn-cs"/>
                </a:endParaRPr>
              </a:p>
            </p:txBody>
          </p:sp>
        </mc:Choice>
        <mc:Fallback xmlns="">
          <p:sp>
            <p:nvSpPr>
              <p:cNvPr id="3" name="Notes Placeholder 2"/>
              <p:cNvSpPr>
                <a:spLocks noGrp="1"/>
              </p:cNvSpPr>
              <p:nvPr>
                <p:ph type="body" idx="1"/>
              </p:nvPr>
            </p:nvSpPr>
            <p:spPr/>
            <p:txBody>
              <a:bodyPr/>
              <a:lstStyle/>
              <a:p>
                <a:r>
                  <a:rPr lang="en-US" sz="1200" dirty="0" smtClean="0"/>
                  <a:t>The standard</a:t>
                </a:r>
                <a:r>
                  <a:rPr lang="en-US" sz="1200" baseline="0" dirty="0" smtClean="0"/>
                  <a:t> deviations for </a:t>
                </a:r>
                <a:r>
                  <a:rPr lang="en-US" sz="1200" i="1" baseline="0" dirty="0" smtClean="0">
                    <a:latin typeface="Times New Roman" pitchFamily="18" charset="0"/>
                    <a:cs typeface="Times New Roman" pitchFamily="18" charset="0"/>
                  </a:rPr>
                  <a:t>x</a:t>
                </a:r>
                <a:r>
                  <a:rPr lang="en-US" sz="1200" baseline="0" dirty="0" smtClean="0"/>
                  <a:t> and </a:t>
                </a:r>
                <a:r>
                  <a:rPr lang="en-US" sz="1200" i="1" baseline="0" dirty="0" smtClean="0"/>
                  <a:t>y</a:t>
                </a:r>
                <a:r>
                  <a:rPr lang="en-US" sz="1200" baseline="0" dirty="0" smtClean="0"/>
                  <a:t> are computed as,</a:t>
                </a:r>
              </a:p>
              <a:p>
                <a:r>
                  <a:rPr lang="en-US" sz="1200" i="0" smtClean="0">
                    <a:latin typeface="Cambria Math"/>
                  </a:rPr>
                  <a:t>〖</a:t>
                </a:r>
                <a:r>
                  <a:rPr lang="en-US" sz="1200" b="0" i="0" smtClean="0">
                    <a:latin typeface="Cambria Math"/>
                  </a:rPr>
                  <a:t> </a:t>
                </a:r>
                <a:r>
                  <a:rPr lang="en-US" sz="1200" i="0">
                    <a:latin typeface="Cambria Math"/>
                  </a:rPr>
                  <a:t>𝑠</a:t>
                </a:r>
                <a:r>
                  <a:rPr lang="en-US" sz="1200" i="0" smtClean="0">
                    <a:latin typeface="Cambria Math"/>
                  </a:rPr>
                  <a:t>〗_</a:t>
                </a:r>
                <a:r>
                  <a:rPr lang="en-US" sz="1200" i="0">
                    <a:latin typeface="Cambria Math"/>
                  </a:rPr>
                  <a:t>𝑥</a:t>
                </a:r>
                <a:r>
                  <a:rPr lang="en-US" sz="1200" i="0" dirty="0">
                    <a:latin typeface="Cambria Math"/>
                  </a:rPr>
                  <a:t> "=</a:t>
                </a:r>
                <a:r>
                  <a:rPr lang="en-US" sz="1200" i="0">
                    <a:latin typeface="Cambria Math"/>
                  </a:rPr>
                  <a:t>" √(</a:t>
                </a:r>
                <a:r>
                  <a:rPr lang="en-US" sz="1200" i="0" dirty="0">
                    <a:latin typeface="Cambria Math"/>
                  </a:rPr>
                  <a:t>∑▒(𝑥_𝑖−𝑥 ̅ ) ^2/(𝑛−1)</a:t>
                </a:r>
                <a:r>
                  <a:rPr lang="en-US" sz="1200" i="0">
                    <a:latin typeface="Cambria Math"/>
                  </a:rPr>
                  <a:t>)</a:t>
                </a:r>
                <a:r>
                  <a:rPr lang="en-US" sz="1200" dirty="0" smtClean="0"/>
                  <a:t> = </a:t>
                </a:r>
                <a:r>
                  <a:rPr lang="en-US" sz="1200" i="0" smtClean="0">
                    <a:latin typeface="Cambria Math"/>
                  </a:rPr>
                  <a:t>√(</a:t>
                </a:r>
                <a:r>
                  <a:rPr lang="en-US" sz="1200" b="0" i="0" smtClean="0">
                    <a:latin typeface="Cambria Math"/>
                  </a:rPr>
                  <a:t>20/9)=1.49</a:t>
                </a:r>
                <a:endParaRPr lang="en-US" sz="1200" dirty="0" smtClean="0"/>
              </a:p>
              <a:p>
                <a:r>
                  <a:rPr lang="en-US" sz="1200" i="0">
                    <a:latin typeface="Cambria Math"/>
                  </a:rPr>
                  <a:t>𝑠_</a:t>
                </a:r>
                <a:r>
                  <a:rPr lang="en-US" sz="1200" b="0" i="0" smtClean="0">
                    <a:latin typeface="Cambria Math"/>
                  </a:rPr>
                  <a:t>𝑦</a:t>
                </a:r>
                <a:r>
                  <a:rPr lang="en-US" sz="1200" b="0" i="0" dirty="0">
                    <a:latin typeface="Cambria Math"/>
                  </a:rPr>
                  <a:t> "</a:t>
                </a:r>
                <a:r>
                  <a:rPr lang="en-US" sz="1200" i="0" dirty="0">
                    <a:latin typeface="Cambria Math"/>
                  </a:rPr>
                  <a:t>=</a:t>
                </a:r>
                <a:r>
                  <a:rPr lang="en-US" sz="1200" i="0">
                    <a:latin typeface="Cambria Math"/>
                  </a:rPr>
                  <a:t>" √(</a:t>
                </a:r>
                <a:r>
                  <a:rPr lang="en-US" sz="1200" i="0" dirty="0">
                    <a:latin typeface="Cambria Math"/>
                  </a:rPr>
                  <a:t>∑</a:t>
                </a:r>
                <a:r>
                  <a:rPr lang="en-US" sz="1200" b="0" i="0" dirty="0" smtClean="0">
                    <a:latin typeface="Cambria Math"/>
                  </a:rPr>
                  <a:t>▒</a:t>
                </a:r>
                <a:r>
                  <a:rPr lang="en-US" sz="1200" b="0" i="0" dirty="0">
                    <a:latin typeface="Cambria Math"/>
                  </a:rPr>
                  <a:t>(</a:t>
                </a:r>
                <a:r>
                  <a:rPr lang="en-US" sz="1200" b="0" i="0" dirty="0" smtClean="0">
                    <a:latin typeface="Cambria Math"/>
                  </a:rPr>
                  <a:t>𝑦</a:t>
                </a:r>
                <a:r>
                  <a:rPr lang="en-US" sz="1200" b="0" i="0" dirty="0">
                    <a:latin typeface="Cambria Math"/>
                  </a:rPr>
                  <a:t>_</a:t>
                </a:r>
                <a:r>
                  <a:rPr lang="en-US" sz="1200" i="0" dirty="0">
                    <a:latin typeface="Cambria Math"/>
                  </a:rPr>
                  <a:t>𝑖−</a:t>
                </a:r>
                <a:r>
                  <a:rPr lang="en-US" sz="1200" b="0" i="0" dirty="0" smtClean="0">
                    <a:latin typeface="Cambria Math"/>
                  </a:rPr>
                  <a:t>𝑦</a:t>
                </a:r>
                <a:r>
                  <a:rPr lang="en-US" sz="1200" b="0" i="0" dirty="0">
                    <a:latin typeface="Cambria Math"/>
                  </a:rPr>
                  <a:t> ̅</a:t>
                </a:r>
                <a:r>
                  <a:rPr lang="en-US" sz="1200" b="0" i="0" dirty="0" smtClean="0">
                    <a:latin typeface="Cambria Math"/>
                  </a:rPr>
                  <a:t> ) </a:t>
                </a:r>
                <a:r>
                  <a:rPr lang="en-US" sz="1200" b="0" i="0" dirty="0">
                    <a:latin typeface="Cambria Math"/>
                  </a:rPr>
                  <a:t>^</a:t>
                </a:r>
                <a:r>
                  <a:rPr lang="en-US" sz="1200" i="0" dirty="0">
                    <a:latin typeface="Cambria Math"/>
                  </a:rPr>
                  <a:t>2/(𝑛−1)</a:t>
                </a:r>
                <a:r>
                  <a:rPr lang="en-US" sz="1200" i="0">
                    <a:latin typeface="Cambria Math"/>
                  </a:rPr>
                  <a:t>)</a:t>
                </a:r>
                <a:r>
                  <a:rPr lang="en-US" sz="1200" dirty="0"/>
                  <a:t> = </a:t>
                </a:r>
                <a:r>
                  <a:rPr lang="en-US" sz="1200" i="0">
                    <a:latin typeface="Cambria Math"/>
                  </a:rPr>
                  <a:t>√(</a:t>
                </a:r>
                <a:r>
                  <a:rPr lang="en-US" sz="1200" b="0" i="0" smtClean="0">
                    <a:latin typeface="Cambria Math"/>
                  </a:rPr>
                  <a:t>566</a:t>
                </a:r>
                <a:r>
                  <a:rPr lang="en-US" sz="1200" b="0" i="0">
                    <a:latin typeface="Cambria Math"/>
                  </a:rPr>
                  <a:t>/</a:t>
                </a:r>
                <a:r>
                  <a:rPr lang="en-US" sz="1200" i="0">
                    <a:latin typeface="Cambria Math"/>
                  </a:rPr>
                  <a:t>9)=</a:t>
                </a:r>
                <a:r>
                  <a:rPr lang="en-US" sz="1200" b="0" i="0" smtClean="0">
                    <a:latin typeface="Cambria Math"/>
                  </a:rPr>
                  <a:t>7.93</a:t>
                </a:r>
                <a:endParaRPr lang="en-US" dirty="0"/>
              </a:p>
            </p:txBody>
          </p:sp>
        </mc:Fallback>
      </mc:AlternateContent>
      <p:sp>
        <p:nvSpPr>
          <p:cNvPr id="4" name="Slide Number Placeholder 3"/>
          <p:cNvSpPr>
            <a:spLocks noGrp="1"/>
          </p:cNvSpPr>
          <p:nvPr>
            <p:ph type="sldNum" sz="quarter" idx="10"/>
          </p:nvPr>
        </p:nvSpPr>
        <p:spPr/>
        <p:txBody>
          <a:bodyPr/>
          <a:lstStyle/>
          <a:p>
            <a:fld id="{54F60B61-172D-4509-B931-6E88C4E54591}" type="slidenum">
              <a:rPr lang="en-US" smtClean="0"/>
              <a:t>107</a:t>
            </a:fld>
            <a:endParaRPr lang="en-US" dirty="0"/>
          </a:p>
        </p:txBody>
      </p:sp>
    </p:spTree>
    <p:extLst>
      <p:ext uri="{BB962C8B-B14F-4D97-AF65-F5344CB8AC3E}">
        <p14:creationId xmlns:p14="http://schemas.microsoft.com/office/powerpoint/2010/main" val="1831996405"/>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a:p>
                <a:endParaRPr lang="en-US" sz="1200" b="0" i="0" u="none" strike="noStrike" kern="1200" baseline="0" dirty="0">
                  <a:solidFill>
                    <a:schemeClr val="tx1"/>
                  </a:solidFill>
                  <a:latin typeface="+mn-lt"/>
                  <a:ea typeface="+mn-ea"/>
                  <a:cs typeface="+mn-cs"/>
                </a:endParaRPr>
              </a:p>
            </p:txBody>
          </p:sp>
        </mc:Choice>
        <mc:Fallback xmlns="">
          <p:sp>
            <p:nvSpPr>
              <p:cNvPr id="3" name="Notes Placeholder 2"/>
              <p:cNvSpPr>
                <a:spLocks noGrp="1"/>
              </p:cNvSpPr>
              <p:nvPr>
                <p:ph type="body" idx="1"/>
              </p:nvPr>
            </p:nvSpPr>
            <p:spPr/>
            <p:txBody>
              <a:bodyPr/>
              <a:lstStyle/>
              <a:p>
                <a:r>
                  <a:rPr lang="en-US" sz="1200" dirty="0" smtClean="0"/>
                  <a:t>The standard</a:t>
                </a:r>
                <a:r>
                  <a:rPr lang="en-US" sz="1200" baseline="0" dirty="0" smtClean="0"/>
                  <a:t> deviations for </a:t>
                </a:r>
                <a:r>
                  <a:rPr lang="en-US" sz="1200" i="1" baseline="0" dirty="0" smtClean="0">
                    <a:latin typeface="Times New Roman" pitchFamily="18" charset="0"/>
                    <a:cs typeface="Times New Roman" pitchFamily="18" charset="0"/>
                  </a:rPr>
                  <a:t>x</a:t>
                </a:r>
                <a:r>
                  <a:rPr lang="en-US" sz="1200" baseline="0" dirty="0" smtClean="0"/>
                  <a:t> and </a:t>
                </a:r>
                <a:r>
                  <a:rPr lang="en-US" sz="1200" i="1" baseline="0" dirty="0" smtClean="0"/>
                  <a:t>y</a:t>
                </a:r>
                <a:r>
                  <a:rPr lang="en-US" sz="1200" baseline="0" dirty="0" smtClean="0"/>
                  <a:t> are computed as,</a:t>
                </a:r>
              </a:p>
              <a:p>
                <a:r>
                  <a:rPr lang="en-US" sz="1200" i="0" smtClean="0">
                    <a:latin typeface="Cambria Math"/>
                  </a:rPr>
                  <a:t>〖</a:t>
                </a:r>
                <a:r>
                  <a:rPr lang="en-US" sz="1200" b="0" i="0" smtClean="0">
                    <a:latin typeface="Cambria Math"/>
                  </a:rPr>
                  <a:t> </a:t>
                </a:r>
                <a:r>
                  <a:rPr lang="en-US" sz="1200" i="0">
                    <a:latin typeface="Cambria Math"/>
                  </a:rPr>
                  <a:t>𝑠</a:t>
                </a:r>
                <a:r>
                  <a:rPr lang="en-US" sz="1200" i="0" smtClean="0">
                    <a:latin typeface="Cambria Math"/>
                  </a:rPr>
                  <a:t>〗_</a:t>
                </a:r>
                <a:r>
                  <a:rPr lang="en-US" sz="1200" i="0">
                    <a:latin typeface="Cambria Math"/>
                  </a:rPr>
                  <a:t>𝑥</a:t>
                </a:r>
                <a:r>
                  <a:rPr lang="en-US" sz="1200" i="0" dirty="0">
                    <a:latin typeface="Cambria Math"/>
                  </a:rPr>
                  <a:t> "=</a:t>
                </a:r>
                <a:r>
                  <a:rPr lang="en-US" sz="1200" i="0">
                    <a:latin typeface="Cambria Math"/>
                  </a:rPr>
                  <a:t>" √(</a:t>
                </a:r>
                <a:r>
                  <a:rPr lang="en-US" sz="1200" i="0" dirty="0">
                    <a:latin typeface="Cambria Math"/>
                  </a:rPr>
                  <a:t>∑▒(𝑥_𝑖−𝑥 ̅ ) ^2/(𝑛−1)</a:t>
                </a:r>
                <a:r>
                  <a:rPr lang="en-US" sz="1200" i="0">
                    <a:latin typeface="Cambria Math"/>
                  </a:rPr>
                  <a:t>)</a:t>
                </a:r>
                <a:r>
                  <a:rPr lang="en-US" sz="1200" dirty="0" smtClean="0"/>
                  <a:t> = </a:t>
                </a:r>
                <a:r>
                  <a:rPr lang="en-US" sz="1200" i="0" smtClean="0">
                    <a:latin typeface="Cambria Math"/>
                  </a:rPr>
                  <a:t>√(</a:t>
                </a:r>
                <a:r>
                  <a:rPr lang="en-US" sz="1200" b="0" i="0" smtClean="0">
                    <a:latin typeface="Cambria Math"/>
                  </a:rPr>
                  <a:t>20/9)=1.49</a:t>
                </a:r>
                <a:endParaRPr lang="en-US" sz="1200" dirty="0" smtClean="0"/>
              </a:p>
              <a:p>
                <a:r>
                  <a:rPr lang="en-US" sz="1200" i="0">
                    <a:latin typeface="Cambria Math"/>
                  </a:rPr>
                  <a:t>𝑠_</a:t>
                </a:r>
                <a:r>
                  <a:rPr lang="en-US" sz="1200" b="0" i="0" smtClean="0">
                    <a:latin typeface="Cambria Math"/>
                  </a:rPr>
                  <a:t>𝑦</a:t>
                </a:r>
                <a:r>
                  <a:rPr lang="en-US" sz="1200" b="0" i="0" dirty="0">
                    <a:latin typeface="Cambria Math"/>
                  </a:rPr>
                  <a:t> "</a:t>
                </a:r>
                <a:r>
                  <a:rPr lang="en-US" sz="1200" i="0" dirty="0">
                    <a:latin typeface="Cambria Math"/>
                  </a:rPr>
                  <a:t>=</a:t>
                </a:r>
                <a:r>
                  <a:rPr lang="en-US" sz="1200" i="0">
                    <a:latin typeface="Cambria Math"/>
                  </a:rPr>
                  <a:t>" √(</a:t>
                </a:r>
                <a:r>
                  <a:rPr lang="en-US" sz="1200" i="0" dirty="0">
                    <a:latin typeface="Cambria Math"/>
                  </a:rPr>
                  <a:t>∑</a:t>
                </a:r>
                <a:r>
                  <a:rPr lang="en-US" sz="1200" b="0" i="0" dirty="0" smtClean="0">
                    <a:latin typeface="Cambria Math"/>
                  </a:rPr>
                  <a:t>▒</a:t>
                </a:r>
                <a:r>
                  <a:rPr lang="en-US" sz="1200" b="0" i="0" dirty="0">
                    <a:latin typeface="Cambria Math"/>
                  </a:rPr>
                  <a:t>(</a:t>
                </a:r>
                <a:r>
                  <a:rPr lang="en-US" sz="1200" b="0" i="0" dirty="0" smtClean="0">
                    <a:latin typeface="Cambria Math"/>
                  </a:rPr>
                  <a:t>𝑦</a:t>
                </a:r>
                <a:r>
                  <a:rPr lang="en-US" sz="1200" b="0" i="0" dirty="0">
                    <a:latin typeface="Cambria Math"/>
                  </a:rPr>
                  <a:t>_</a:t>
                </a:r>
                <a:r>
                  <a:rPr lang="en-US" sz="1200" i="0" dirty="0">
                    <a:latin typeface="Cambria Math"/>
                  </a:rPr>
                  <a:t>𝑖−</a:t>
                </a:r>
                <a:r>
                  <a:rPr lang="en-US" sz="1200" b="0" i="0" dirty="0" smtClean="0">
                    <a:latin typeface="Cambria Math"/>
                  </a:rPr>
                  <a:t>𝑦</a:t>
                </a:r>
                <a:r>
                  <a:rPr lang="en-US" sz="1200" b="0" i="0" dirty="0">
                    <a:latin typeface="Cambria Math"/>
                  </a:rPr>
                  <a:t> ̅</a:t>
                </a:r>
                <a:r>
                  <a:rPr lang="en-US" sz="1200" b="0" i="0" dirty="0" smtClean="0">
                    <a:latin typeface="Cambria Math"/>
                  </a:rPr>
                  <a:t> ) </a:t>
                </a:r>
                <a:r>
                  <a:rPr lang="en-US" sz="1200" b="0" i="0" dirty="0">
                    <a:latin typeface="Cambria Math"/>
                  </a:rPr>
                  <a:t>^</a:t>
                </a:r>
                <a:r>
                  <a:rPr lang="en-US" sz="1200" i="0" dirty="0">
                    <a:latin typeface="Cambria Math"/>
                  </a:rPr>
                  <a:t>2/(𝑛−1)</a:t>
                </a:r>
                <a:r>
                  <a:rPr lang="en-US" sz="1200" i="0">
                    <a:latin typeface="Cambria Math"/>
                  </a:rPr>
                  <a:t>)</a:t>
                </a:r>
                <a:r>
                  <a:rPr lang="en-US" sz="1200" dirty="0"/>
                  <a:t> = </a:t>
                </a:r>
                <a:r>
                  <a:rPr lang="en-US" sz="1200" i="0">
                    <a:latin typeface="Cambria Math"/>
                  </a:rPr>
                  <a:t>√(</a:t>
                </a:r>
                <a:r>
                  <a:rPr lang="en-US" sz="1200" b="0" i="0" smtClean="0">
                    <a:latin typeface="Cambria Math"/>
                  </a:rPr>
                  <a:t>566</a:t>
                </a:r>
                <a:r>
                  <a:rPr lang="en-US" sz="1200" b="0" i="0">
                    <a:latin typeface="Cambria Math"/>
                  </a:rPr>
                  <a:t>/</a:t>
                </a:r>
                <a:r>
                  <a:rPr lang="en-US" sz="1200" i="0">
                    <a:latin typeface="Cambria Math"/>
                  </a:rPr>
                  <a:t>9)=</a:t>
                </a:r>
                <a:r>
                  <a:rPr lang="en-US" sz="1200" b="0" i="0" smtClean="0">
                    <a:latin typeface="Cambria Math"/>
                  </a:rPr>
                  <a:t>7.93</a:t>
                </a:r>
                <a:endParaRPr lang="en-US" dirty="0"/>
              </a:p>
            </p:txBody>
          </p:sp>
        </mc:Fallback>
      </mc:AlternateContent>
      <p:sp>
        <p:nvSpPr>
          <p:cNvPr id="4" name="Slide Number Placeholder 3"/>
          <p:cNvSpPr>
            <a:spLocks noGrp="1"/>
          </p:cNvSpPr>
          <p:nvPr>
            <p:ph type="sldNum" sz="quarter" idx="10"/>
          </p:nvPr>
        </p:nvSpPr>
        <p:spPr/>
        <p:txBody>
          <a:bodyPr/>
          <a:lstStyle/>
          <a:p>
            <a:fld id="{54F60B61-172D-4509-B931-6E88C4E54591}" type="slidenum">
              <a:rPr lang="en-US" smtClean="0"/>
              <a:t>109</a:t>
            </a:fld>
            <a:endParaRPr lang="en-US" dirty="0"/>
          </a:p>
        </p:txBody>
      </p:sp>
    </p:spTree>
    <p:extLst>
      <p:ext uri="{BB962C8B-B14F-4D97-AF65-F5344CB8AC3E}">
        <p14:creationId xmlns:p14="http://schemas.microsoft.com/office/powerpoint/2010/main" val="189672793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a:p>
                <a:endParaRPr lang="en-US" sz="1200" b="0" i="0" u="none" strike="noStrike" kern="1200" baseline="0" dirty="0">
                  <a:solidFill>
                    <a:schemeClr val="tx1"/>
                  </a:solidFill>
                  <a:latin typeface="+mn-lt"/>
                  <a:ea typeface="+mn-ea"/>
                  <a:cs typeface="+mn-cs"/>
                </a:endParaRPr>
              </a:p>
            </p:txBody>
          </p:sp>
        </mc:Choice>
        <mc:Fallback xmlns="">
          <p:sp>
            <p:nvSpPr>
              <p:cNvPr id="3" name="Notes Placeholder 2"/>
              <p:cNvSpPr>
                <a:spLocks noGrp="1"/>
              </p:cNvSpPr>
              <p:nvPr>
                <p:ph type="body" idx="1"/>
              </p:nvPr>
            </p:nvSpPr>
            <p:spPr/>
            <p:txBody>
              <a:bodyPr/>
              <a:lstStyle/>
              <a:p>
                <a:r>
                  <a:rPr lang="en-US" sz="1200" dirty="0" smtClean="0"/>
                  <a:t>The standard</a:t>
                </a:r>
                <a:r>
                  <a:rPr lang="en-US" sz="1200" baseline="0" dirty="0" smtClean="0"/>
                  <a:t> deviations for </a:t>
                </a:r>
                <a:r>
                  <a:rPr lang="en-US" sz="1200" i="1" baseline="0" dirty="0" smtClean="0">
                    <a:latin typeface="Times New Roman" pitchFamily="18" charset="0"/>
                    <a:cs typeface="Times New Roman" pitchFamily="18" charset="0"/>
                  </a:rPr>
                  <a:t>x</a:t>
                </a:r>
                <a:r>
                  <a:rPr lang="en-US" sz="1200" baseline="0" dirty="0" smtClean="0"/>
                  <a:t> and </a:t>
                </a:r>
                <a:r>
                  <a:rPr lang="en-US" sz="1200" i="1" baseline="0" dirty="0" smtClean="0"/>
                  <a:t>y</a:t>
                </a:r>
                <a:r>
                  <a:rPr lang="en-US" sz="1200" baseline="0" dirty="0" smtClean="0"/>
                  <a:t> are computed as,</a:t>
                </a:r>
              </a:p>
              <a:p>
                <a:r>
                  <a:rPr lang="en-US" sz="1200" i="0" smtClean="0">
                    <a:latin typeface="Cambria Math"/>
                  </a:rPr>
                  <a:t>〖</a:t>
                </a:r>
                <a:r>
                  <a:rPr lang="en-US" sz="1200" b="0" i="0" smtClean="0">
                    <a:latin typeface="Cambria Math"/>
                  </a:rPr>
                  <a:t> </a:t>
                </a:r>
                <a:r>
                  <a:rPr lang="en-US" sz="1200" i="0">
                    <a:latin typeface="Cambria Math"/>
                  </a:rPr>
                  <a:t>𝑠</a:t>
                </a:r>
                <a:r>
                  <a:rPr lang="en-US" sz="1200" i="0" smtClean="0">
                    <a:latin typeface="Cambria Math"/>
                  </a:rPr>
                  <a:t>〗_</a:t>
                </a:r>
                <a:r>
                  <a:rPr lang="en-US" sz="1200" i="0">
                    <a:latin typeface="Cambria Math"/>
                  </a:rPr>
                  <a:t>𝑥</a:t>
                </a:r>
                <a:r>
                  <a:rPr lang="en-US" sz="1200" i="0" dirty="0">
                    <a:latin typeface="Cambria Math"/>
                  </a:rPr>
                  <a:t> "=</a:t>
                </a:r>
                <a:r>
                  <a:rPr lang="en-US" sz="1200" i="0">
                    <a:latin typeface="Cambria Math"/>
                  </a:rPr>
                  <a:t>" √(</a:t>
                </a:r>
                <a:r>
                  <a:rPr lang="en-US" sz="1200" i="0" dirty="0">
                    <a:latin typeface="Cambria Math"/>
                  </a:rPr>
                  <a:t>∑▒(𝑥_𝑖−𝑥 ̅ ) ^2/(𝑛−1)</a:t>
                </a:r>
                <a:r>
                  <a:rPr lang="en-US" sz="1200" i="0">
                    <a:latin typeface="Cambria Math"/>
                  </a:rPr>
                  <a:t>)</a:t>
                </a:r>
                <a:r>
                  <a:rPr lang="en-US" sz="1200" dirty="0" smtClean="0"/>
                  <a:t> = </a:t>
                </a:r>
                <a:r>
                  <a:rPr lang="en-US" sz="1200" i="0" smtClean="0">
                    <a:latin typeface="Cambria Math"/>
                  </a:rPr>
                  <a:t>√(</a:t>
                </a:r>
                <a:r>
                  <a:rPr lang="en-US" sz="1200" b="0" i="0" smtClean="0">
                    <a:latin typeface="Cambria Math"/>
                  </a:rPr>
                  <a:t>20/9)=1.49</a:t>
                </a:r>
                <a:endParaRPr lang="en-US" sz="1200" dirty="0" smtClean="0"/>
              </a:p>
              <a:p>
                <a:r>
                  <a:rPr lang="en-US" sz="1200" i="0">
                    <a:latin typeface="Cambria Math"/>
                  </a:rPr>
                  <a:t>𝑠_</a:t>
                </a:r>
                <a:r>
                  <a:rPr lang="en-US" sz="1200" b="0" i="0" smtClean="0">
                    <a:latin typeface="Cambria Math"/>
                  </a:rPr>
                  <a:t>𝑦</a:t>
                </a:r>
                <a:r>
                  <a:rPr lang="en-US" sz="1200" b="0" i="0" dirty="0">
                    <a:latin typeface="Cambria Math"/>
                  </a:rPr>
                  <a:t> "</a:t>
                </a:r>
                <a:r>
                  <a:rPr lang="en-US" sz="1200" i="0" dirty="0">
                    <a:latin typeface="Cambria Math"/>
                  </a:rPr>
                  <a:t>=</a:t>
                </a:r>
                <a:r>
                  <a:rPr lang="en-US" sz="1200" i="0">
                    <a:latin typeface="Cambria Math"/>
                  </a:rPr>
                  <a:t>" √(</a:t>
                </a:r>
                <a:r>
                  <a:rPr lang="en-US" sz="1200" i="0" dirty="0">
                    <a:latin typeface="Cambria Math"/>
                  </a:rPr>
                  <a:t>∑</a:t>
                </a:r>
                <a:r>
                  <a:rPr lang="en-US" sz="1200" b="0" i="0" dirty="0" smtClean="0">
                    <a:latin typeface="Cambria Math"/>
                  </a:rPr>
                  <a:t>▒</a:t>
                </a:r>
                <a:r>
                  <a:rPr lang="en-US" sz="1200" b="0" i="0" dirty="0">
                    <a:latin typeface="Cambria Math"/>
                  </a:rPr>
                  <a:t>(</a:t>
                </a:r>
                <a:r>
                  <a:rPr lang="en-US" sz="1200" b="0" i="0" dirty="0" smtClean="0">
                    <a:latin typeface="Cambria Math"/>
                  </a:rPr>
                  <a:t>𝑦</a:t>
                </a:r>
                <a:r>
                  <a:rPr lang="en-US" sz="1200" b="0" i="0" dirty="0">
                    <a:latin typeface="Cambria Math"/>
                  </a:rPr>
                  <a:t>_</a:t>
                </a:r>
                <a:r>
                  <a:rPr lang="en-US" sz="1200" i="0" dirty="0">
                    <a:latin typeface="Cambria Math"/>
                  </a:rPr>
                  <a:t>𝑖−</a:t>
                </a:r>
                <a:r>
                  <a:rPr lang="en-US" sz="1200" b="0" i="0" dirty="0" smtClean="0">
                    <a:latin typeface="Cambria Math"/>
                  </a:rPr>
                  <a:t>𝑦</a:t>
                </a:r>
                <a:r>
                  <a:rPr lang="en-US" sz="1200" b="0" i="0" dirty="0">
                    <a:latin typeface="Cambria Math"/>
                  </a:rPr>
                  <a:t> ̅</a:t>
                </a:r>
                <a:r>
                  <a:rPr lang="en-US" sz="1200" b="0" i="0" dirty="0" smtClean="0">
                    <a:latin typeface="Cambria Math"/>
                  </a:rPr>
                  <a:t> ) </a:t>
                </a:r>
                <a:r>
                  <a:rPr lang="en-US" sz="1200" b="0" i="0" dirty="0">
                    <a:latin typeface="Cambria Math"/>
                  </a:rPr>
                  <a:t>^</a:t>
                </a:r>
                <a:r>
                  <a:rPr lang="en-US" sz="1200" i="0" dirty="0">
                    <a:latin typeface="Cambria Math"/>
                  </a:rPr>
                  <a:t>2/(𝑛−1)</a:t>
                </a:r>
                <a:r>
                  <a:rPr lang="en-US" sz="1200" i="0">
                    <a:latin typeface="Cambria Math"/>
                  </a:rPr>
                  <a:t>)</a:t>
                </a:r>
                <a:r>
                  <a:rPr lang="en-US" sz="1200" dirty="0"/>
                  <a:t> = </a:t>
                </a:r>
                <a:r>
                  <a:rPr lang="en-US" sz="1200" i="0">
                    <a:latin typeface="Cambria Math"/>
                  </a:rPr>
                  <a:t>√(</a:t>
                </a:r>
                <a:r>
                  <a:rPr lang="en-US" sz="1200" b="0" i="0" smtClean="0">
                    <a:latin typeface="Cambria Math"/>
                  </a:rPr>
                  <a:t>566</a:t>
                </a:r>
                <a:r>
                  <a:rPr lang="en-US" sz="1200" b="0" i="0">
                    <a:latin typeface="Cambria Math"/>
                  </a:rPr>
                  <a:t>/</a:t>
                </a:r>
                <a:r>
                  <a:rPr lang="en-US" sz="1200" i="0">
                    <a:latin typeface="Cambria Math"/>
                  </a:rPr>
                  <a:t>9)=</a:t>
                </a:r>
                <a:r>
                  <a:rPr lang="en-US" sz="1200" b="0" i="0" smtClean="0">
                    <a:latin typeface="Cambria Math"/>
                  </a:rPr>
                  <a:t>7.93</a:t>
                </a:r>
                <a:endParaRPr lang="en-US" dirty="0"/>
              </a:p>
            </p:txBody>
          </p:sp>
        </mc:Fallback>
      </mc:AlternateContent>
      <p:sp>
        <p:nvSpPr>
          <p:cNvPr id="4" name="Slide Number Placeholder 3"/>
          <p:cNvSpPr>
            <a:spLocks noGrp="1"/>
          </p:cNvSpPr>
          <p:nvPr>
            <p:ph type="sldNum" sz="quarter" idx="10"/>
          </p:nvPr>
        </p:nvSpPr>
        <p:spPr/>
        <p:txBody>
          <a:bodyPr/>
          <a:lstStyle/>
          <a:p>
            <a:fld id="{54F60B61-172D-4509-B931-6E88C4E54591}" type="slidenum">
              <a:rPr lang="en-US" smtClean="0"/>
              <a:t>110</a:t>
            </a:fld>
            <a:endParaRPr lang="en-US" dirty="0"/>
          </a:p>
        </p:txBody>
      </p:sp>
    </p:spTree>
    <p:extLst>
      <p:ext uri="{BB962C8B-B14F-4D97-AF65-F5344CB8AC3E}">
        <p14:creationId xmlns:p14="http://schemas.microsoft.com/office/powerpoint/2010/main" val="4075156861"/>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a:p>
                <a:endParaRPr lang="en-US" sz="1200" b="0" i="0" u="none" strike="noStrike" kern="1200" baseline="0" dirty="0">
                  <a:solidFill>
                    <a:schemeClr val="tx1"/>
                  </a:solidFill>
                  <a:latin typeface="+mn-lt"/>
                  <a:ea typeface="+mn-ea"/>
                  <a:cs typeface="+mn-cs"/>
                </a:endParaRPr>
              </a:p>
            </p:txBody>
          </p:sp>
        </mc:Choice>
        <mc:Fallback xmlns="">
          <p:sp>
            <p:nvSpPr>
              <p:cNvPr id="3" name="Notes Placeholder 2"/>
              <p:cNvSpPr>
                <a:spLocks noGrp="1"/>
              </p:cNvSpPr>
              <p:nvPr>
                <p:ph type="body" idx="1"/>
              </p:nvPr>
            </p:nvSpPr>
            <p:spPr/>
            <p:txBody>
              <a:bodyPr/>
              <a:lstStyle/>
              <a:p>
                <a:r>
                  <a:rPr lang="en-US" sz="1200" dirty="0" smtClean="0"/>
                  <a:t>The standard</a:t>
                </a:r>
                <a:r>
                  <a:rPr lang="en-US" sz="1200" baseline="0" dirty="0" smtClean="0"/>
                  <a:t> deviations for </a:t>
                </a:r>
                <a:r>
                  <a:rPr lang="en-US" sz="1200" i="1" baseline="0" dirty="0" smtClean="0">
                    <a:latin typeface="Times New Roman" pitchFamily="18" charset="0"/>
                    <a:cs typeface="Times New Roman" pitchFamily="18" charset="0"/>
                  </a:rPr>
                  <a:t>x</a:t>
                </a:r>
                <a:r>
                  <a:rPr lang="en-US" sz="1200" baseline="0" dirty="0" smtClean="0"/>
                  <a:t> and </a:t>
                </a:r>
                <a:r>
                  <a:rPr lang="en-US" sz="1200" i="1" baseline="0" dirty="0" smtClean="0"/>
                  <a:t>y</a:t>
                </a:r>
                <a:r>
                  <a:rPr lang="en-US" sz="1200" baseline="0" dirty="0" smtClean="0"/>
                  <a:t> are computed as,</a:t>
                </a:r>
              </a:p>
              <a:p>
                <a:r>
                  <a:rPr lang="en-US" sz="1200" i="0" smtClean="0">
                    <a:latin typeface="Cambria Math"/>
                  </a:rPr>
                  <a:t>〖</a:t>
                </a:r>
                <a:r>
                  <a:rPr lang="en-US" sz="1200" b="0" i="0" smtClean="0">
                    <a:latin typeface="Cambria Math"/>
                  </a:rPr>
                  <a:t> </a:t>
                </a:r>
                <a:r>
                  <a:rPr lang="en-US" sz="1200" i="0">
                    <a:latin typeface="Cambria Math"/>
                  </a:rPr>
                  <a:t>𝑠</a:t>
                </a:r>
                <a:r>
                  <a:rPr lang="en-US" sz="1200" i="0" smtClean="0">
                    <a:latin typeface="Cambria Math"/>
                  </a:rPr>
                  <a:t>〗_</a:t>
                </a:r>
                <a:r>
                  <a:rPr lang="en-US" sz="1200" i="0">
                    <a:latin typeface="Cambria Math"/>
                  </a:rPr>
                  <a:t>𝑥</a:t>
                </a:r>
                <a:r>
                  <a:rPr lang="en-US" sz="1200" i="0" dirty="0">
                    <a:latin typeface="Cambria Math"/>
                  </a:rPr>
                  <a:t> "=</a:t>
                </a:r>
                <a:r>
                  <a:rPr lang="en-US" sz="1200" i="0">
                    <a:latin typeface="Cambria Math"/>
                  </a:rPr>
                  <a:t>" √(</a:t>
                </a:r>
                <a:r>
                  <a:rPr lang="en-US" sz="1200" i="0" dirty="0">
                    <a:latin typeface="Cambria Math"/>
                  </a:rPr>
                  <a:t>∑▒(𝑥_𝑖−𝑥 ̅ ) ^2/(𝑛−1)</a:t>
                </a:r>
                <a:r>
                  <a:rPr lang="en-US" sz="1200" i="0">
                    <a:latin typeface="Cambria Math"/>
                  </a:rPr>
                  <a:t>)</a:t>
                </a:r>
                <a:r>
                  <a:rPr lang="en-US" sz="1200" dirty="0" smtClean="0"/>
                  <a:t> = </a:t>
                </a:r>
                <a:r>
                  <a:rPr lang="en-US" sz="1200" i="0" smtClean="0">
                    <a:latin typeface="Cambria Math"/>
                  </a:rPr>
                  <a:t>√(</a:t>
                </a:r>
                <a:r>
                  <a:rPr lang="en-US" sz="1200" b="0" i="0" smtClean="0">
                    <a:latin typeface="Cambria Math"/>
                  </a:rPr>
                  <a:t>20/9)=1.49</a:t>
                </a:r>
                <a:endParaRPr lang="en-US" sz="1200" dirty="0" smtClean="0"/>
              </a:p>
              <a:p>
                <a:r>
                  <a:rPr lang="en-US" sz="1200" i="0">
                    <a:latin typeface="Cambria Math"/>
                  </a:rPr>
                  <a:t>𝑠_</a:t>
                </a:r>
                <a:r>
                  <a:rPr lang="en-US" sz="1200" b="0" i="0" smtClean="0">
                    <a:latin typeface="Cambria Math"/>
                  </a:rPr>
                  <a:t>𝑦</a:t>
                </a:r>
                <a:r>
                  <a:rPr lang="en-US" sz="1200" b="0" i="0" dirty="0">
                    <a:latin typeface="Cambria Math"/>
                  </a:rPr>
                  <a:t> "</a:t>
                </a:r>
                <a:r>
                  <a:rPr lang="en-US" sz="1200" i="0" dirty="0">
                    <a:latin typeface="Cambria Math"/>
                  </a:rPr>
                  <a:t>=</a:t>
                </a:r>
                <a:r>
                  <a:rPr lang="en-US" sz="1200" i="0">
                    <a:latin typeface="Cambria Math"/>
                  </a:rPr>
                  <a:t>" √(</a:t>
                </a:r>
                <a:r>
                  <a:rPr lang="en-US" sz="1200" i="0" dirty="0">
                    <a:latin typeface="Cambria Math"/>
                  </a:rPr>
                  <a:t>∑</a:t>
                </a:r>
                <a:r>
                  <a:rPr lang="en-US" sz="1200" b="0" i="0" dirty="0" smtClean="0">
                    <a:latin typeface="Cambria Math"/>
                  </a:rPr>
                  <a:t>▒</a:t>
                </a:r>
                <a:r>
                  <a:rPr lang="en-US" sz="1200" b="0" i="0" dirty="0">
                    <a:latin typeface="Cambria Math"/>
                  </a:rPr>
                  <a:t>(</a:t>
                </a:r>
                <a:r>
                  <a:rPr lang="en-US" sz="1200" b="0" i="0" dirty="0" smtClean="0">
                    <a:latin typeface="Cambria Math"/>
                  </a:rPr>
                  <a:t>𝑦</a:t>
                </a:r>
                <a:r>
                  <a:rPr lang="en-US" sz="1200" b="0" i="0" dirty="0">
                    <a:latin typeface="Cambria Math"/>
                  </a:rPr>
                  <a:t>_</a:t>
                </a:r>
                <a:r>
                  <a:rPr lang="en-US" sz="1200" i="0" dirty="0">
                    <a:latin typeface="Cambria Math"/>
                  </a:rPr>
                  <a:t>𝑖−</a:t>
                </a:r>
                <a:r>
                  <a:rPr lang="en-US" sz="1200" b="0" i="0" dirty="0" smtClean="0">
                    <a:latin typeface="Cambria Math"/>
                  </a:rPr>
                  <a:t>𝑦</a:t>
                </a:r>
                <a:r>
                  <a:rPr lang="en-US" sz="1200" b="0" i="0" dirty="0">
                    <a:latin typeface="Cambria Math"/>
                  </a:rPr>
                  <a:t> ̅</a:t>
                </a:r>
                <a:r>
                  <a:rPr lang="en-US" sz="1200" b="0" i="0" dirty="0" smtClean="0">
                    <a:latin typeface="Cambria Math"/>
                  </a:rPr>
                  <a:t> ) </a:t>
                </a:r>
                <a:r>
                  <a:rPr lang="en-US" sz="1200" b="0" i="0" dirty="0">
                    <a:latin typeface="Cambria Math"/>
                  </a:rPr>
                  <a:t>^</a:t>
                </a:r>
                <a:r>
                  <a:rPr lang="en-US" sz="1200" i="0" dirty="0">
                    <a:latin typeface="Cambria Math"/>
                  </a:rPr>
                  <a:t>2/(𝑛−1)</a:t>
                </a:r>
                <a:r>
                  <a:rPr lang="en-US" sz="1200" i="0">
                    <a:latin typeface="Cambria Math"/>
                  </a:rPr>
                  <a:t>)</a:t>
                </a:r>
                <a:r>
                  <a:rPr lang="en-US" sz="1200" dirty="0"/>
                  <a:t> = </a:t>
                </a:r>
                <a:r>
                  <a:rPr lang="en-US" sz="1200" i="0">
                    <a:latin typeface="Cambria Math"/>
                  </a:rPr>
                  <a:t>√(</a:t>
                </a:r>
                <a:r>
                  <a:rPr lang="en-US" sz="1200" b="0" i="0" smtClean="0">
                    <a:latin typeface="Cambria Math"/>
                  </a:rPr>
                  <a:t>566</a:t>
                </a:r>
                <a:r>
                  <a:rPr lang="en-US" sz="1200" b="0" i="0">
                    <a:latin typeface="Cambria Math"/>
                  </a:rPr>
                  <a:t>/</a:t>
                </a:r>
                <a:r>
                  <a:rPr lang="en-US" sz="1200" i="0">
                    <a:latin typeface="Cambria Math"/>
                  </a:rPr>
                  <a:t>9)=</a:t>
                </a:r>
                <a:r>
                  <a:rPr lang="en-US" sz="1200" b="0" i="0" smtClean="0">
                    <a:latin typeface="Cambria Math"/>
                  </a:rPr>
                  <a:t>7.93</a:t>
                </a:r>
                <a:endParaRPr lang="en-US" dirty="0"/>
              </a:p>
            </p:txBody>
          </p:sp>
        </mc:Fallback>
      </mc:AlternateContent>
      <p:sp>
        <p:nvSpPr>
          <p:cNvPr id="4" name="Slide Number Placeholder 3"/>
          <p:cNvSpPr>
            <a:spLocks noGrp="1"/>
          </p:cNvSpPr>
          <p:nvPr>
            <p:ph type="sldNum" sz="quarter" idx="10"/>
          </p:nvPr>
        </p:nvSpPr>
        <p:spPr/>
        <p:txBody>
          <a:bodyPr/>
          <a:lstStyle/>
          <a:p>
            <a:fld id="{54F60B61-172D-4509-B931-6E88C4E54591}" type="slidenum">
              <a:rPr lang="en-US" smtClean="0"/>
              <a:t>111</a:t>
            </a:fld>
            <a:endParaRPr lang="en-US" dirty="0"/>
          </a:p>
        </p:txBody>
      </p:sp>
    </p:spTree>
    <p:extLst>
      <p:ext uri="{BB962C8B-B14F-4D97-AF65-F5344CB8AC3E}">
        <p14:creationId xmlns:p14="http://schemas.microsoft.com/office/powerpoint/2010/main" val="9426550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Example of experimental study: </a:t>
            </a:r>
          </a:p>
          <a:p>
            <a:pPr marL="628650" lvl="1"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If a pharmaceutical firm is interested in conducting an experiment to learn about how a new drug affects blood pressure, then blood pressure is the variable of interest in the study. </a:t>
            </a:r>
          </a:p>
          <a:p>
            <a:pPr marL="628650" lvl="1"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The dosage level of the new drug is another variable that is hoped to have a causal effect on blood pressure.</a:t>
            </a:r>
          </a:p>
          <a:p>
            <a:pPr marL="628650" lvl="1"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To obtain data about the effect of the new drug, researchers select a sample of individuals. </a:t>
            </a:r>
          </a:p>
          <a:p>
            <a:pPr marL="628650" lvl="1"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The dosage level of the new drug is controlled as different groups of individuals are given different dosage levels. </a:t>
            </a:r>
          </a:p>
          <a:p>
            <a:pPr marL="628650" lvl="1"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Before and after the study, data on blood pressure are collected for each group. </a:t>
            </a:r>
          </a:p>
          <a:p>
            <a:pPr marL="628650" lvl="1"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Statistical analysis of these experimental data can help determine how the new drug affects blood pressure.</a:t>
            </a:r>
          </a:p>
          <a:p>
            <a:pPr marL="0" indent="0">
              <a:buFont typeface="Arial" panose="020B0604020202020204" pitchFamily="34" charset="0"/>
              <a:buNone/>
            </a:pPr>
            <a:endParaRPr lang="en-US" sz="1200" b="0" i="0" u="none" strike="noStrike" kern="1200" baseline="0" dirty="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54F60B61-172D-4509-B931-6E88C4E54591}" type="slidenum">
              <a:rPr lang="en-US" smtClean="0"/>
              <a:t>12</a:t>
            </a:fld>
            <a:endParaRPr lang="en-US" dirty="0"/>
          </a:p>
        </p:txBody>
      </p:sp>
    </p:spTree>
    <p:extLst>
      <p:ext uri="{BB962C8B-B14F-4D97-AF65-F5344CB8AC3E}">
        <p14:creationId xmlns:p14="http://schemas.microsoft.com/office/powerpoint/2010/main" val="156675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6" name="Slide Number Placeholder 5"/>
          <p:cNvSpPr>
            <a:spLocks noGrp="1"/>
          </p:cNvSpPr>
          <p:nvPr>
            <p:ph type="sldNum" sz="quarter" idx="12"/>
          </p:nvPr>
        </p:nvSpPr>
        <p:spPr/>
        <p:txBody>
          <a:bodyPr/>
          <a:lstStyle/>
          <a:p>
            <a:fld id="{949EBC64-41CB-41B8-B6DF-9B1367312BD4}" type="slidenum">
              <a:rPr lang="en-US" smtClean="0"/>
              <a:t>‹#›</a:t>
            </a:fld>
            <a:endParaRPr lang="en-US"/>
          </a:p>
        </p:txBody>
      </p:sp>
    </p:spTree>
    <p:extLst>
      <p:ext uri="{BB962C8B-B14F-4D97-AF65-F5344CB8AC3E}">
        <p14:creationId xmlns:p14="http://schemas.microsoft.com/office/powerpoint/2010/main" val="32313211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8_Custom Layout">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0073FD7-FFC7-42A0-BEC3-DC4B4164596B}"/>
              </a:ext>
            </a:extLst>
          </p:cNvPr>
          <p:cNvSpPr>
            <a:spLocks noGrp="1"/>
          </p:cNvSpPr>
          <p:nvPr>
            <p:ph type="sldNum" sz="quarter" idx="10"/>
          </p:nvPr>
        </p:nvSpPr>
        <p:spPr/>
        <p:txBody>
          <a:bodyPr/>
          <a:lstStyle/>
          <a:p>
            <a:fld id="{949EBC64-41CB-41B8-B6DF-9B1367312BD4}" type="slidenum">
              <a:rPr lang="en-US" smtClean="0"/>
              <a:t>‹#›</a:t>
            </a:fld>
            <a:endParaRPr lang="en-US"/>
          </a:p>
        </p:txBody>
      </p:sp>
      <p:sp>
        <p:nvSpPr>
          <p:cNvPr id="6" name="Text Placeholder 5">
            <a:extLst>
              <a:ext uri="{FF2B5EF4-FFF2-40B4-BE49-F238E27FC236}">
                <a16:creationId xmlns:a16="http://schemas.microsoft.com/office/drawing/2014/main" id="{F5132534-7197-4594-B0E6-D8F937DE394A}"/>
              </a:ext>
            </a:extLst>
          </p:cNvPr>
          <p:cNvSpPr>
            <a:spLocks noGrp="1"/>
          </p:cNvSpPr>
          <p:nvPr>
            <p:ph type="body" sz="quarter" idx="12"/>
          </p:nvPr>
        </p:nvSpPr>
        <p:spPr>
          <a:xfrm>
            <a:off x="838200" y="1908176"/>
            <a:ext cx="10515600" cy="637598"/>
          </a:xfrm>
        </p:spPr>
        <p:txBody>
          <a:bodyPr>
            <a:noAutofit/>
          </a:bodyPr>
          <a:lstStyle/>
          <a:p>
            <a:pPr lvl="0"/>
            <a:endParaRPr lang="en-US" dirty="0"/>
          </a:p>
        </p:txBody>
      </p:sp>
      <p:sp>
        <p:nvSpPr>
          <p:cNvPr id="10" name="Title Placeholder 1">
            <a:extLst>
              <a:ext uri="{FF2B5EF4-FFF2-40B4-BE49-F238E27FC236}">
                <a16:creationId xmlns:a16="http://schemas.microsoft.com/office/drawing/2014/main" id="{922AEDB0-F518-4BE4-9C10-E57E5FF05926}"/>
              </a:ext>
            </a:extLst>
          </p:cNvPr>
          <p:cNvSpPr>
            <a:spLocks noGrp="1"/>
          </p:cNvSpPr>
          <p:nvPr>
            <p:ph type="title"/>
          </p:nvPr>
        </p:nvSpPr>
        <p:spPr>
          <a:xfrm>
            <a:off x="838200" y="572337"/>
            <a:ext cx="10515600" cy="1118351"/>
          </a:xfrm>
          <a:prstGeom prst="rect">
            <a:avLst/>
          </a:prstGeom>
        </p:spPr>
        <p:txBody>
          <a:bodyPr vert="horz" lIns="91440" tIns="45720" rIns="91440" bIns="45720" rtlCol="0" anchor="t" anchorCtr="0">
            <a:noAutofit/>
          </a:bodyPr>
          <a:lstStyle/>
          <a:p>
            <a:r>
              <a:rPr lang="en-US" dirty="0"/>
              <a:t>Click to edit Master title style</a:t>
            </a:r>
          </a:p>
        </p:txBody>
      </p:sp>
      <p:sp>
        <p:nvSpPr>
          <p:cNvPr id="5" name="Text Placeholder 4">
            <a:extLst>
              <a:ext uri="{FF2B5EF4-FFF2-40B4-BE49-F238E27FC236}">
                <a16:creationId xmlns:a16="http://schemas.microsoft.com/office/drawing/2014/main" id="{47A16733-2A98-4F1B-AC1F-5B08435EC256}"/>
              </a:ext>
            </a:extLst>
          </p:cNvPr>
          <p:cNvSpPr>
            <a:spLocks noGrp="1"/>
          </p:cNvSpPr>
          <p:nvPr>
            <p:ph type="body" sz="quarter" idx="14"/>
          </p:nvPr>
        </p:nvSpPr>
        <p:spPr>
          <a:xfrm>
            <a:off x="838198" y="4932404"/>
            <a:ext cx="10515600" cy="752623"/>
          </a:xfrm>
        </p:spPr>
        <p:txBody>
          <a:bodyPr>
            <a:noAutofit/>
          </a:bodyPr>
          <a:lstStyle/>
          <a:p>
            <a:pPr lvl="0"/>
            <a:endParaRPr lang="en-US" dirty="0"/>
          </a:p>
        </p:txBody>
      </p:sp>
      <p:sp>
        <p:nvSpPr>
          <p:cNvPr id="7" name="Text Placeholder 6">
            <a:extLst>
              <a:ext uri="{FF2B5EF4-FFF2-40B4-BE49-F238E27FC236}">
                <a16:creationId xmlns:a16="http://schemas.microsoft.com/office/drawing/2014/main" id="{4A894A42-6EB7-4213-8769-A0C38DB07C4F}"/>
              </a:ext>
            </a:extLst>
          </p:cNvPr>
          <p:cNvSpPr>
            <a:spLocks noGrp="1"/>
          </p:cNvSpPr>
          <p:nvPr>
            <p:ph type="body" sz="quarter" idx="15"/>
          </p:nvPr>
        </p:nvSpPr>
        <p:spPr>
          <a:xfrm>
            <a:off x="838198" y="2665513"/>
            <a:ext cx="4191002" cy="1117600"/>
          </a:xfrm>
        </p:spPr>
        <p:txBody>
          <a:bodyPr>
            <a:noAutofit/>
          </a:bodyPr>
          <a:lstStyle/>
          <a:p>
            <a:pPr lvl="0"/>
            <a:endParaRPr lang="en-US" dirty="0"/>
          </a:p>
        </p:txBody>
      </p:sp>
      <p:sp>
        <p:nvSpPr>
          <p:cNvPr id="11" name="Text Placeholder 10">
            <a:extLst>
              <a:ext uri="{FF2B5EF4-FFF2-40B4-BE49-F238E27FC236}">
                <a16:creationId xmlns:a16="http://schemas.microsoft.com/office/drawing/2014/main" id="{F701777A-2749-489A-971A-49ECC8DE1815}"/>
              </a:ext>
            </a:extLst>
          </p:cNvPr>
          <p:cNvSpPr>
            <a:spLocks noGrp="1"/>
          </p:cNvSpPr>
          <p:nvPr>
            <p:ph type="body" sz="quarter" idx="16"/>
          </p:nvPr>
        </p:nvSpPr>
        <p:spPr>
          <a:xfrm>
            <a:off x="5151123" y="2663926"/>
            <a:ext cx="4023358" cy="1119187"/>
          </a:xfrm>
        </p:spPr>
        <p:txBody>
          <a:bodyPr>
            <a:noAutofit/>
          </a:bodyPr>
          <a:lstStyle>
            <a:lvl1pPr marL="0" indent="0">
              <a:buNone/>
              <a:defRPr/>
            </a:lvl1pPr>
          </a:lstStyle>
          <a:p>
            <a:pPr lvl="0"/>
            <a:endParaRPr lang="en-US" dirty="0"/>
          </a:p>
        </p:txBody>
      </p:sp>
      <p:sp>
        <p:nvSpPr>
          <p:cNvPr id="9" name="Text Placeholder 8">
            <a:extLst>
              <a:ext uri="{FF2B5EF4-FFF2-40B4-BE49-F238E27FC236}">
                <a16:creationId xmlns:a16="http://schemas.microsoft.com/office/drawing/2014/main" id="{4589CA0A-7388-4773-AE70-D2DBA10CE16E}"/>
              </a:ext>
            </a:extLst>
          </p:cNvPr>
          <p:cNvSpPr>
            <a:spLocks noGrp="1"/>
          </p:cNvSpPr>
          <p:nvPr>
            <p:ph type="body" sz="quarter" idx="17"/>
          </p:nvPr>
        </p:nvSpPr>
        <p:spPr>
          <a:xfrm>
            <a:off x="838200" y="3962400"/>
            <a:ext cx="4191000" cy="795338"/>
          </a:xfrm>
        </p:spPr>
        <p:txBody>
          <a:bodyPr>
            <a:noAutofit/>
          </a:bodyPr>
          <a:lstStyle/>
          <a:p>
            <a:pPr lvl="0"/>
            <a:endParaRPr lang="en-US" dirty="0"/>
          </a:p>
        </p:txBody>
      </p:sp>
      <p:sp>
        <p:nvSpPr>
          <p:cNvPr id="13" name="Text Placeholder 12">
            <a:extLst>
              <a:ext uri="{FF2B5EF4-FFF2-40B4-BE49-F238E27FC236}">
                <a16:creationId xmlns:a16="http://schemas.microsoft.com/office/drawing/2014/main" id="{4E87E1E7-0496-4331-940F-AC75336A5D77}"/>
              </a:ext>
            </a:extLst>
          </p:cNvPr>
          <p:cNvSpPr>
            <a:spLocks noGrp="1"/>
          </p:cNvSpPr>
          <p:nvPr>
            <p:ph type="body" sz="quarter" idx="18"/>
          </p:nvPr>
        </p:nvSpPr>
        <p:spPr>
          <a:xfrm>
            <a:off x="5151438" y="3962400"/>
            <a:ext cx="4022725" cy="969963"/>
          </a:xfrm>
        </p:spPr>
        <p:txBody>
          <a:bodyPr>
            <a:noAutofit/>
          </a:bodyPr>
          <a:lstStyle/>
          <a:p>
            <a:pPr lvl="0"/>
            <a:endParaRPr lang="en-US" dirty="0"/>
          </a:p>
        </p:txBody>
      </p:sp>
    </p:spTree>
    <p:extLst>
      <p:ext uri="{BB962C8B-B14F-4D97-AF65-F5344CB8AC3E}">
        <p14:creationId xmlns:p14="http://schemas.microsoft.com/office/powerpoint/2010/main" val="29873970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0073FD7-FFC7-42A0-BEC3-DC4B4164596B}"/>
              </a:ext>
            </a:extLst>
          </p:cNvPr>
          <p:cNvSpPr>
            <a:spLocks noGrp="1"/>
          </p:cNvSpPr>
          <p:nvPr>
            <p:ph type="sldNum" sz="quarter" idx="10"/>
          </p:nvPr>
        </p:nvSpPr>
        <p:spPr/>
        <p:txBody>
          <a:bodyPr/>
          <a:lstStyle/>
          <a:p>
            <a:fld id="{949EBC64-41CB-41B8-B6DF-9B1367312BD4}" type="slidenum">
              <a:rPr lang="en-US" smtClean="0"/>
              <a:t>‹#›</a:t>
            </a:fld>
            <a:endParaRPr lang="en-US"/>
          </a:p>
        </p:txBody>
      </p:sp>
      <p:sp>
        <p:nvSpPr>
          <p:cNvPr id="6" name="Text Placeholder 5">
            <a:extLst>
              <a:ext uri="{FF2B5EF4-FFF2-40B4-BE49-F238E27FC236}">
                <a16:creationId xmlns:a16="http://schemas.microsoft.com/office/drawing/2014/main" id="{F5132534-7197-4594-B0E6-D8F937DE394A}"/>
              </a:ext>
            </a:extLst>
          </p:cNvPr>
          <p:cNvSpPr>
            <a:spLocks noGrp="1"/>
          </p:cNvSpPr>
          <p:nvPr>
            <p:ph type="body" sz="quarter" idx="12"/>
          </p:nvPr>
        </p:nvSpPr>
        <p:spPr>
          <a:xfrm>
            <a:off x="838200" y="1908176"/>
            <a:ext cx="10515600" cy="637598"/>
          </a:xfrm>
        </p:spPr>
        <p:txBody>
          <a:bodyPr>
            <a:noAutofit/>
          </a:bodyPr>
          <a:lstStyle/>
          <a:p>
            <a:pPr lvl="0"/>
            <a:endParaRPr lang="en-US" dirty="0"/>
          </a:p>
        </p:txBody>
      </p:sp>
      <p:sp>
        <p:nvSpPr>
          <p:cNvPr id="10" name="Title Placeholder 1">
            <a:extLst>
              <a:ext uri="{FF2B5EF4-FFF2-40B4-BE49-F238E27FC236}">
                <a16:creationId xmlns:a16="http://schemas.microsoft.com/office/drawing/2014/main" id="{922AEDB0-F518-4BE4-9C10-E57E5FF05926}"/>
              </a:ext>
            </a:extLst>
          </p:cNvPr>
          <p:cNvSpPr>
            <a:spLocks noGrp="1"/>
          </p:cNvSpPr>
          <p:nvPr>
            <p:ph type="title"/>
          </p:nvPr>
        </p:nvSpPr>
        <p:spPr>
          <a:xfrm>
            <a:off x="838200" y="572337"/>
            <a:ext cx="10515600" cy="1118351"/>
          </a:xfrm>
          <a:prstGeom prst="rect">
            <a:avLst/>
          </a:prstGeom>
        </p:spPr>
        <p:txBody>
          <a:bodyPr vert="horz" lIns="91440" tIns="45720" rIns="91440" bIns="45720" rtlCol="0" anchor="t" anchorCtr="0">
            <a:noAutofit/>
          </a:bodyPr>
          <a:lstStyle/>
          <a:p>
            <a:r>
              <a:rPr lang="en-US" dirty="0"/>
              <a:t>Click to edit Master title style</a:t>
            </a:r>
          </a:p>
        </p:txBody>
      </p:sp>
      <p:sp>
        <p:nvSpPr>
          <p:cNvPr id="5" name="Text Placeholder 4">
            <a:extLst>
              <a:ext uri="{FF2B5EF4-FFF2-40B4-BE49-F238E27FC236}">
                <a16:creationId xmlns:a16="http://schemas.microsoft.com/office/drawing/2014/main" id="{47A16733-2A98-4F1B-AC1F-5B08435EC256}"/>
              </a:ext>
            </a:extLst>
          </p:cNvPr>
          <p:cNvSpPr>
            <a:spLocks noGrp="1"/>
          </p:cNvSpPr>
          <p:nvPr>
            <p:ph type="body" sz="quarter" idx="14"/>
          </p:nvPr>
        </p:nvSpPr>
        <p:spPr>
          <a:xfrm>
            <a:off x="838200" y="3511550"/>
            <a:ext cx="10515600" cy="1901825"/>
          </a:xfrm>
        </p:spPr>
        <p:txBody>
          <a:bodyPr>
            <a:noAutofit/>
          </a:bodyPr>
          <a:lstStyle/>
          <a:p>
            <a:pPr lvl="0"/>
            <a:endParaRPr lang="en-US" dirty="0"/>
          </a:p>
        </p:txBody>
      </p:sp>
      <p:sp>
        <p:nvSpPr>
          <p:cNvPr id="7" name="Table Placeholder 6">
            <a:extLst>
              <a:ext uri="{FF2B5EF4-FFF2-40B4-BE49-F238E27FC236}">
                <a16:creationId xmlns:a16="http://schemas.microsoft.com/office/drawing/2014/main" id="{252041C4-C0CA-410A-AD83-1776B02261C4}"/>
              </a:ext>
            </a:extLst>
          </p:cNvPr>
          <p:cNvSpPr>
            <a:spLocks noGrp="1"/>
          </p:cNvSpPr>
          <p:nvPr>
            <p:ph type="tbl" sz="quarter" idx="15"/>
          </p:nvPr>
        </p:nvSpPr>
        <p:spPr>
          <a:xfrm>
            <a:off x="838200" y="2638425"/>
            <a:ext cx="10515600" cy="708025"/>
          </a:xfrm>
        </p:spPr>
        <p:txBody>
          <a:bodyPr>
            <a:noAutofit/>
          </a:bodyPr>
          <a:lstStyle/>
          <a:p>
            <a:endParaRPr lang="en-US"/>
          </a:p>
        </p:txBody>
      </p:sp>
    </p:spTree>
    <p:extLst>
      <p:ext uri="{BB962C8B-B14F-4D97-AF65-F5344CB8AC3E}">
        <p14:creationId xmlns:p14="http://schemas.microsoft.com/office/powerpoint/2010/main" val="21535550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E14C99C-C6B5-408C-A598-6A202C1292A5}"/>
              </a:ext>
            </a:extLst>
          </p:cNvPr>
          <p:cNvSpPr>
            <a:spLocks noGrp="1"/>
          </p:cNvSpPr>
          <p:nvPr>
            <p:ph type="sldNum" sz="quarter" idx="10"/>
          </p:nvPr>
        </p:nvSpPr>
        <p:spPr/>
        <p:txBody>
          <a:bodyPr/>
          <a:lstStyle/>
          <a:p>
            <a:fld id="{949EBC64-41CB-41B8-B6DF-9B1367312BD4}" type="slidenum">
              <a:rPr lang="en-US" smtClean="0"/>
              <a:t>‹#›</a:t>
            </a:fld>
            <a:endParaRPr lang="en-US"/>
          </a:p>
        </p:txBody>
      </p:sp>
      <p:sp>
        <p:nvSpPr>
          <p:cNvPr id="6" name="Table Placeholder 5">
            <a:extLst>
              <a:ext uri="{FF2B5EF4-FFF2-40B4-BE49-F238E27FC236}">
                <a16:creationId xmlns:a16="http://schemas.microsoft.com/office/drawing/2014/main" id="{303D3768-4797-4315-B3BE-E47555E36422}"/>
              </a:ext>
            </a:extLst>
          </p:cNvPr>
          <p:cNvSpPr>
            <a:spLocks noGrp="1"/>
          </p:cNvSpPr>
          <p:nvPr>
            <p:ph type="tbl" sz="quarter" idx="12"/>
          </p:nvPr>
        </p:nvSpPr>
        <p:spPr>
          <a:xfrm>
            <a:off x="838200" y="1901825"/>
            <a:ext cx="10515600" cy="3702050"/>
          </a:xfrm>
        </p:spPr>
        <p:txBody>
          <a:bodyPr>
            <a:noAutofit/>
          </a:bodyPr>
          <a:lstStyle/>
          <a:p>
            <a:endParaRPr lang="en-US"/>
          </a:p>
        </p:txBody>
      </p:sp>
      <p:sp>
        <p:nvSpPr>
          <p:cNvPr id="8" name="Title Placeholder 1">
            <a:extLst>
              <a:ext uri="{FF2B5EF4-FFF2-40B4-BE49-F238E27FC236}">
                <a16:creationId xmlns:a16="http://schemas.microsoft.com/office/drawing/2014/main" id="{03B8FA25-0FFB-4A67-98DD-0539FFCC5461}"/>
              </a:ext>
            </a:extLst>
          </p:cNvPr>
          <p:cNvSpPr>
            <a:spLocks noGrp="1"/>
          </p:cNvSpPr>
          <p:nvPr>
            <p:ph type="title"/>
          </p:nvPr>
        </p:nvSpPr>
        <p:spPr>
          <a:xfrm>
            <a:off x="838200" y="572337"/>
            <a:ext cx="10515600" cy="1118351"/>
          </a:xfrm>
          <a:prstGeom prst="rect">
            <a:avLst/>
          </a:prstGeom>
        </p:spPr>
        <p:txBody>
          <a:bodyPr vert="horz" lIns="91440" tIns="45720" rIns="91440" bIns="45720" rtlCol="0" anchor="t" anchorCtr="0">
            <a:noAutofit/>
          </a:bodyPr>
          <a:lstStyle/>
          <a:p>
            <a:r>
              <a:rPr lang="en-US" dirty="0"/>
              <a:t>Click to edit Master title style</a:t>
            </a:r>
          </a:p>
        </p:txBody>
      </p:sp>
    </p:spTree>
    <p:extLst>
      <p:ext uri="{BB962C8B-B14F-4D97-AF65-F5344CB8AC3E}">
        <p14:creationId xmlns:p14="http://schemas.microsoft.com/office/powerpoint/2010/main" val="425504950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08571C-2EE6-4BCA-BC9D-DAB077B5FDFE}"/>
              </a:ext>
            </a:extLst>
          </p:cNvPr>
          <p:cNvSpPr>
            <a:spLocks noGrp="1"/>
          </p:cNvSpPr>
          <p:nvPr>
            <p:ph type="title" hasCustomPrompt="1"/>
          </p:nvPr>
        </p:nvSpPr>
        <p:spPr>
          <a:xfrm>
            <a:off x="838200" y="570488"/>
            <a:ext cx="10515600" cy="1055112"/>
          </a:xfrm>
        </p:spPr>
        <p:txBody>
          <a:bodyPr anchor="t" anchorCtr="0">
            <a:noAutofit/>
          </a:bodyPr>
          <a:lstStyle>
            <a:lvl1pPr>
              <a:defRPr/>
            </a:lvl1pPr>
          </a:lstStyle>
          <a:p>
            <a:r>
              <a:rPr lang="en-US" dirty="0"/>
              <a:t>Click to edit Master title style</a:t>
            </a:r>
            <a:br>
              <a:rPr lang="en-US" dirty="0"/>
            </a:br>
            <a:endParaRPr lang="en-US" dirty="0"/>
          </a:p>
        </p:txBody>
      </p:sp>
      <p:sp>
        <p:nvSpPr>
          <p:cNvPr id="3" name="Slide Number Placeholder 2">
            <a:extLst>
              <a:ext uri="{FF2B5EF4-FFF2-40B4-BE49-F238E27FC236}">
                <a16:creationId xmlns:a16="http://schemas.microsoft.com/office/drawing/2014/main" id="{8270C9C6-AF46-4D59-9795-2026C99F0111}"/>
              </a:ext>
            </a:extLst>
          </p:cNvPr>
          <p:cNvSpPr>
            <a:spLocks noGrp="1"/>
          </p:cNvSpPr>
          <p:nvPr>
            <p:ph type="sldNum" sz="quarter" idx="10"/>
          </p:nvPr>
        </p:nvSpPr>
        <p:spPr/>
        <p:txBody>
          <a:bodyPr/>
          <a:lstStyle/>
          <a:p>
            <a:fld id="{949EBC64-41CB-41B8-B6DF-9B1367312BD4}" type="slidenum">
              <a:rPr lang="en-US" smtClean="0"/>
              <a:t>‹#›</a:t>
            </a:fld>
            <a:endParaRPr lang="en-US"/>
          </a:p>
        </p:txBody>
      </p:sp>
      <p:sp>
        <p:nvSpPr>
          <p:cNvPr id="6" name="Text Placeholder 5">
            <a:extLst>
              <a:ext uri="{FF2B5EF4-FFF2-40B4-BE49-F238E27FC236}">
                <a16:creationId xmlns:a16="http://schemas.microsoft.com/office/drawing/2014/main" id="{47B73989-E7B0-4145-A9EE-90102F3EB7C5}"/>
              </a:ext>
            </a:extLst>
          </p:cNvPr>
          <p:cNvSpPr>
            <a:spLocks noGrp="1"/>
          </p:cNvSpPr>
          <p:nvPr>
            <p:ph type="body" sz="quarter" idx="12"/>
          </p:nvPr>
        </p:nvSpPr>
        <p:spPr>
          <a:xfrm>
            <a:off x="838199" y="1905000"/>
            <a:ext cx="10515601" cy="868106"/>
          </a:xfrm>
        </p:spPr>
        <p:txBody>
          <a:bodyPr>
            <a:noAutofit/>
          </a:bodyPr>
          <a:lstStyle/>
          <a:p>
            <a:pPr lvl="0"/>
            <a:endParaRPr lang="en-US" dirty="0"/>
          </a:p>
        </p:txBody>
      </p:sp>
      <p:sp>
        <p:nvSpPr>
          <p:cNvPr id="8" name="Table Placeholder 7">
            <a:extLst>
              <a:ext uri="{FF2B5EF4-FFF2-40B4-BE49-F238E27FC236}">
                <a16:creationId xmlns:a16="http://schemas.microsoft.com/office/drawing/2014/main" id="{BDDC7081-8999-448E-A439-014AD4748F4B}"/>
              </a:ext>
            </a:extLst>
          </p:cNvPr>
          <p:cNvSpPr>
            <a:spLocks noGrp="1"/>
          </p:cNvSpPr>
          <p:nvPr>
            <p:ph type="tbl" sz="quarter" idx="13"/>
          </p:nvPr>
        </p:nvSpPr>
        <p:spPr>
          <a:xfrm>
            <a:off x="838199" y="2881056"/>
            <a:ext cx="10515601" cy="2870457"/>
          </a:xfrm>
        </p:spPr>
        <p:txBody>
          <a:bodyPr>
            <a:noAutofit/>
          </a:bodyPr>
          <a:lstStyle/>
          <a:p>
            <a:endParaRPr lang="en-US"/>
          </a:p>
        </p:txBody>
      </p:sp>
    </p:spTree>
    <p:extLst>
      <p:ext uri="{BB962C8B-B14F-4D97-AF65-F5344CB8AC3E}">
        <p14:creationId xmlns:p14="http://schemas.microsoft.com/office/powerpoint/2010/main" val="7633621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9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08571C-2EE6-4BCA-BC9D-DAB077B5FDFE}"/>
              </a:ext>
            </a:extLst>
          </p:cNvPr>
          <p:cNvSpPr>
            <a:spLocks noGrp="1"/>
          </p:cNvSpPr>
          <p:nvPr>
            <p:ph type="title" hasCustomPrompt="1"/>
          </p:nvPr>
        </p:nvSpPr>
        <p:spPr>
          <a:xfrm>
            <a:off x="838200" y="570488"/>
            <a:ext cx="10515600" cy="1055112"/>
          </a:xfrm>
        </p:spPr>
        <p:txBody>
          <a:bodyPr anchor="t" anchorCtr="0">
            <a:noAutofit/>
          </a:bodyPr>
          <a:lstStyle>
            <a:lvl1pPr>
              <a:defRPr/>
            </a:lvl1pPr>
          </a:lstStyle>
          <a:p>
            <a:r>
              <a:rPr lang="en-US" dirty="0"/>
              <a:t>Click to edit Master title style</a:t>
            </a:r>
            <a:br>
              <a:rPr lang="en-US" dirty="0"/>
            </a:br>
            <a:endParaRPr lang="en-US" dirty="0"/>
          </a:p>
        </p:txBody>
      </p:sp>
      <p:sp>
        <p:nvSpPr>
          <p:cNvPr id="3" name="Slide Number Placeholder 2">
            <a:extLst>
              <a:ext uri="{FF2B5EF4-FFF2-40B4-BE49-F238E27FC236}">
                <a16:creationId xmlns:a16="http://schemas.microsoft.com/office/drawing/2014/main" id="{8270C9C6-AF46-4D59-9795-2026C99F0111}"/>
              </a:ext>
            </a:extLst>
          </p:cNvPr>
          <p:cNvSpPr>
            <a:spLocks noGrp="1"/>
          </p:cNvSpPr>
          <p:nvPr>
            <p:ph type="sldNum" sz="quarter" idx="10"/>
          </p:nvPr>
        </p:nvSpPr>
        <p:spPr/>
        <p:txBody>
          <a:bodyPr/>
          <a:lstStyle/>
          <a:p>
            <a:fld id="{949EBC64-41CB-41B8-B6DF-9B1367312BD4}" type="slidenum">
              <a:rPr lang="en-US" smtClean="0"/>
              <a:t>‹#›</a:t>
            </a:fld>
            <a:endParaRPr lang="en-US"/>
          </a:p>
        </p:txBody>
      </p:sp>
      <p:sp>
        <p:nvSpPr>
          <p:cNvPr id="6" name="Text Placeholder 5">
            <a:extLst>
              <a:ext uri="{FF2B5EF4-FFF2-40B4-BE49-F238E27FC236}">
                <a16:creationId xmlns:a16="http://schemas.microsoft.com/office/drawing/2014/main" id="{47B73989-E7B0-4145-A9EE-90102F3EB7C5}"/>
              </a:ext>
            </a:extLst>
          </p:cNvPr>
          <p:cNvSpPr>
            <a:spLocks noGrp="1"/>
          </p:cNvSpPr>
          <p:nvPr>
            <p:ph type="body" sz="quarter" idx="12"/>
          </p:nvPr>
        </p:nvSpPr>
        <p:spPr>
          <a:xfrm>
            <a:off x="838199" y="1905000"/>
            <a:ext cx="10515601" cy="868106"/>
          </a:xfrm>
        </p:spPr>
        <p:txBody>
          <a:bodyPr>
            <a:noAutofit/>
          </a:bodyPr>
          <a:lstStyle/>
          <a:p>
            <a:pPr lvl="0"/>
            <a:endParaRPr lang="en-US" dirty="0"/>
          </a:p>
        </p:txBody>
      </p:sp>
      <p:sp>
        <p:nvSpPr>
          <p:cNvPr id="8" name="Table Placeholder 7">
            <a:extLst>
              <a:ext uri="{FF2B5EF4-FFF2-40B4-BE49-F238E27FC236}">
                <a16:creationId xmlns:a16="http://schemas.microsoft.com/office/drawing/2014/main" id="{BDDC7081-8999-448E-A439-014AD4748F4B}"/>
              </a:ext>
            </a:extLst>
          </p:cNvPr>
          <p:cNvSpPr>
            <a:spLocks noGrp="1"/>
          </p:cNvSpPr>
          <p:nvPr>
            <p:ph type="tbl" sz="quarter" idx="13"/>
          </p:nvPr>
        </p:nvSpPr>
        <p:spPr>
          <a:xfrm>
            <a:off x="838199" y="2881057"/>
            <a:ext cx="10515601" cy="868106"/>
          </a:xfrm>
        </p:spPr>
        <p:txBody>
          <a:bodyPr>
            <a:noAutofit/>
          </a:bodyPr>
          <a:lstStyle/>
          <a:p>
            <a:endParaRPr lang="en-US"/>
          </a:p>
        </p:txBody>
      </p:sp>
      <p:sp>
        <p:nvSpPr>
          <p:cNvPr id="7" name="Text Placeholder 5">
            <a:extLst>
              <a:ext uri="{FF2B5EF4-FFF2-40B4-BE49-F238E27FC236}">
                <a16:creationId xmlns:a16="http://schemas.microsoft.com/office/drawing/2014/main" id="{0AFABC94-220C-4A47-BEB1-F74E53CA6BE9}"/>
              </a:ext>
            </a:extLst>
          </p:cNvPr>
          <p:cNvSpPr>
            <a:spLocks noGrp="1"/>
          </p:cNvSpPr>
          <p:nvPr>
            <p:ph type="body" sz="quarter" idx="14"/>
          </p:nvPr>
        </p:nvSpPr>
        <p:spPr>
          <a:xfrm>
            <a:off x="838199" y="3890892"/>
            <a:ext cx="10515601" cy="868106"/>
          </a:xfrm>
        </p:spPr>
        <p:txBody>
          <a:bodyPr>
            <a:noAutofit/>
          </a:bodyPr>
          <a:lstStyle/>
          <a:p>
            <a:pPr lvl="0"/>
            <a:endParaRPr lang="en-US" dirty="0"/>
          </a:p>
        </p:txBody>
      </p:sp>
      <p:sp>
        <p:nvSpPr>
          <p:cNvPr id="9" name="Table Placeholder 7">
            <a:extLst>
              <a:ext uri="{FF2B5EF4-FFF2-40B4-BE49-F238E27FC236}">
                <a16:creationId xmlns:a16="http://schemas.microsoft.com/office/drawing/2014/main" id="{F1BF7620-86FF-45A2-A839-7BFD0F8915C0}"/>
              </a:ext>
            </a:extLst>
          </p:cNvPr>
          <p:cNvSpPr>
            <a:spLocks noGrp="1"/>
          </p:cNvSpPr>
          <p:nvPr>
            <p:ph type="tbl" sz="quarter" idx="15"/>
          </p:nvPr>
        </p:nvSpPr>
        <p:spPr>
          <a:xfrm>
            <a:off x="838199" y="4866949"/>
            <a:ext cx="10515601" cy="868106"/>
          </a:xfrm>
        </p:spPr>
        <p:txBody>
          <a:bodyPr>
            <a:noAutofit/>
          </a:bodyPr>
          <a:lstStyle/>
          <a:p>
            <a:endParaRPr lang="en-US"/>
          </a:p>
        </p:txBody>
      </p:sp>
    </p:spTree>
    <p:extLst>
      <p:ext uri="{BB962C8B-B14F-4D97-AF65-F5344CB8AC3E}">
        <p14:creationId xmlns:p14="http://schemas.microsoft.com/office/powerpoint/2010/main" val="1826002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08571C-2EE6-4BCA-BC9D-DAB077B5FDFE}"/>
              </a:ext>
            </a:extLst>
          </p:cNvPr>
          <p:cNvSpPr>
            <a:spLocks noGrp="1"/>
          </p:cNvSpPr>
          <p:nvPr>
            <p:ph type="title"/>
          </p:nvPr>
        </p:nvSpPr>
        <p:spPr>
          <a:xfrm>
            <a:off x="838200" y="570487"/>
            <a:ext cx="10515600" cy="1108575"/>
          </a:xfrm>
        </p:spPr>
        <p:txBody>
          <a:bodyPr anchor="t" anchorCtr="0">
            <a:noAutofit/>
          </a:bodyPr>
          <a:lstStyle/>
          <a:p>
            <a:r>
              <a:rPr lang="en-US" dirty="0"/>
              <a:t>Click to edit Master title style</a:t>
            </a:r>
          </a:p>
        </p:txBody>
      </p:sp>
      <p:sp>
        <p:nvSpPr>
          <p:cNvPr id="3" name="Slide Number Placeholder 2">
            <a:extLst>
              <a:ext uri="{FF2B5EF4-FFF2-40B4-BE49-F238E27FC236}">
                <a16:creationId xmlns:a16="http://schemas.microsoft.com/office/drawing/2014/main" id="{8270C9C6-AF46-4D59-9795-2026C99F0111}"/>
              </a:ext>
            </a:extLst>
          </p:cNvPr>
          <p:cNvSpPr>
            <a:spLocks noGrp="1"/>
          </p:cNvSpPr>
          <p:nvPr>
            <p:ph type="sldNum" sz="quarter" idx="10"/>
          </p:nvPr>
        </p:nvSpPr>
        <p:spPr/>
        <p:txBody>
          <a:bodyPr/>
          <a:lstStyle/>
          <a:p>
            <a:fld id="{949EBC64-41CB-41B8-B6DF-9B1367312BD4}" type="slidenum">
              <a:rPr lang="en-US" smtClean="0"/>
              <a:t>‹#›</a:t>
            </a:fld>
            <a:endParaRPr lang="en-US"/>
          </a:p>
        </p:txBody>
      </p:sp>
      <p:sp>
        <p:nvSpPr>
          <p:cNvPr id="6" name="Text Placeholder 5">
            <a:extLst>
              <a:ext uri="{FF2B5EF4-FFF2-40B4-BE49-F238E27FC236}">
                <a16:creationId xmlns:a16="http://schemas.microsoft.com/office/drawing/2014/main" id="{47B73989-E7B0-4145-A9EE-90102F3EB7C5}"/>
              </a:ext>
            </a:extLst>
          </p:cNvPr>
          <p:cNvSpPr>
            <a:spLocks noGrp="1"/>
          </p:cNvSpPr>
          <p:nvPr>
            <p:ph type="body" sz="quarter" idx="12"/>
          </p:nvPr>
        </p:nvSpPr>
        <p:spPr>
          <a:xfrm>
            <a:off x="838199" y="1912938"/>
            <a:ext cx="10515601" cy="796668"/>
          </a:xfrm>
        </p:spPr>
        <p:txBody>
          <a:bodyPr>
            <a:noAutofit/>
          </a:bodyPr>
          <a:lstStyle/>
          <a:p>
            <a:pPr lvl="0"/>
            <a:endParaRPr lang="en-US" dirty="0"/>
          </a:p>
        </p:txBody>
      </p:sp>
      <p:sp>
        <p:nvSpPr>
          <p:cNvPr id="8" name="Table Placeholder 7">
            <a:extLst>
              <a:ext uri="{FF2B5EF4-FFF2-40B4-BE49-F238E27FC236}">
                <a16:creationId xmlns:a16="http://schemas.microsoft.com/office/drawing/2014/main" id="{BDDC7081-8999-448E-A439-014AD4748F4B}"/>
              </a:ext>
            </a:extLst>
          </p:cNvPr>
          <p:cNvSpPr>
            <a:spLocks noGrp="1"/>
          </p:cNvSpPr>
          <p:nvPr>
            <p:ph type="tbl" sz="quarter" idx="13"/>
          </p:nvPr>
        </p:nvSpPr>
        <p:spPr>
          <a:xfrm>
            <a:off x="838199" y="2881057"/>
            <a:ext cx="10515601" cy="796668"/>
          </a:xfrm>
        </p:spPr>
        <p:txBody>
          <a:bodyPr>
            <a:noAutofit/>
          </a:bodyPr>
          <a:lstStyle/>
          <a:p>
            <a:endParaRPr lang="en-US"/>
          </a:p>
        </p:txBody>
      </p:sp>
      <p:sp>
        <p:nvSpPr>
          <p:cNvPr id="7" name="Text Placeholder 6">
            <a:extLst>
              <a:ext uri="{FF2B5EF4-FFF2-40B4-BE49-F238E27FC236}">
                <a16:creationId xmlns:a16="http://schemas.microsoft.com/office/drawing/2014/main" id="{2E99B52B-C3EF-4E10-90AD-3D8995A5BD2F}"/>
              </a:ext>
            </a:extLst>
          </p:cNvPr>
          <p:cNvSpPr>
            <a:spLocks noGrp="1"/>
          </p:cNvSpPr>
          <p:nvPr>
            <p:ph type="body" sz="quarter" idx="14"/>
          </p:nvPr>
        </p:nvSpPr>
        <p:spPr>
          <a:xfrm>
            <a:off x="838200" y="3886200"/>
            <a:ext cx="2880360" cy="1752600"/>
          </a:xfrm>
        </p:spPr>
        <p:txBody>
          <a:bodyPr>
            <a:noAutofit/>
          </a:bodyPr>
          <a:lstStyle/>
          <a:p>
            <a:pPr lvl="0"/>
            <a:endParaRPr lang="en-US" dirty="0"/>
          </a:p>
        </p:txBody>
      </p:sp>
      <p:sp>
        <p:nvSpPr>
          <p:cNvPr id="10" name="Text Placeholder 9">
            <a:extLst>
              <a:ext uri="{FF2B5EF4-FFF2-40B4-BE49-F238E27FC236}">
                <a16:creationId xmlns:a16="http://schemas.microsoft.com/office/drawing/2014/main" id="{0D8C2589-D24F-4A44-8A74-5FA9185404F3}"/>
              </a:ext>
            </a:extLst>
          </p:cNvPr>
          <p:cNvSpPr>
            <a:spLocks noGrp="1"/>
          </p:cNvSpPr>
          <p:nvPr>
            <p:ph type="body" sz="quarter" idx="15"/>
          </p:nvPr>
        </p:nvSpPr>
        <p:spPr>
          <a:xfrm>
            <a:off x="3870960" y="3886200"/>
            <a:ext cx="2880360" cy="1752600"/>
          </a:xfrm>
        </p:spPr>
        <p:txBody>
          <a:bodyPr>
            <a:noAutofit/>
          </a:bodyPr>
          <a:lstStyle/>
          <a:p>
            <a:pPr lvl="0"/>
            <a:endParaRPr lang="en-US" dirty="0"/>
          </a:p>
        </p:txBody>
      </p:sp>
      <p:sp>
        <p:nvSpPr>
          <p:cNvPr id="12" name="Text Placeholder 11">
            <a:extLst>
              <a:ext uri="{FF2B5EF4-FFF2-40B4-BE49-F238E27FC236}">
                <a16:creationId xmlns:a16="http://schemas.microsoft.com/office/drawing/2014/main" id="{37874BD0-1121-49F6-8D82-5A14B1670B53}"/>
              </a:ext>
            </a:extLst>
          </p:cNvPr>
          <p:cNvSpPr>
            <a:spLocks noGrp="1"/>
          </p:cNvSpPr>
          <p:nvPr>
            <p:ph type="body" sz="quarter" idx="16"/>
          </p:nvPr>
        </p:nvSpPr>
        <p:spPr>
          <a:xfrm>
            <a:off x="6904038" y="3886200"/>
            <a:ext cx="4449762" cy="1752600"/>
          </a:xfrm>
        </p:spPr>
        <p:txBody>
          <a:bodyPr>
            <a:noAutofit/>
          </a:bodyPr>
          <a:lstStyle/>
          <a:p>
            <a:pPr lvl="0"/>
            <a:endParaRPr lang="en-US" dirty="0"/>
          </a:p>
        </p:txBody>
      </p:sp>
    </p:spTree>
    <p:extLst>
      <p:ext uri="{BB962C8B-B14F-4D97-AF65-F5344CB8AC3E}">
        <p14:creationId xmlns:p14="http://schemas.microsoft.com/office/powerpoint/2010/main" val="244251208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463040"/>
            <a:ext cx="51816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463040"/>
            <a:ext cx="51816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fld id="{949EBC64-41CB-41B8-B6DF-9B1367312BD4}" type="slidenum">
              <a:rPr lang="en-US" smtClean="0"/>
              <a:t>‹#›</a:t>
            </a:fld>
            <a:endParaRPr lang="en-US"/>
          </a:p>
        </p:txBody>
      </p:sp>
    </p:spTree>
    <p:extLst>
      <p:ext uri="{BB962C8B-B14F-4D97-AF65-F5344CB8AC3E}">
        <p14:creationId xmlns:p14="http://schemas.microsoft.com/office/powerpoint/2010/main" val="224121371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39788" y="1463040"/>
            <a:ext cx="5157787" cy="73988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298811"/>
            <a:ext cx="5157787" cy="36576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72200" y="1463040"/>
            <a:ext cx="5183188" cy="73988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298811"/>
            <a:ext cx="5183188" cy="3657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8"/>
          <p:cNvSpPr>
            <a:spLocks noGrp="1"/>
          </p:cNvSpPr>
          <p:nvPr>
            <p:ph type="sldNum" sz="quarter" idx="12"/>
          </p:nvPr>
        </p:nvSpPr>
        <p:spPr/>
        <p:txBody>
          <a:bodyPr/>
          <a:lstStyle/>
          <a:p>
            <a:fld id="{949EBC64-41CB-41B8-B6DF-9B1367312BD4}" type="slidenum">
              <a:rPr lang="en-US" smtClean="0"/>
              <a:t>‹#›</a:t>
            </a:fld>
            <a:endParaRPr lang="en-US"/>
          </a:p>
        </p:txBody>
      </p:sp>
      <p:sp>
        <p:nvSpPr>
          <p:cNvPr id="10" name="Title 1"/>
          <p:cNvSpPr>
            <a:spLocks noGrp="1"/>
          </p:cNvSpPr>
          <p:nvPr>
            <p:ph type="title"/>
          </p:nvPr>
        </p:nvSpPr>
        <p:spPr>
          <a:xfrm>
            <a:off x="838200" y="640080"/>
            <a:ext cx="10515600" cy="727075"/>
          </a:xfrm>
        </p:spPr>
        <p:txBody>
          <a:bodyPr/>
          <a:lstStyle/>
          <a:p>
            <a:r>
              <a:rPr lang="en-US"/>
              <a:t>Click to edit Master title style</a:t>
            </a:r>
          </a:p>
        </p:txBody>
      </p:sp>
    </p:spTree>
    <p:extLst>
      <p:ext uri="{BB962C8B-B14F-4D97-AF65-F5344CB8AC3E}">
        <p14:creationId xmlns:p14="http://schemas.microsoft.com/office/powerpoint/2010/main" val="183772692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Slide Number Placeholder 4"/>
          <p:cNvSpPr>
            <a:spLocks noGrp="1"/>
          </p:cNvSpPr>
          <p:nvPr>
            <p:ph type="sldNum" sz="quarter" idx="12"/>
          </p:nvPr>
        </p:nvSpPr>
        <p:spPr/>
        <p:txBody>
          <a:bodyPr/>
          <a:lstStyle/>
          <a:p>
            <a:fld id="{949EBC64-41CB-41B8-B6DF-9B1367312BD4}" type="slidenum">
              <a:rPr lang="en-US" smtClean="0"/>
              <a:t>‹#›</a:t>
            </a:fld>
            <a:endParaRPr lang="en-US"/>
          </a:p>
        </p:txBody>
      </p:sp>
    </p:spTree>
    <p:extLst>
      <p:ext uri="{BB962C8B-B14F-4D97-AF65-F5344CB8AC3E}">
        <p14:creationId xmlns:p14="http://schemas.microsoft.com/office/powerpoint/2010/main" val="144425973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949EBC64-41CB-41B8-B6DF-9B1367312BD4}" type="slidenum">
              <a:rPr lang="en-US" smtClean="0"/>
              <a:t>‹#›</a:t>
            </a:fld>
            <a:endParaRPr lang="en-US"/>
          </a:p>
        </p:txBody>
      </p:sp>
    </p:spTree>
    <p:extLst>
      <p:ext uri="{BB962C8B-B14F-4D97-AF65-F5344CB8AC3E}">
        <p14:creationId xmlns:p14="http://schemas.microsoft.com/office/powerpoint/2010/main" val="18139935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571500"/>
            <a:ext cx="10515600" cy="795656"/>
          </a:xfrm>
        </p:spPr>
        <p:txBody>
          <a:bodyPr anchor="t" anchorCtr="0">
            <a:noAutofit/>
          </a:bodyPr>
          <a:lstStyle/>
          <a:p>
            <a:r>
              <a:rPr lang="en-US" dirty="0"/>
              <a:t>Click to edit Master title style</a:t>
            </a:r>
          </a:p>
        </p:txBody>
      </p:sp>
      <p:sp>
        <p:nvSpPr>
          <p:cNvPr id="3" name="Content Placeholder 2"/>
          <p:cNvSpPr>
            <a:spLocks noGrp="1"/>
          </p:cNvSpPr>
          <p:nvPr>
            <p:ph idx="1" hasCustomPrompt="1"/>
          </p:nvPr>
        </p:nvSpPr>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7928265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640080"/>
            <a:ext cx="3932237" cy="1069975"/>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640079"/>
            <a:ext cx="6172200" cy="530352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1838227"/>
            <a:ext cx="3932237" cy="410537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7" name="Slide Number Placeholder 6"/>
          <p:cNvSpPr>
            <a:spLocks noGrp="1"/>
          </p:cNvSpPr>
          <p:nvPr>
            <p:ph type="sldNum" sz="quarter" idx="12"/>
          </p:nvPr>
        </p:nvSpPr>
        <p:spPr/>
        <p:txBody>
          <a:bodyPr/>
          <a:lstStyle/>
          <a:p>
            <a:fld id="{949EBC64-41CB-41B8-B6DF-9B1367312BD4}" type="slidenum">
              <a:rPr lang="en-US" smtClean="0"/>
              <a:t>‹#›</a:t>
            </a:fld>
            <a:endParaRPr lang="en-US"/>
          </a:p>
        </p:txBody>
      </p:sp>
    </p:spTree>
    <p:extLst>
      <p:ext uri="{BB962C8B-B14F-4D97-AF65-F5344CB8AC3E}">
        <p14:creationId xmlns:p14="http://schemas.microsoft.com/office/powerpoint/2010/main" val="111128957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640080"/>
            <a:ext cx="3932237" cy="1069975"/>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640080"/>
            <a:ext cx="6172200" cy="5228908"/>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1838227"/>
            <a:ext cx="3932237" cy="403076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7" name="Slide Number Placeholder 6"/>
          <p:cNvSpPr>
            <a:spLocks noGrp="1"/>
          </p:cNvSpPr>
          <p:nvPr>
            <p:ph type="sldNum" sz="quarter" idx="12"/>
          </p:nvPr>
        </p:nvSpPr>
        <p:spPr/>
        <p:txBody>
          <a:bodyPr/>
          <a:lstStyle/>
          <a:p>
            <a:fld id="{949EBC64-41CB-41B8-B6DF-9B1367312BD4}" type="slidenum">
              <a:rPr lang="en-US" smtClean="0"/>
              <a:t>‹#›</a:t>
            </a:fld>
            <a:endParaRPr lang="en-US"/>
          </a:p>
        </p:txBody>
      </p:sp>
    </p:spTree>
    <p:extLst>
      <p:ext uri="{BB962C8B-B14F-4D97-AF65-F5344CB8AC3E}">
        <p14:creationId xmlns:p14="http://schemas.microsoft.com/office/powerpoint/2010/main" val="21808905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p:txBody>
          <a:bodyPr/>
          <a:lstStyle/>
          <a:p>
            <a:fld id="{949EBC64-41CB-41B8-B6DF-9B1367312BD4}" type="slidenum">
              <a:rPr lang="en-US" smtClean="0"/>
              <a:t>‹#›</a:t>
            </a:fld>
            <a:endParaRPr lang="en-US"/>
          </a:p>
        </p:txBody>
      </p:sp>
      <p:sp>
        <p:nvSpPr>
          <p:cNvPr id="7" name="Title 1"/>
          <p:cNvSpPr>
            <a:spLocks noGrp="1"/>
          </p:cNvSpPr>
          <p:nvPr>
            <p:ph type="title"/>
          </p:nvPr>
        </p:nvSpPr>
        <p:spPr>
          <a:xfrm>
            <a:off x="838200" y="640080"/>
            <a:ext cx="10515600" cy="727075"/>
          </a:xfrm>
        </p:spPr>
        <p:txBody>
          <a:bodyPr/>
          <a:lstStyle/>
          <a:p>
            <a:r>
              <a:rPr lang="en-US"/>
              <a:t>Click to edit Master title style</a:t>
            </a:r>
          </a:p>
        </p:txBody>
      </p:sp>
    </p:spTree>
    <p:extLst>
      <p:ext uri="{BB962C8B-B14F-4D97-AF65-F5344CB8AC3E}">
        <p14:creationId xmlns:p14="http://schemas.microsoft.com/office/powerpoint/2010/main" val="8505201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640079"/>
            <a:ext cx="2628900" cy="530352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640079"/>
            <a:ext cx="7734300" cy="530352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p:txBody>
          <a:bodyPr/>
          <a:lstStyle/>
          <a:p>
            <a:fld id="{949EBC64-41CB-41B8-B6DF-9B1367312BD4}" type="slidenum">
              <a:rPr lang="en-US" smtClean="0"/>
              <a:t>‹#›</a:t>
            </a:fld>
            <a:endParaRPr lang="en-US"/>
          </a:p>
        </p:txBody>
      </p:sp>
    </p:spTree>
    <p:extLst>
      <p:ext uri="{BB962C8B-B14F-4D97-AF65-F5344CB8AC3E}">
        <p14:creationId xmlns:p14="http://schemas.microsoft.com/office/powerpoint/2010/main" val="31575796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6A444B-83CC-4400-9438-D9DF965ADDB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8E02EBD-184F-4DC6-A35D-901D09C3CA7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Slide Number Placeholder 3">
            <a:extLst>
              <a:ext uri="{FF2B5EF4-FFF2-40B4-BE49-F238E27FC236}">
                <a16:creationId xmlns:a16="http://schemas.microsoft.com/office/drawing/2014/main" id="{593B0ED1-C7D2-4F7D-A895-2BDE3FD32C49}"/>
              </a:ext>
            </a:extLst>
          </p:cNvPr>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49EBC64-41CB-41B8-B6DF-9B1367312BD4}"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A0670A6F-47C5-4816-8C57-F92CBD250013}"/>
              </a:ext>
            </a:extLst>
          </p:cNvPr>
          <p:cNvSpPr>
            <a:spLocks noGrp="1"/>
          </p:cNvSpPr>
          <p:nvPr>
            <p:ph type="ftr" sz="quarter" idx="11"/>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9440956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BB1097-1FE3-4E6A-94B8-E4F509AA7E1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FA9B3B3-2B8B-4E95-AE9E-6A267BA34D5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Slide Number Placeholder 3">
            <a:extLst>
              <a:ext uri="{FF2B5EF4-FFF2-40B4-BE49-F238E27FC236}">
                <a16:creationId xmlns:a16="http://schemas.microsoft.com/office/drawing/2014/main" id="{5C29A12D-32B5-49DF-A797-0CDD067620FF}"/>
              </a:ext>
            </a:extLst>
          </p:cNvPr>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49EBC64-41CB-41B8-B6DF-9B1367312BD4}"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741A7BC9-BB18-402A-BC30-F6DBA97C6F51}"/>
              </a:ext>
            </a:extLst>
          </p:cNvPr>
          <p:cNvSpPr>
            <a:spLocks noGrp="1"/>
          </p:cNvSpPr>
          <p:nvPr>
            <p:ph type="ftr" sz="quarter" idx="11"/>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690556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571500"/>
            <a:ext cx="10515600" cy="795656"/>
          </a:xfrm>
        </p:spPr>
        <p:txBody>
          <a:bodyPr anchor="t" anchorCtr="0">
            <a:noAutofit/>
          </a:bodyPr>
          <a:lstStyle/>
          <a:p>
            <a:r>
              <a:rPr lang="en-US" dirty="0"/>
              <a:t>Click to edit Master title style</a:t>
            </a:r>
          </a:p>
        </p:txBody>
      </p:sp>
      <p:sp>
        <p:nvSpPr>
          <p:cNvPr id="5" name="Picture Placeholder 4">
            <a:extLst>
              <a:ext uri="{FF2B5EF4-FFF2-40B4-BE49-F238E27FC236}">
                <a16:creationId xmlns:a16="http://schemas.microsoft.com/office/drawing/2014/main" id="{4A6933F5-0937-47B6-8DE3-A787241D7B83}"/>
              </a:ext>
            </a:extLst>
          </p:cNvPr>
          <p:cNvSpPr>
            <a:spLocks noGrp="1"/>
          </p:cNvSpPr>
          <p:nvPr>
            <p:ph type="pic" sz="quarter" idx="10"/>
          </p:nvPr>
        </p:nvSpPr>
        <p:spPr>
          <a:xfrm>
            <a:off x="6232524" y="2793048"/>
            <a:ext cx="5121273" cy="2921952"/>
          </a:xfrm>
        </p:spPr>
        <p:txBody>
          <a:bodyPr>
            <a:noAutofit/>
          </a:bodyPr>
          <a:lstStyle/>
          <a:p>
            <a:endParaRPr lang="en-US" dirty="0"/>
          </a:p>
        </p:txBody>
      </p:sp>
      <p:sp>
        <p:nvSpPr>
          <p:cNvPr id="7" name="Table Placeholder 6">
            <a:extLst>
              <a:ext uri="{FF2B5EF4-FFF2-40B4-BE49-F238E27FC236}">
                <a16:creationId xmlns:a16="http://schemas.microsoft.com/office/drawing/2014/main" id="{9EDED3E8-9905-4396-882B-0894A7C20666}"/>
              </a:ext>
            </a:extLst>
          </p:cNvPr>
          <p:cNvSpPr>
            <a:spLocks noGrp="1"/>
          </p:cNvSpPr>
          <p:nvPr>
            <p:ph type="tbl" sz="quarter" idx="11"/>
          </p:nvPr>
        </p:nvSpPr>
        <p:spPr>
          <a:xfrm>
            <a:off x="838201" y="2793048"/>
            <a:ext cx="5121274" cy="2921952"/>
          </a:xfrm>
        </p:spPr>
        <p:txBody>
          <a:bodyPr>
            <a:noAutofit/>
          </a:bodyPr>
          <a:lstStyle/>
          <a:p>
            <a:endParaRPr lang="en-US" dirty="0"/>
          </a:p>
        </p:txBody>
      </p:sp>
      <p:sp>
        <p:nvSpPr>
          <p:cNvPr id="9" name="Text Placeholder 8">
            <a:extLst>
              <a:ext uri="{FF2B5EF4-FFF2-40B4-BE49-F238E27FC236}">
                <a16:creationId xmlns:a16="http://schemas.microsoft.com/office/drawing/2014/main" id="{2E8041C9-2F18-4C92-9869-22A50A98AF21}"/>
              </a:ext>
            </a:extLst>
          </p:cNvPr>
          <p:cNvSpPr>
            <a:spLocks noGrp="1"/>
          </p:cNvSpPr>
          <p:nvPr>
            <p:ph type="body" sz="quarter" idx="12"/>
          </p:nvPr>
        </p:nvSpPr>
        <p:spPr>
          <a:xfrm>
            <a:off x="838200" y="1554163"/>
            <a:ext cx="5121275" cy="1052512"/>
          </a:xfrm>
        </p:spPr>
        <p:txBody>
          <a:bodyPr>
            <a:noAutofit/>
          </a:bodyPr>
          <a:lstStyle>
            <a:lvl1pPr marL="0" indent="0">
              <a:buNone/>
              <a:defRPr/>
            </a:lvl1pPr>
          </a:lstStyle>
          <a:p>
            <a:pPr lvl="0"/>
            <a:endParaRPr lang="en-US" dirty="0"/>
          </a:p>
        </p:txBody>
      </p:sp>
      <p:sp>
        <p:nvSpPr>
          <p:cNvPr id="10" name="Text Placeholder 8">
            <a:extLst>
              <a:ext uri="{FF2B5EF4-FFF2-40B4-BE49-F238E27FC236}">
                <a16:creationId xmlns:a16="http://schemas.microsoft.com/office/drawing/2014/main" id="{C1058465-E25D-4CEA-B561-5F82E1C485A7}"/>
              </a:ext>
            </a:extLst>
          </p:cNvPr>
          <p:cNvSpPr>
            <a:spLocks noGrp="1"/>
          </p:cNvSpPr>
          <p:nvPr>
            <p:ph type="body" sz="quarter" idx="13"/>
          </p:nvPr>
        </p:nvSpPr>
        <p:spPr>
          <a:xfrm>
            <a:off x="6232525" y="1553846"/>
            <a:ext cx="5121275" cy="1052512"/>
          </a:xfrm>
        </p:spPr>
        <p:txBody>
          <a:bodyPr>
            <a:noAutofit/>
          </a:bodyPr>
          <a:lstStyle>
            <a:lvl1pPr marL="0" indent="0">
              <a:buNone/>
              <a:defRPr/>
            </a:lvl1pPr>
          </a:lstStyle>
          <a:p>
            <a:pPr lvl="0"/>
            <a:endParaRPr lang="en-US" dirty="0"/>
          </a:p>
        </p:txBody>
      </p:sp>
    </p:spTree>
    <p:extLst>
      <p:ext uri="{BB962C8B-B14F-4D97-AF65-F5344CB8AC3E}">
        <p14:creationId xmlns:p14="http://schemas.microsoft.com/office/powerpoint/2010/main" val="40570378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617220"/>
            <a:ext cx="10515600" cy="795656"/>
          </a:xfrm>
        </p:spPr>
        <p:txBody>
          <a:bodyPr anchor="t" anchorCtr="0">
            <a:noAutofit/>
          </a:bodyPr>
          <a:lstStyle/>
          <a:p>
            <a:r>
              <a:rPr lang="en-US" dirty="0"/>
              <a:t>Click to edit Master title style</a:t>
            </a:r>
          </a:p>
        </p:txBody>
      </p:sp>
      <p:sp>
        <p:nvSpPr>
          <p:cNvPr id="5" name="Picture Placeholder 4">
            <a:extLst>
              <a:ext uri="{FF2B5EF4-FFF2-40B4-BE49-F238E27FC236}">
                <a16:creationId xmlns:a16="http://schemas.microsoft.com/office/drawing/2014/main" id="{4A6933F5-0937-47B6-8DE3-A787241D7B83}"/>
              </a:ext>
            </a:extLst>
          </p:cNvPr>
          <p:cNvSpPr>
            <a:spLocks noGrp="1"/>
          </p:cNvSpPr>
          <p:nvPr>
            <p:ph type="pic" sz="quarter" idx="10"/>
          </p:nvPr>
        </p:nvSpPr>
        <p:spPr>
          <a:xfrm>
            <a:off x="7680960" y="2793048"/>
            <a:ext cx="3672837" cy="1455898"/>
          </a:xfrm>
        </p:spPr>
        <p:txBody>
          <a:bodyPr>
            <a:noAutofit/>
          </a:bodyPr>
          <a:lstStyle/>
          <a:p>
            <a:endParaRPr lang="en-US" dirty="0"/>
          </a:p>
        </p:txBody>
      </p:sp>
      <p:sp>
        <p:nvSpPr>
          <p:cNvPr id="9" name="Text Placeholder 8">
            <a:extLst>
              <a:ext uri="{FF2B5EF4-FFF2-40B4-BE49-F238E27FC236}">
                <a16:creationId xmlns:a16="http://schemas.microsoft.com/office/drawing/2014/main" id="{2E8041C9-2F18-4C92-9869-22A50A98AF21}"/>
              </a:ext>
            </a:extLst>
          </p:cNvPr>
          <p:cNvSpPr>
            <a:spLocks noGrp="1"/>
          </p:cNvSpPr>
          <p:nvPr>
            <p:ph type="body" sz="quarter" idx="12"/>
          </p:nvPr>
        </p:nvSpPr>
        <p:spPr>
          <a:xfrm>
            <a:off x="838201" y="4980465"/>
            <a:ext cx="3185476" cy="1052512"/>
          </a:xfrm>
        </p:spPr>
        <p:txBody>
          <a:bodyPr>
            <a:noAutofit/>
          </a:bodyPr>
          <a:lstStyle>
            <a:lvl1pPr marL="0" indent="0">
              <a:buNone/>
              <a:defRPr/>
            </a:lvl1pPr>
          </a:lstStyle>
          <a:p>
            <a:pPr lvl="0"/>
            <a:endParaRPr lang="en-US" dirty="0"/>
          </a:p>
        </p:txBody>
      </p:sp>
      <p:sp>
        <p:nvSpPr>
          <p:cNvPr id="10" name="Text Placeholder 8">
            <a:extLst>
              <a:ext uri="{FF2B5EF4-FFF2-40B4-BE49-F238E27FC236}">
                <a16:creationId xmlns:a16="http://schemas.microsoft.com/office/drawing/2014/main" id="{C1058465-E25D-4CEA-B561-5F82E1C485A7}"/>
              </a:ext>
            </a:extLst>
          </p:cNvPr>
          <p:cNvSpPr>
            <a:spLocks noGrp="1"/>
          </p:cNvSpPr>
          <p:nvPr>
            <p:ph type="body" sz="quarter" idx="13"/>
          </p:nvPr>
        </p:nvSpPr>
        <p:spPr>
          <a:xfrm>
            <a:off x="7680960" y="4980148"/>
            <a:ext cx="3672840" cy="1052512"/>
          </a:xfrm>
        </p:spPr>
        <p:txBody>
          <a:bodyPr>
            <a:noAutofit/>
          </a:bodyPr>
          <a:lstStyle>
            <a:lvl1pPr marL="0" indent="0">
              <a:buNone/>
              <a:defRPr/>
            </a:lvl1pPr>
          </a:lstStyle>
          <a:p>
            <a:pPr lvl="0"/>
            <a:endParaRPr lang="en-US" dirty="0"/>
          </a:p>
        </p:txBody>
      </p:sp>
      <p:sp>
        <p:nvSpPr>
          <p:cNvPr id="4" name="Picture Placeholder 3">
            <a:extLst>
              <a:ext uri="{FF2B5EF4-FFF2-40B4-BE49-F238E27FC236}">
                <a16:creationId xmlns:a16="http://schemas.microsoft.com/office/drawing/2014/main" id="{12734E10-265F-4285-8A7F-B97A7CEB02F6}"/>
              </a:ext>
            </a:extLst>
          </p:cNvPr>
          <p:cNvSpPr>
            <a:spLocks noGrp="1"/>
          </p:cNvSpPr>
          <p:nvPr>
            <p:ph type="pic" sz="quarter" idx="14"/>
          </p:nvPr>
        </p:nvSpPr>
        <p:spPr>
          <a:xfrm>
            <a:off x="838199" y="2793048"/>
            <a:ext cx="3185476" cy="1458278"/>
          </a:xfrm>
        </p:spPr>
        <p:txBody>
          <a:bodyPr>
            <a:noAutofit/>
          </a:bodyPr>
          <a:lstStyle/>
          <a:p>
            <a:endParaRPr lang="en-US" dirty="0"/>
          </a:p>
        </p:txBody>
      </p:sp>
      <p:sp>
        <p:nvSpPr>
          <p:cNvPr id="8" name="Text Placeholder 7">
            <a:extLst>
              <a:ext uri="{FF2B5EF4-FFF2-40B4-BE49-F238E27FC236}">
                <a16:creationId xmlns:a16="http://schemas.microsoft.com/office/drawing/2014/main" id="{6C5A6D9C-1B96-4898-BA9B-BE77EF095A31}"/>
              </a:ext>
            </a:extLst>
          </p:cNvPr>
          <p:cNvSpPr>
            <a:spLocks noGrp="1"/>
          </p:cNvSpPr>
          <p:nvPr>
            <p:ph type="body" sz="quarter" idx="15"/>
          </p:nvPr>
        </p:nvSpPr>
        <p:spPr>
          <a:xfrm>
            <a:off x="4221163" y="4979830"/>
            <a:ext cx="3185477" cy="1052512"/>
          </a:xfrm>
        </p:spPr>
        <p:txBody>
          <a:bodyPr>
            <a:noAutofit/>
          </a:bodyPr>
          <a:lstStyle/>
          <a:p>
            <a:pPr lvl="0"/>
            <a:endParaRPr lang="en-US" dirty="0"/>
          </a:p>
        </p:txBody>
      </p:sp>
      <p:sp>
        <p:nvSpPr>
          <p:cNvPr id="12" name="Picture Placeholder 11">
            <a:extLst>
              <a:ext uri="{FF2B5EF4-FFF2-40B4-BE49-F238E27FC236}">
                <a16:creationId xmlns:a16="http://schemas.microsoft.com/office/drawing/2014/main" id="{CCB9C4DF-8F9D-4D50-995C-E8599E364221}"/>
              </a:ext>
            </a:extLst>
          </p:cNvPr>
          <p:cNvSpPr>
            <a:spLocks noGrp="1"/>
          </p:cNvSpPr>
          <p:nvPr>
            <p:ph type="pic" sz="quarter" idx="16"/>
          </p:nvPr>
        </p:nvSpPr>
        <p:spPr>
          <a:xfrm>
            <a:off x="4259579" y="2790668"/>
            <a:ext cx="3185477" cy="1458278"/>
          </a:xfrm>
        </p:spPr>
        <p:txBody>
          <a:bodyPr>
            <a:noAutofit/>
          </a:bodyPr>
          <a:lstStyle/>
          <a:p>
            <a:endParaRPr lang="en-US"/>
          </a:p>
        </p:txBody>
      </p:sp>
      <p:sp>
        <p:nvSpPr>
          <p:cNvPr id="14" name="Text Placeholder 13">
            <a:extLst>
              <a:ext uri="{FF2B5EF4-FFF2-40B4-BE49-F238E27FC236}">
                <a16:creationId xmlns:a16="http://schemas.microsoft.com/office/drawing/2014/main" id="{AC3E8EB3-5EA5-4E60-97E5-92213A2FB120}"/>
              </a:ext>
            </a:extLst>
          </p:cNvPr>
          <p:cNvSpPr>
            <a:spLocks noGrp="1"/>
          </p:cNvSpPr>
          <p:nvPr>
            <p:ph type="body" sz="quarter" idx="17"/>
          </p:nvPr>
        </p:nvSpPr>
        <p:spPr>
          <a:xfrm>
            <a:off x="838200" y="1595917"/>
            <a:ext cx="10515600" cy="795656"/>
          </a:xfrm>
        </p:spPr>
        <p:txBody>
          <a:bodyPr/>
          <a:lstStyle/>
          <a:p>
            <a:pPr lvl="0"/>
            <a:endParaRPr lang="en-US" dirty="0"/>
          </a:p>
        </p:txBody>
      </p:sp>
      <p:sp>
        <p:nvSpPr>
          <p:cNvPr id="16" name="Text Placeholder 15">
            <a:extLst>
              <a:ext uri="{FF2B5EF4-FFF2-40B4-BE49-F238E27FC236}">
                <a16:creationId xmlns:a16="http://schemas.microsoft.com/office/drawing/2014/main" id="{DB50FF88-069F-4030-8C2A-A6C547B82252}"/>
              </a:ext>
            </a:extLst>
          </p:cNvPr>
          <p:cNvSpPr>
            <a:spLocks noGrp="1"/>
          </p:cNvSpPr>
          <p:nvPr>
            <p:ph type="body" sz="quarter" idx="18"/>
          </p:nvPr>
        </p:nvSpPr>
        <p:spPr>
          <a:xfrm>
            <a:off x="1013776" y="4343404"/>
            <a:ext cx="2834322" cy="596900"/>
          </a:xfrm>
        </p:spPr>
        <p:txBody>
          <a:bodyPr>
            <a:noAutofit/>
          </a:bodyPr>
          <a:lstStyle/>
          <a:p>
            <a:pPr lvl="0"/>
            <a:endParaRPr lang="en-US" dirty="0"/>
          </a:p>
        </p:txBody>
      </p:sp>
      <p:sp>
        <p:nvSpPr>
          <p:cNvPr id="18" name="Text Placeholder 17">
            <a:extLst>
              <a:ext uri="{FF2B5EF4-FFF2-40B4-BE49-F238E27FC236}">
                <a16:creationId xmlns:a16="http://schemas.microsoft.com/office/drawing/2014/main" id="{2317CD6E-FE44-46C6-ACC0-C070C47D19EB}"/>
              </a:ext>
            </a:extLst>
          </p:cNvPr>
          <p:cNvSpPr>
            <a:spLocks noGrp="1"/>
          </p:cNvSpPr>
          <p:nvPr>
            <p:ph type="body" sz="quarter" idx="19"/>
          </p:nvPr>
        </p:nvSpPr>
        <p:spPr>
          <a:xfrm>
            <a:off x="4374354" y="4343404"/>
            <a:ext cx="2955925" cy="596900"/>
          </a:xfrm>
        </p:spPr>
        <p:txBody>
          <a:bodyPr>
            <a:noAutofit/>
          </a:bodyPr>
          <a:lstStyle/>
          <a:p>
            <a:pPr lvl="0"/>
            <a:endParaRPr lang="en-US" dirty="0"/>
          </a:p>
        </p:txBody>
      </p:sp>
      <p:sp>
        <p:nvSpPr>
          <p:cNvPr id="20" name="Text Placeholder 19">
            <a:extLst>
              <a:ext uri="{FF2B5EF4-FFF2-40B4-BE49-F238E27FC236}">
                <a16:creationId xmlns:a16="http://schemas.microsoft.com/office/drawing/2014/main" id="{7980ACD8-15AC-40D5-B203-FB4F53A7C478}"/>
              </a:ext>
            </a:extLst>
          </p:cNvPr>
          <p:cNvSpPr>
            <a:spLocks noGrp="1"/>
          </p:cNvSpPr>
          <p:nvPr>
            <p:ph type="body" sz="quarter" idx="20"/>
          </p:nvPr>
        </p:nvSpPr>
        <p:spPr>
          <a:xfrm>
            <a:off x="8107364" y="4249580"/>
            <a:ext cx="2955925" cy="730250"/>
          </a:xfrm>
        </p:spPr>
        <p:txBody>
          <a:bodyPr>
            <a:noAutofit/>
          </a:bodyPr>
          <a:lstStyle/>
          <a:p>
            <a:pPr lvl="0"/>
            <a:endParaRPr lang="en-US" dirty="0"/>
          </a:p>
        </p:txBody>
      </p:sp>
    </p:spTree>
    <p:extLst>
      <p:ext uri="{BB962C8B-B14F-4D97-AF65-F5344CB8AC3E}">
        <p14:creationId xmlns:p14="http://schemas.microsoft.com/office/powerpoint/2010/main" val="24419325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1968409"/>
          </a:xfrm>
        </p:spPr>
        <p:txBody>
          <a:bodyPr anchor="b"/>
          <a:lstStyle>
            <a:lvl1pPr>
              <a:defRPr sz="6000"/>
            </a:lvl1pPr>
          </a:lstStyle>
          <a:p>
            <a:r>
              <a:rPr lang="en-US" dirty="0"/>
              <a:t>Click to edit Master title style</a:t>
            </a:r>
          </a:p>
        </p:txBody>
      </p:sp>
      <p:sp>
        <p:nvSpPr>
          <p:cNvPr id="3" name="Text Placeholder 2"/>
          <p:cNvSpPr>
            <a:spLocks noGrp="1"/>
          </p:cNvSpPr>
          <p:nvPr>
            <p:ph type="body" idx="1"/>
          </p:nvPr>
        </p:nvSpPr>
        <p:spPr>
          <a:xfrm>
            <a:off x="831850" y="3678147"/>
            <a:ext cx="10515600" cy="2285331"/>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2759612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64D3D325-AFC7-420E-9B2A-3CD217556ACE}"/>
              </a:ext>
            </a:extLst>
          </p:cNvPr>
          <p:cNvSpPr>
            <a:spLocks noGrp="1"/>
          </p:cNvSpPr>
          <p:nvPr>
            <p:ph type="pic" sz="quarter" idx="12"/>
          </p:nvPr>
        </p:nvSpPr>
        <p:spPr>
          <a:xfrm>
            <a:off x="838200" y="1946787"/>
            <a:ext cx="10515600" cy="3901563"/>
          </a:xfrm>
        </p:spPr>
        <p:txBody>
          <a:bodyPr/>
          <a:lstStyle/>
          <a:p>
            <a:endParaRPr lang="en-US"/>
          </a:p>
        </p:txBody>
      </p:sp>
      <p:sp>
        <p:nvSpPr>
          <p:cNvPr id="7" name="Title Placeholder 1">
            <a:extLst>
              <a:ext uri="{FF2B5EF4-FFF2-40B4-BE49-F238E27FC236}">
                <a16:creationId xmlns:a16="http://schemas.microsoft.com/office/drawing/2014/main" id="{6C6D66A3-8403-4FB3-9983-27AE7C5697F7}"/>
              </a:ext>
            </a:extLst>
          </p:cNvPr>
          <p:cNvSpPr>
            <a:spLocks noGrp="1"/>
          </p:cNvSpPr>
          <p:nvPr>
            <p:ph type="title"/>
          </p:nvPr>
        </p:nvSpPr>
        <p:spPr>
          <a:xfrm>
            <a:off x="838200" y="572337"/>
            <a:ext cx="10515600" cy="1118351"/>
          </a:xfrm>
          <a:prstGeom prst="rect">
            <a:avLst/>
          </a:prstGeom>
        </p:spPr>
        <p:txBody>
          <a:bodyPr vert="horz" lIns="91440" tIns="45720" rIns="91440" bIns="45720" rtlCol="0" anchor="t" anchorCtr="0">
            <a:noAutofit/>
          </a:bodyPr>
          <a:lstStyle/>
          <a:p>
            <a:r>
              <a:rPr lang="en-US" dirty="0"/>
              <a:t>Click to edit Master title style</a:t>
            </a:r>
          </a:p>
        </p:txBody>
      </p:sp>
    </p:spTree>
    <p:extLst>
      <p:ext uri="{BB962C8B-B14F-4D97-AF65-F5344CB8AC3E}">
        <p14:creationId xmlns:p14="http://schemas.microsoft.com/office/powerpoint/2010/main" val="20027916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5132534-7197-4594-B0E6-D8F937DE394A}"/>
              </a:ext>
            </a:extLst>
          </p:cNvPr>
          <p:cNvSpPr>
            <a:spLocks noGrp="1"/>
          </p:cNvSpPr>
          <p:nvPr>
            <p:ph type="body" sz="quarter" idx="12"/>
          </p:nvPr>
        </p:nvSpPr>
        <p:spPr>
          <a:xfrm>
            <a:off x="838200" y="1908175"/>
            <a:ext cx="10515600" cy="1717675"/>
          </a:xfrm>
        </p:spPr>
        <p:txBody>
          <a:bodyPr>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Picture Placeholder 7">
            <a:extLst>
              <a:ext uri="{FF2B5EF4-FFF2-40B4-BE49-F238E27FC236}">
                <a16:creationId xmlns:a16="http://schemas.microsoft.com/office/drawing/2014/main" id="{70D71DF3-4ECB-4006-862E-FC5A432D616B}"/>
              </a:ext>
            </a:extLst>
          </p:cNvPr>
          <p:cNvSpPr>
            <a:spLocks noGrp="1"/>
          </p:cNvSpPr>
          <p:nvPr>
            <p:ph type="pic" sz="quarter" idx="13"/>
          </p:nvPr>
        </p:nvSpPr>
        <p:spPr>
          <a:xfrm>
            <a:off x="838199" y="3798888"/>
            <a:ext cx="10515599" cy="2033587"/>
          </a:xfrm>
        </p:spPr>
        <p:txBody>
          <a:bodyPr/>
          <a:lstStyle/>
          <a:p>
            <a:endParaRPr lang="en-US" dirty="0"/>
          </a:p>
        </p:txBody>
      </p:sp>
      <p:sp>
        <p:nvSpPr>
          <p:cNvPr id="10" name="Title Placeholder 1">
            <a:extLst>
              <a:ext uri="{FF2B5EF4-FFF2-40B4-BE49-F238E27FC236}">
                <a16:creationId xmlns:a16="http://schemas.microsoft.com/office/drawing/2014/main" id="{922AEDB0-F518-4BE4-9C10-E57E5FF05926}"/>
              </a:ext>
            </a:extLst>
          </p:cNvPr>
          <p:cNvSpPr>
            <a:spLocks noGrp="1"/>
          </p:cNvSpPr>
          <p:nvPr>
            <p:ph type="title"/>
          </p:nvPr>
        </p:nvSpPr>
        <p:spPr>
          <a:xfrm>
            <a:off x="838200" y="572337"/>
            <a:ext cx="10515600" cy="1118351"/>
          </a:xfrm>
          <a:prstGeom prst="rect">
            <a:avLst/>
          </a:prstGeom>
        </p:spPr>
        <p:txBody>
          <a:bodyPr vert="horz" lIns="91440" tIns="45720" rIns="91440" bIns="45720" rtlCol="0" anchor="t" anchorCtr="0">
            <a:noAutofit/>
          </a:bodyPr>
          <a:lstStyle/>
          <a:p>
            <a:r>
              <a:rPr lang="en-US" dirty="0"/>
              <a:t>Click to edit Master title style</a:t>
            </a:r>
          </a:p>
        </p:txBody>
      </p:sp>
    </p:spTree>
    <p:extLst>
      <p:ext uri="{BB962C8B-B14F-4D97-AF65-F5344CB8AC3E}">
        <p14:creationId xmlns:p14="http://schemas.microsoft.com/office/powerpoint/2010/main" val="41139921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5132534-7197-4594-B0E6-D8F937DE394A}"/>
              </a:ext>
            </a:extLst>
          </p:cNvPr>
          <p:cNvSpPr>
            <a:spLocks noGrp="1"/>
          </p:cNvSpPr>
          <p:nvPr>
            <p:ph type="body" sz="quarter" idx="12"/>
          </p:nvPr>
        </p:nvSpPr>
        <p:spPr>
          <a:xfrm>
            <a:off x="838200" y="1908176"/>
            <a:ext cx="10515600" cy="637598"/>
          </a:xfrm>
        </p:spPr>
        <p:txBody>
          <a:bodyPr>
            <a:noAutofit/>
          </a:bodyPr>
          <a:lstStyle/>
          <a:p>
            <a:pPr lvl="0"/>
            <a:endParaRPr lang="en-US" dirty="0"/>
          </a:p>
        </p:txBody>
      </p:sp>
      <p:sp>
        <p:nvSpPr>
          <p:cNvPr id="8" name="Picture Placeholder 7">
            <a:extLst>
              <a:ext uri="{FF2B5EF4-FFF2-40B4-BE49-F238E27FC236}">
                <a16:creationId xmlns:a16="http://schemas.microsoft.com/office/drawing/2014/main" id="{70D71DF3-4ECB-4006-862E-FC5A432D616B}"/>
              </a:ext>
            </a:extLst>
          </p:cNvPr>
          <p:cNvSpPr>
            <a:spLocks noGrp="1"/>
          </p:cNvSpPr>
          <p:nvPr>
            <p:ph type="pic" sz="quarter" idx="13"/>
          </p:nvPr>
        </p:nvSpPr>
        <p:spPr>
          <a:xfrm>
            <a:off x="838200" y="2748687"/>
            <a:ext cx="10515599" cy="637599"/>
          </a:xfrm>
        </p:spPr>
        <p:txBody>
          <a:bodyPr/>
          <a:lstStyle/>
          <a:p>
            <a:endParaRPr lang="en-US" dirty="0"/>
          </a:p>
        </p:txBody>
      </p:sp>
      <p:sp>
        <p:nvSpPr>
          <p:cNvPr id="10" name="Title Placeholder 1">
            <a:extLst>
              <a:ext uri="{FF2B5EF4-FFF2-40B4-BE49-F238E27FC236}">
                <a16:creationId xmlns:a16="http://schemas.microsoft.com/office/drawing/2014/main" id="{922AEDB0-F518-4BE4-9C10-E57E5FF05926}"/>
              </a:ext>
            </a:extLst>
          </p:cNvPr>
          <p:cNvSpPr>
            <a:spLocks noGrp="1"/>
          </p:cNvSpPr>
          <p:nvPr>
            <p:ph type="title"/>
          </p:nvPr>
        </p:nvSpPr>
        <p:spPr>
          <a:xfrm>
            <a:off x="838200" y="572337"/>
            <a:ext cx="10515600" cy="1118351"/>
          </a:xfrm>
          <a:prstGeom prst="rect">
            <a:avLst/>
          </a:prstGeom>
        </p:spPr>
        <p:txBody>
          <a:bodyPr vert="horz" lIns="91440" tIns="45720" rIns="91440" bIns="45720" rtlCol="0" anchor="t" anchorCtr="0">
            <a:noAutofit/>
          </a:bodyPr>
          <a:lstStyle/>
          <a:p>
            <a:r>
              <a:rPr lang="en-US" dirty="0"/>
              <a:t>Click to edit Master title style</a:t>
            </a:r>
          </a:p>
        </p:txBody>
      </p:sp>
      <p:sp>
        <p:nvSpPr>
          <p:cNvPr id="5" name="Text Placeholder 4">
            <a:extLst>
              <a:ext uri="{FF2B5EF4-FFF2-40B4-BE49-F238E27FC236}">
                <a16:creationId xmlns:a16="http://schemas.microsoft.com/office/drawing/2014/main" id="{47A16733-2A98-4F1B-AC1F-5B08435EC256}"/>
              </a:ext>
            </a:extLst>
          </p:cNvPr>
          <p:cNvSpPr>
            <a:spLocks noGrp="1"/>
          </p:cNvSpPr>
          <p:nvPr>
            <p:ph type="body" sz="quarter" idx="14"/>
          </p:nvPr>
        </p:nvSpPr>
        <p:spPr>
          <a:xfrm>
            <a:off x="838200" y="3511550"/>
            <a:ext cx="10515600" cy="1901825"/>
          </a:xfrm>
        </p:spPr>
        <p:txBody>
          <a:bodyPr>
            <a:noAutofit/>
          </a:bodyPr>
          <a:lstStyle/>
          <a:p>
            <a:pPr lvl="0"/>
            <a:endParaRPr lang="en-US" dirty="0"/>
          </a:p>
        </p:txBody>
      </p:sp>
    </p:spTree>
    <p:extLst>
      <p:ext uri="{BB962C8B-B14F-4D97-AF65-F5344CB8AC3E}">
        <p14:creationId xmlns:p14="http://schemas.microsoft.com/office/powerpoint/2010/main" val="1491445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5132534-7197-4594-B0E6-D8F937DE394A}"/>
              </a:ext>
            </a:extLst>
          </p:cNvPr>
          <p:cNvSpPr>
            <a:spLocks noGrp="1"/>
          </p:cNvSpPr>
          <p:nvPr>
            <p:ph type="body" sz="quarter" idx="12"/>
          </p:nvPr>
        </p:nvSpPr>
        <p:spPr>
          <a:xfrm>
            <a:off x="838200" y="1908176"/>
            <a:ext cx="10515600" cy="637598"/>
          </a:xfrm>
        </p:spPr>
        <p:txBody>
          <a:bodyPr>
            <a:noAutofit/>
          </a:bodyPr>
          <a:lstStyle/>
          <a:p>
            <a:pPr lvl="0"/>
            <a:endParaRPr lang="en-US" dirty="0"/>
          </a:p>
        </p:txBody>
      </p:sp>
      <p:sp>
        <p:nvSpPr>
          <p:cNvPr id="8" name="Picture Placeholder 7">
            <a:extLst>
              <a:ext uri="{FF2B5EF4-FFF2-40B4-BE49-F238E27FC236}">
                <a16:creationId xmlns:a16="http://schemas.microsoft.com/office/drawing/2014/main" id="{70D71DF3-4ECB-4006-862E-FC5A432D616B}"/>
              </a:ext>
            </a:extLst>
          </p:cNvPr>
          <p:cNvSpPr>
            <a:spLocks noGrp="1"/>
          </p:cNvSpPr>
          <p:nvPr>
            <p:ph type="pic" sz="quarter" idx="13"/>
          </p:nvPr>
        </p:nvSpPr>
        <p:spPr>
          <a:xfrm>
            <a:off x="838198" y="3993427"/>
            <a:ext cx="10515599" cy="637599"/>
          </a:xfrm>
        </p:spPr>
        <p:txBody>
          <a:bodyPr/>
          <a:lstStyle/>
          <a:p>
            <a:endParaRPr lang="en-US" dirty="0"/>
          </a:p>
        </p:txBody>
      </p:sp>
      <p:sp>
        <p:nvSpPr>
          <p:cNvPr id="10" name="Title Placeholder 1">
            <a:extLst>
              <a:ext uri="{FF2B5EF4-FFF2-40B4-BE49-F238E27FC236}">
                <a16:creationId xmlns:a16="http://schemas.microsoft.com/office/drawing/2014/main" id="{922AEDB0-F518-4BE4-9C10-E57E5FF05926}"/>
              </a:ext>
            </a:extLst>
          </p:cNvPr>
          <p:cNvSpPr>
            <a:spLocks noGrp="1"/>
          </p:cNvSpPr>
          <p:nvPr>
            <p:ph type="title"/>
          </p:nvPr>
        </p:nvSpPr>
        <p:spPr>
          <a:xfrm>
            <a:off x="838200" y="572337"/>
            <a:ext cx="10515600" cy="1118351"/>
          </a:xfrm>
          <a:prstGeom prst="rect">
            <a:avLst/>
          </a:prstGeom>
        </p:spPr>
        <p:txBody>
          <a:bodyPr vert="horz" lIns="91440" tIns="45720" rIns="91440" bIns="45720" rtlCol="0" anchor="t" anchorCtr="0">
            <a:noAutofit/>
          </a:bodyPr>
          <a:lstStyle/>
          <a:p>
            <a:r>
              <a:rPr lang="en-US" dirty="0"/>
              <a:t>Click to edit Master title style</a:t>
            </a:r>
          </a:p>
        </p:txBody>
      </p:sp>
      <p:sp>
        <p:nvSpPr>
          <p:cNvPr id="5" name="Text Placeholder 4">
            <a:extLst>
              <a:ext uri="{FF2B5EF4-FFF2-40B4-BE49-F238E27FC236}">
                <a16:creationId xmlns:a16="http://schemas.microsoft.com/office/drawing/2014/main" id="{47A16733-2A98-4F1B-AC1F-5B08435EC256}"/>
              </a:ext>
            </a:extLst>
          </p:cNvPr>
          <p:cNvSpPr>
            <a:spLocks noGrp="1"/>
          </p:cNvSpPr>
          <p:nvPr>
            <p:ph type="body" sz="quarter" idx="14"/>
          </p:nvPr>
        </p:nvSpPr>
        <p:spPr>
          <a:xfrm>
            <a:off x="838198" y="4932404"/>
            <a:ext cx="10515600" cy="752623"/>
          </a:xfrm>
        </p:spPr>
        <p:txBody>
          <a:bodyPr>
            <a:noAutofit/>
          </a:bodyPr>
          <a:lstStyle/>
          <a:p>
            <a:pPr lvl="0"/>
            <a:endParaRPr lang="en-US" dirty="0"/>
          </a:p>
        </p:txBody>
      </p:sp>
      <p:sp>
        <p:nvSpPr>
          <p:cNvPr id="7" name="Text Placeholder 6">
            <a:extLst>
              <a:ext uri="{FF2B5EF4-FFF2-40B4-BE49-F238E27FC236}">
                <a16:creationId xmlns:a16="http://schemas.microsoft.com/office/drawing/2014/main" id="{4A894A42-6EB7-4213-8769-A0C38DB07C4F}"/>
              </a:ext>
            </a:extLst>
          </p:cNvPr>
          <p:cNvSpPr>
            <a:spLocks noGrp="1"/>
          </p:cNvSpPr>
          <p:nvPr>
            <p:ph type="body" sz="quarter" idx="15"/>
          </p:nvPr>
        </p:nvSpPr>
        <p:spPr>
          <a:xfrm>
            <a:off x="838198" y="2665513"/>
            <a:ext cx="4191002" cy="1117600"/>
          </a:xfrm>
        </p:spPr>
        <p:txBody>
          <a:bodyPr>
            <a:noAutofit/>
          </a:bodyPr>
          <a:lstStyle/>
          <a:p>
            <a:pPr lvl="0"/>
            <a:endParaRPr lang="en-US" dirty="0"/>
          </a:p>
        </p:txBody>
      </p:sp>
      <p:sp>
        <p:nvSpPr>
          <p:cNvPr id="11" name="Text Placeholder 10">
            <a:extLst>
              <a:ext uri="{FF2B5EF4-FFF2-40B4-BE49-F238E27FC236}">
                <a16:creationId xmlns:a16="http://schemas.microsoft.com/office/drawing/2014/main" id="{F701777A-2749-489A-971A-49ECC8DE1815}"/>
              </a:ext>
            </a:extLst>
          </p:cNvPr>
          <p:cNvSpPr>
            <a:spLocks noGrp="1"/>
          </p:cNvSpPr>
          <p:nvPr>
            <p:ph type="body" sz="quarter" idx="16"/>
          </p:nvPr>
        </p:nvSpPr>
        <p:spPr>
          <a:xfrm>
            <a:off x="5151123" y="2663926"/>
            <a:ext cx="4023358" cy="1119187"/>
          </a:xfrm>
        </p:spPr>
        <p:txBody>
          <a:bodyPr>
            <a:noAutofit/>
          </a:bodyPr>
          <a:lstStyle>
            <a:lvl1pPr marL="0" indent="0">
              <a:buNone/>
              <a:defRPr/>
            </a:lvl1pPr>
          </a:lstStyle>
          <a:p>
            <a:pPr lvl="0"/>
            <a:endParaRPr lang="en-US" dirty="0"/>
          </a:p>
        </p:txBody>
      </p:sp>
    </p:spTree>
    <p:extLst>
      <p:ext uri="{BB962C8B-B14F-4D97-AF65-F5344CB8AC3E}">
        <p14:creationId xmlns:p14="http://schemas.microsoft.com/office/powerpoint/2010/main" val="13035543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4.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640080"/>
            <a:ext cx="10515600" cy="727075"/>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463040"/>
            <a:ext cx="10515600" cy="45720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10726310" y="6448508"/>
            <a:ext cx="627490" cy="272967"/>
          </a:xfrm>
          <a:prstGeom prst="rect">
            <a:avLst/>
          </a:prstGeom>
        </p:spPr>
        <p:txBody>
          <a:bodyPr vert="horz" lIns="91440" tIns="45720" rIns="91440" bIns="45720" rtlCol="0" anchor="ctr"/>
          <a:lstStyle>
            <a:lvl1pPr algn="r">
              <a:defRPr sz="1200">
                <a:solidFill>
                  <a:schemeClr val="tx1">
                    <a:tint val="75000"/>
                  </a:schemeClr>
                </a:solidFill>
              </a:defRPr>
            </a:lvl1pPr>
          </a:lstStyle>
          <a:p>
            <a:fld id="{949EBC64-41CB-41B8-B6DF-9B1367312BD4}" type="slidenum">
              <a:rPr lang="en-US" smtClean="0"/>
              <a:t>‹#›</a:t>
            </a:fld>
            <a:endParaRPr lang="en-US"/>
          </a:p>
        </p:txBody>
      </p:sp>
      <p:sp>
        <p:nvSpPr>
          <p:cNvPr id="11" name="Rectangle 10"/>
          <p:cNvSpPr>
            <a:spLocks noChangeArrowheads="1"/>
          </p:cNvSpPr>
          <p:nvPr userDrawn="1"/>
        </p:nvSpPr>
        <p:spPr bwMode="auto">
          <a:xfrm>
            <a:off x="838200" y="6448508"/>
            <a:ext cx="1830859" cy="212879"/>
          </a:xfrm>
          <a:prstGeom prst="rect">
            <a:avLst/>
          </a:prstGeom>
          <a:noFill/>
          <a:ln w="12700">
            <a:noFill/>
            <a:miter lim="800000"/>
            <a:headEnd/>
            <a:tailEnd/>
          </a:ln>
          <a:effectLst/>
        </p:spPr>
        <p:txBody>
          <a:bodyPr wrap="square" lIns="90488" tIns="44450" rIns="90488" bIns="44450">
            <a:spAutoFit/>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Book Antiqua"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Book Antiqua"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Book Antiqua"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Book Antiqua"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Book Antiqua"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Book Antiqua"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Book Antiqua"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Book Antiqua"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Book Antiqua" pitchFamily="18" charset="0"/>
                <a:ea typeface="+mn-ea"/>
                <a:cs typeface="+mn-cs"/>
              </a:defRPr>
            </a:lvl9pPr>
          </a:lstStyle>
          <a:p>
            <a:pPr algn="l">
              <a:defRPr/>
            </a:pPr>
            <a:r>
              <a:rPr lang="en-US" sz="800" dirty="0">
                <a:solidFill>
                  <a:srgbClr val="000000"/>
                </a:solidFill>
                <a:effectLst/>
                <a:latin typeface="+mj-lt"/>
                <a:cs typeface="Arial" panose="020B0604020202020204" pitchFamily="34" charset="0"/>
              </a:rPr>
              <a:t>© 2019 Cengage. All Rights Reserved.  </a:t>
            </a:r>
          </a:p>
        </p:txBody>
      </p:sp>
      <p:sp>
        <p:nvSpPr>
          <p:cNvPr id="5" name="Rectangle 4"/>
          <p:cNvSpPr/>
          <p:nvPr userDrawn="1"/>
        </p:nvSpPr>
        <p:spPr>
          <a:xfrm>
            <a:off x="0" y="0"/>
            <a:ext cx="12192000" cy="464388"/>
          </a:xfrm>
          <a:prstGeom prst="rect">
            <a:avLst/>
          </a:prstGeom>
          <a:solidFill>
            <a:srgbClr val="247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userDrawn="1"/>
        </p:nvSpPr>
        <p:spPr>
          <a:xfrm>
            <a:off x="0" y="464388"/>
            <a:ext cx="12192000" cy="91440"/>
          </a:xfrm>
          <a:prstGeom prst="rect">
            <a:avLst/>
          </a:prstGeom>
          <a:solidFill>
            <a:srgbClr val="3B3B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userDrawn="1"/>
        </p:nvSpPr>
        <p:spPr>
          <a:xfrm>
            <a:off x="0" y="6111241"/>
            <a:ext cx="12192000" cy="137160"/>
          </a:xfrm>
          <a:prstGeom prst="rect">
            <a:avLst/>
          </a:prstGeom>
          <a:solidFill>
            <a:srgbClr val="247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userDrawn="1"/>
        </p:nvSpPr>
        <p:spPr>
          <a:xfrm>
            <a:off x="0" y="6248401"/>
            <a:ext cx="12192000" cy="91440"/>
          </a:xfrm>
          <a:prstGeom prst="rect">
            <a:avLst/>
          </a:prstGeom>
          <a:solidFill>
            <a:srgbClr val="3A3A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1191378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72" r:id="rId3"/>
    <p:sldLayoutId id="2147483673" r:id="rId4"/>
    <p:sldLayoutId id="2147483651" r:id="rId5"/>
    <p:sldLayoutId id="2147483661" r:id="rId6"/>
    <p:sldLayoutId id="2147483662" r:id="rId7"/>
    <p:sldLayoutId id="2147483664" r:id="rId8"/>
    <p:sldLayoutId id="2147483665" r:id="rId9"/>
    <p:sldLayoutId id="2147483666" r:id="rId10"/>
    <p:sldLayoutId id="2147483667" r:id="rId11"/>
    <p:sldLayoutId id="2147483668" r:id="rId12"/>
    <p:sldLayoutId id="2147483669" r:id="rId13"/>
    <p:sldLayoutId id="2147483671" r:id="rId14"/>
    <p:sldLayoutId id="2147483670" r:id="rId15"/>
    <p:sldLayoutId id="2147483652" r:id="rId16"/>
    <p:sldLayoutId id="2147483653" r:id="rId17"/>
    <p:sldLayoutId id="2147483654" r:id="rId18"/>
    <p:sldLayoutId id="2147483655" r:id="rId19"/>
    <p:sldLayoutId id="2147483656" r:id="rId20"/>
    <p:sldLayoutId id="2147483657" r:id="rId21"/>
    <p:sldLayoutId id="2147483658" r:id="rId22"/>
    <p:sldLayoutId id="2147483659" r:id="rId2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572337"/>
            <a:ext cx="10515600" cy="1118351"/>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fld id="{949EBC64-41CB-41B8-B6DF-9B1367312BD4}"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Rectangle 6"/>
          <p:cNvSpPr>
            <a:spLocks noChangeArrowheads="1"/>
          </p:cNvSpPr>
          <p:nvPr userDrawn="1"/>
        </p:nvSpPr>
        <p:spPr bwMode="auto">
          <a:xfrm>
            <a:off x="838200" y="6448510"/>
            <a:ext cx="9442837" cy="190438"/>
          </a:xfrm>
          <a:prstGeom prst="rect">
            <a:avLst/>
          </a:prstGeom>
          <a:noFill/>
          <a:ln w="12700">
            <a:noFill/>
            <a:miter lim="800000"/>
            <a:headEnd/>
            <a:tailEnd/>
          </a:ln>
          <a:effectLst/>
        </p:spPr>
        <p:txBody>
          <a:bodyPr wrap="square" lIns="67866" tIns="33338" rIns="67866" bIns="33338">
            <a:spAutoFit/>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Book Antiqua"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Book Antiqua"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Book Antiqua"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Book Antiqua"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Book Antiqua"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Book Antiqua"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Book Antiqua"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Book Antiqua"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Book Antiqua" pitchFamily="18" charset="0"/>
                <a:ea typeface="+mn-ea"/>
                <a:cs typeface="+mn-cs"/>
              </a:defRPr>
            </a:lvl9p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Calibri Light" panose="020F0302020204030204"/>
                <a:ea typeface="+mn-ea"/>
                <a:cs typeface="Arial" panose="020B0604020202020204" pitchFamily="34" charset="0"/>
              </a:rPr>
              <a:t>© 2019 Cengage. All Rights Reserved</a:t>
            </a:r>
            <a:r>
              <a:rPr kumimoji="0" lang="en-US" sz="600" b="0" i="0" u="none" strike="noStrike" kern="1200" cap="none" spc="0" normalizeH="0" baseline="0" noProof="0" dirty="0">
                <a:ln>
                  <a:noFill/>
                </a:ln>
                <a:solidFill>
                  <a:srgbClr val="000000"/>
                </a:solidFill>
                <a:effectLst/>
                <a:uLnTx/>
                <a:uFillTx/>
                <a:latin typeface="Calibri Light" panose="020F0302020204030204"/>
                <a:ea typeface="+mn-ea"/>
                <a:cs typeface="Arial" panose="020B0604020202020204" pitchFamily="34" charset="0"/>
              </a:rPr>
              <a:t>.  </a:t>
            </a:r>
          </a:p>
        </p:txBody>
      </p:sp>
      <p:sp>
        <p:nvSpPr>
          <p:cNvPr id="8" name="Rectangle 7"/>
          <p:cNvSpPr/>
          <p:nvPr userDrawn="1"/>
        </p:nvSpPr>
        <p:spPr>
          <a:xfrm>
            <a:off x="0" y="0"/>
            <a:ext cx="12192000" cy="464388"/>
          </a:xfrm>
          <a:prstGeom prst="rect">
            <a:avLst/>
          </a:prstGeom>
          <a:solidFill>
            <a:srgbClr val="247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p:cNvSpPr/>
          <p:nvPr userDrawn="1"/>
        </p:nvSpPr>
        <p:spPr>
          <a:xfrm>
            <a:off x="0" y="464388"/>
            <a:ext cx="12192000" cy="91440"/>
          </a:xfrm>
          <a:prstGeom prst="rect">
            <a:avLst/>
          </a:prstGeom>
          <a:solidFill>
            <a:srgbClr val="3B3B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p:cNvSpPr/>
          <p:nvPr userDrawn="1"/>
        </p:nvSpPr>
        <p:spPr>
          <a:xfrm>
            <a:off x="0" y="6111241"/>
            <a:ext cx="12192000" cy="137160"/>
          </a:xfrm>
          <a:prstGeom prst="rect">
            <a:avLst/>
          </a:prstGeom>
          <a:solidFill>
            <a:srgbClr val="247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p:cNvSpPr/>
          <p:nvPr userDrawn="1"/>
        </p:nvSpPr>
        <p:spPr>
          <a:xfrm>
            <a:off x="0" y="6248401"/>
            <a:ext cx="12192000" cy="91440"/>
          </a:xfrm>
          <a:prstGeom prst="rect">
            <a:avLst/>
          </a:prstGeom>
          <a:solidFill>
            <a:srgbClr val="3A3A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Footer Placeholder 3">
            <a:extLst>
              <a:ext uri="{FF2B5EF4-FFF2-40B4-BE49-F238E27FC236}">
                <a16:creationId xmlns:a16="http://schemas.microsoft.com/office/drawing/2014/main" id="{0533C622-4667-4B35-8935-24964750205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23455569"/>
      </p:ext>
    </p:extLst>
  </p:cSld>
  <p:clrMap bg1="lt1" tx1="dk1" bg2="lt2" tx2="dk2" accent1="accent1" accent2="accent2" accent3="accent3" accent4="accent4" accent5="accent5" accent6="accent6" hlink="hlink" folHlink="folHlink"/>
  <p:sldLayoutIdLst>
    <p:sldLayoutId id="2147483674"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572337"/>
            <a:ext cx="10515600" cy="1118351"/>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fld id="{949EBC64-41CB-41B8-B6DF-9B1367312BD4}"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Rectangle 6"/>
          <p:cNvSpPr>
            <a:spLocks noChangeArrowheads="1"/>
          </p:cNvSpPr>
          <p:nvPr userDrawn="1"/>
        </p:nvSpPr>
        <p:spPr bwMode="auto">
          <a:xfrm>
            <a:off x="838200" y="6448510"/>
            <a:ext cx="9442837" cy="190438"/>
          </a:xfrm>
          <a:prstGeom prst="rect">
            <a:avLst/>
          </a:prstGeom>
          <a:noFill/>
          <a:ln w="12700">
            <a:noFill/>
            <a:miter lim="800000"/>
            <a:headEnd/>
            <a:tailEnd/>
          </a:ln>
          <a:effectLst/>
        </p:spPr>
        <p:txBody>
          <a:bodyPr wrap="square" lIns="67866" tIns="33338" rIns="67866" bIns="33338">
            <a:spAutoFit/>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Book Antiqua"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Book Antiqua"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Book Antiqua"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Book Antiqua"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Book Antiqua"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Book Antiqua"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Book Antiqua"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Book Antiqua"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Book Antiqua" pitchFamily="18" charset="0"/>
                <a:ea typeface="+mn-ea"/>
                <a:cs typeface="+mn-cs"/>
              </a:defRPr>
            </a:lvl9p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Calibri Light" panose="020F0302020204030204"/>
                <a:ea typeface="+mn-ea"/>
                <a:cs typeface="Arial" panose="020B0604020202020204" pitchFamily="34" charset="0"/>
              </a:rPr>
              <a:t>© 2019 Cengage. All Rights Reserved</a:t>
            </a:r>
            <a:r>
              <a:rPr kumimoji="0" lang="en-US" sz="600" b="0" i="0" u="none" strike="noStrike" kern="1200" cap="none" spc="0" normalizeH="0" baseline="0" noProof="0" dirty="0">
                <a:ln>
                  <a:noFill/>
                </a:ln>
                <a:solidFill>
                  <a:srgbClr val="000000"/>
                </a:solidFill>
                <a:effectLst/>
                <a:uLnTx/>
                <a:uFillTx/>
                <a:latin typeface="Calibri Light" panose="020F0302020204030204"/>
                <a:ea typeface="+mn-ea"/>
                <a:cs typeface="Arial" panose="020B0604020202020204" pitchFamily="34" charset="0"/>
              </a:rPr>
              <a:t>.  </a:t>
            </a:r>
          </a:p>
        </p:txBody>
      </p:sp>
      <p:sp>
        <p:nvSpPr>
          <p:cNvPr id="8" name="Rectangle 7"/>
          <p:cNvSpPr/>
          <p:nvPr userDrawn="1"/>
        </p:nvSpPr>
        <p:spPr>
          <a:xfrm>
            <a:off x="0" y="0"/>
            <a:ext cx="12192000" cy="464388"/>
          </a:xfrm>
          <a:prstGeom prst="rect">
            <a:avLst/>
          </a:prstGeom>
          <a:solidFill>
            <a:srgbClr val="247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p:cNvSpPr/>
          <p:nvPr userDrawn="1"/>
        </p:nvSpPr>
        <p:spPr>
          <a:xfrm>
            <a:off x="0" y="464388"/>
            <a:ext cx="12192000" cy="91440"/>
          </a:xfrm>
          <a:prstGeom prst="rect">
            <a:avLst/>
          </a:prstGeom>
          <a:solidFill>
            <a:srgbClr val="3B3B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p:cNvSpPr/>
          <p:nvPr userDrawn="1"/>
        </p:nvSpPr>
        <p:spPr>
          <a:xfrm>
            <a:off x="0" y="6111241"/>
            <a:ext cx="12192000" cy="137160"/>
          </a:xfrm>
          <a:prstGeom prst="rect">
            <a:avLst/>
          </a:prstGeom>
          <a:solidFill>
            <a:srgbClr val="247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p:cNvSpPr/>
          <p:nvPr userDrawn="1"/>
        </p:nvSpPr>
        <p:spPr>
          <a:xfrm>
            <a:off x="0" y="6248401"/>
            <a:ext cx="12192000" cy="91440"/>
          </a:xfrm>
          <a:prstGeom prst="rect">
            <a:avLst/>
          </a:prstGeom>
          <a:solidFill>
            <a:srgbClr val="3A3A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Footer Placeholder 3">
            <a:extLst>
              <a:ext uri="{FF2B5EF4-FFF2-40B4-BE49-F238E27FC236}">
                <a16:creationId xmlns:a16="http://schemas.microsoft.com/office/drawing/2014/main" id="{0533C622-4667-4B35-8935-24964750205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67914134"/>
      </p:ext>
    </p:extLst>
  </p:cSld>
  <p:clrMap bg1="lt1" tx1="dk1" bg2="lt2" tx2="dk2" accent1="accent1" accent2="accent2" accent3="accent3" accent4="accent4" accent5="accent5" accent6="accent6" hlink="hlink" folHlink="folHlink"/>
  <p:sldLayoutIdLst>
    <p:sldLayoutId id="214748367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73.jpg"/><Relationship Id="rId2" Type="http://schemas.openxmlformats.org/officeDocument/2006/relationships/notesSlide" Target="../notesSlides/notesSlide83.xml"/><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74.jpg"/><Relationship Id="rId2" Type="http://schemas.openxmlformats.org/officeDocument/2006/relationships/notesSlide" Target="../notesSlides/notesSlide84.xml"/><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image" Target="../media/image75.jpg"/><Relationship Id="rId1" Type="http://schemas.openxmlformats.org/officeDocument/2006/relationships/slideLayout" Target="../slideLayouts/slideLayout8.xml"/></Relationships>
</file>

<file path=ppt/slides/_rels/slide107.xml.rels><?xml version="1.0" encoding="UTF-8" standalone="yes"?>
<Relationships xmlns="http://schemas.openxmlformats.org/package/2006/relationships"><Relationship Id="rId3" Type="http://schemas.openxmlformats.org/officeDocument/2006/relationships/image" Target="../media/image76.JPG"/><Relationship Id="rId2" Type="http://schemas.openxmlformats.org/officeDocument/2006/relationships/notesSlide" Target="../notesSlides/notesSlide85.xml"/><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77.jpg"/><Relationship Id="rId2" Type="http://schemas.openxmlformats.org/officeDocument/2006/relationships/notesSlide" Target="../notesSlides/notesSlide86.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3" Type="http://schemas.openxmlformats.org/officeDocument/2006/relationships/image" Target="../media/image78.jpg"/><Relationship Id="rId2" Type="http://schemas.openxmlformats.org/officeDocument/2006/relationships/notesSlide" Target="../notesSlides/notesSlide87.xml"/><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3" Type="http://schemas.openxmlformats.org/officeDocument/2006/relationships/image" Target="../media/image79.jpg"/><Relationship Id="rId2" Type="http://schemas.openxmlformats.org/officeDocument/2006/relationships/notesSlide" Target="../notesSlides/notesSlide88.xml"/><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8" Type="http://schemas.openxmlformats.org/officeDocument/2006/relationships/oleObject" Target="../embeddings/oleObject3.bin"/><Relationship Id="rId3" Type="http://schemas.openxmlformats.org/officeDocument/2006/relationships/notesSlide" Target="../notesSlides/notesSlide38.xml"/><Relationship Id="rId7" Type="http://schemas.openxmlformats.org/officeDocument/2006/relationships/image" Target="../media/image18.wmf"/><Relationship Id="rId12" Type="http://schemas.openxmlformats.org/officeDocument/2006/relationships/image" Target="../media/image21.png"/><Relationship Id="rId2" Type="http://schemas.openxmlformats.org/officeDocument/2006/relationships/slideLayout" Target="../slideLayouts/slideLayout4.xml"/><Relationship Id="rId1" Type="http://schemas.openxmlformats.org/officeDocument/2006/relationships/vmlDrawing" Target="../drawings/vmlDrawing1.vml"/><Relationship Id="rId6" Type="http://schemas.openxmlformats.org/officeDocument/2006/relationships/oleObject" Target="../embeddings/oleObject2.bin"/><Relationship Id="rId11" Type="http://schemas.openxmlformats.org/officeDocument/2006/relationships/image" Target="../media/image20.wmf"/><Relationship Id="rId5" Type="http://schemas.openxmlformats.org/officeDocument/2006/relationships/image" Target="../media/image17.wmf"/><Relationship Id="rId10" Type="http://schemas.openxmlformats.org/officeDocument/2006/relationships/oleObject" Target="../embeddings/oleObject4.bin"/><Relationship Id="rId4" Type="http://schemas.openxmlformats.org/officeDocument/2006/relationships/oleObject" Target="../embeddings/oleObject1.bin"/><Relationship Id="rId9" Type="http://schemas.openxmlformats.org/officeDocument/2006/relationships/image" Target="../media/image19.wmf"/></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9.xml"/><Relationship Id="rId1" Type="http://schemas.openxmlformats.org/officeDocument/2006/relationships/vmlDrawing" Target="../drawings/vmlDrawing2.vml"/><Relationship Id="rId5" Type="http://schemas.openxmlformats.org/officeDocument/2006/relationships/image" Target="../media/image22.wmf"/><Relationship Id="rId4" Type="http://schemas.openxmlformats.org/officeDocument/2006/relationships/oleObject" Target="../embeddings/oleObject5.bin"/></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7.xml"/><Relationship Id="rId1" Type="http://schemas.openxmlformats.org/officeDocument/2006/relationships/vmlDrawing" Target="../drawings/vmlDrawing3.vml"/><Relationship Id="rId5" Type="http://schemas.openxmlformats.org/officeDocument/2006/relationships/image" Target="../media/image23.wmf"/><Relationship Id="rId4" Type="http://schemas.openxmlformats.org/officeDocument/2006/relationships/oleObject" Target="../embeddings/oleObject6.bin"/></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8" Type="http://schemas.openxmlformats.org/officeDocument/2006/relationships/oleObject" Target="../embeddings/oleObject9.bin"/><Relationship Id="rId3" Type="http://schemas.openxmlformats.org/officeDocument/2006/relationships/notesSlide" Target="../notesSlides/notesSlide49.xml"/><Relationship Id="rId7" Type="http://schemas.openxmlformats.org/officeDocument/2006/relationships/image" Target="../media/image27.wmf"/><Relationship Id="rId2" Type="http://schemas.openxmlformats.org/officeDocument/2006/relationships/slideLayout" Target="../slideLayouts/slideLayout10.xml"/><Relationship Id="rId1" Type="http://schemas.openxmlformats.org/officeDocument/2006/relationships/vmlDrawing" Target="../drawings/vmlDrawing4.vml"/><Relationship Id="rId6" Type="http://schemas.openxmlformats.org/officeDocument/2006/relationships/oleObject" Target="../embeddings/oleObject8.bin"/><Relationship Id="rId5" Type="http://schemas.openxmlformats.org/officeDocument/2006/relationships/image" Target="../media/image26.wmf"/><Relationship Id="rId4" Type="http://schemas.openxmlformats.org/officeDocument/2006/relationships/oleObject" Target="../embeddings/oleObject7.bin"/><Relationship Id="rId9" Type="http://schemas.openxmlformats.org/officeDocument/2006/relationships/image" Target="../media/image28.wmf"/></Relationships>
</file>

<file path=ppt/slides/_rels/slide61.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8.xml"/><Relationship Id="rId1" Type="http://schemas.openxmlformats.org/officeDocument/2006/relationships/vmlDrawing" Target="../drawings/vmlDrawing5.vml"/><Relationship Id="rId5" Type="http://schemas.openxmlformats.org/officeDocument/2006/relationships/image" Target="../media/image31.wmf"/><Relationship Id="rId4" Type="http://schemas.openxmlformats.org/officeDocument/2006/relationships/oleObject" Target="../embeddings/oleObject10.bin"/></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8.xml"/><Relationship Id="rId1" Type="http://schemas.openxmlformats.org/officeDocument/2006/relationships/vmlDrawing" Target="../drawings/vmlDrawing6.vml"/><Relationship Id="rId6" Type="http://schemas.openxmlformats.org/officeDocument/2006/relationships/image" Target="../media/image32.wmf"/><Relationship Id="rId5" Type="http://schemas.openxmlformats.org/officeDocument/2006/relationships/oleObject" Target="../embeddings/oleObject11.bin"/><Relationship Id="rId4" Type="http://schemas.openxmlformats.org/officeDocument/2006/relationships/image" Target="../media/image33.png"/></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8.xml"/><Relationship Id="rId1" Type="http://schemas.openxmlformats.org/officeDocument/2006/relationships/vmlDrawing" Target="../drawings/vmlDrawing7.vml"/><Relationship Id="rId6" Type="http://schemas.openxmlformats.org/officeDocument/2006/relationships/image" Target="../media/image34.wmf"/><Relationship Id="rId5" Type="http://schemas.openxmlformats.org/officeDocument/2006/relationships/oleObject" Target="../embeddings/oleObject12.bin"/><Relationship Id="rId4" Type="http://schemas.openxmlformats.org/officeDocument/2006/relationships/image" Target="../media/image35.jpg"/></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8.xml"/><Relationship Id="rId1" Type="http://schemas.openxmlformats.org/officeDocument/2006/relationships/vmlDrawing" Target="../drawings/vmlDrawing8.vml"/><Relationship Id="rId6" Type="http://schemas.openxmlformats.org/officeDocument/2006/relationships/image" Target="../media/image36.wmf"/><Relationship Id="rId5" Type="http://schemas.openxmlformats.org/officeDocument/2006/relationships/oleObject" Target="../embeddings/oleObject13.bin"/><Relationship Id="rId4" Type="http://schemas.openxmlformats.org/officeDocument/2006/relationships/image" Target="../media/image37.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8" Type="http://schemas.openxmlformats.org/officeDocument/2006/relationships/oleObject" Target="../embeddings/oleObject16.bin"/><Relationship Id="rId3" Type="http://schemas.openxmlformats.org/officeDocument/2006/relationships/notesSlide" Target="../notesSlides/notesSlide60.xml"/><Relationship Id="rId7" Type="http://schemas.openxmlformats.org/officeDocument/2006/relationships/image" Target="../media/image41.wmf"/><Relationship Id="rId2" Type="http://schemas.openxmlformats.org/officeDocument/2006/relationships/slideLayout" Target="../slideLayouts/slideLayout10.xml"/><Relationship Id="rId1" Type="http://schemas.openxmlformats.org/officeDocument/2006/relationships/vmlDrawing" Target="../drawings/vmlDrawing9.vml"/><Relationship Id="rId6" Type="http://schemas.openxmlformats.org/officeDocument/2006/relationships/oleObject" Target="../embeddings/oleObject15.bin"/><Relationship Id="rId5" Type="http://schemas.openxmlformats.org/officeDocument/2006/relationships/image" Target="../media/image40.wmf"/><Relationship Id="rId4" Type="http://schemas.openxmlformats.org/officeDocument/2006/relationships/oleObject" Target="../embeddings/oleObject14.bin"/><Relationship Id="rId9" Type="http://schemas.openxmlformats.org/officeDocument/2006/relationships/image" Target="../media/image42.wmf"/></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3" Type="http://schemas.openxmlformats.org/officeDocument/2006/relationships/notesSlide" Target="../notesSlides/notesSlide61.xml"/><Relationship Id="rId2" Type="http://schemas.openxmlformats.org/officeDocument/2006/relationships/slideLayout" Target="../slideLayouts/slideLayout8.xml"/><Relationship Id="rId1" Type="http://schemas.openxmlformats.org/officeDocument/2006/relationships/vmlDrawing" Target="../drawings/vmlDrawing10.vml"/><Relationship Id="rId6" Type="http://schemas.openxmlformats.org/officeDocument/2006/relationships/image" Target="../media/image44.png"/><Relationship Id="rId5" Type="http://schemas.openxmlformats.org/officeDocument/2006/relationships/image" Target="../media/image43.wmf"/><Relationship Id="rId4" Type="http://schemas.openxmlformats.org/officeDocument/2006/relationships/oleObject" Target="../embeddings/oleObject17.bin"/></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62.xml"/><Relationship Id="rId7" Type="http://schemas.openxmlformats.org/officeDocument/2006/relationships/image" Target="../media/image46.wmf"/><Relationship Id="rId2" Type="http://schemas.openxmlformats.org/officeDocument/2006/relationships/slideLayout" Target="../slideLayouts/slideLayout10.xml"/><Relationship Id="rId1" Type="http://schemas.openxmlformats.org/officeDocument/2006/relationships/vmlDrawing" Target="../drawings/vmlDrawing11.vml"/><Relationship Id="rId6" Type="http://schemas.openxmlformats.org/officeDocument/2006/relationships/oleObject" Target="../embeddings/oleObject19.bin"/><Relationship Id="rId5" Type="http://schemas.openxmlformats.org/officeDocument/2006/relationships/image" Target="../media/image45.wmf"/><Relationship Id="rId4" Type="http://schemas.openxmlformats.org/officeDocument/2006/relationships/oleObject" Target="../embeddings/oleObject18.bin"/></Relationships>
</file>

<file path=ppt/slides/_rels/slide76.xml.rels><?xml version="1.0" encoding="UTF-8" standalone="yes"?>
<Relationships xmlns="http://schemas.openxmlformats.org/package/2006/relationships"><Relationship Id="rId3" Type="http://schemas.openxmlformats.org/officeDocument/2006/relationships/notesSlide" Target="../notesSlides/notesSlide63.xml"/><Relationship Id="rId2" Type="http://schemas.openxmlformats.org/officeDocument/2006/relationships/slideLayout" Target="../slideLayouts/slideLayout10.xml"/><Relationship Id="rId1" Type="http://schemas.openxmlformats.org/officeDocument/2006/relationships/vmlDrawing" Target="../drawings/vmlDrawing12.vml"/><Relationship Id="rId5" Type="http://schemas.openxmlformats.org/officeDocument/2006/relationships/image" Target="../media/image47.wmf"/><Relationship Id="rId4" Type="http://schemas.openxmlformats.org/officeDocument/2006/relationships/oleObject" Target="../embeddings/oleObject20.bin"/></Relationships>
</file>

<file path=ppt/slides/_rels/slide77.xml.rels><?xml version="1.0" encoding="UTF-8" standalone="yes"?>
<Relationships xmlns="http://schemas.openxmlformats.org/package/2006/relationships"><Relationship Id="rId3" Type="http://schemas.openxmlformats.org/officeDocument/2006/relationships/notesSlide" Target="../notesSlides/notesSlide64.xml"/><Relationship Id="rId2" Type="http://schemas.openxmlformats.org/officeDocument/2006/relationships/slideLayout" Target="../slideLayouts/slideLayout10.xml"/><Relationship Id="rId1" Type="http://schemas.openxmlformats.org/officeDocument/2006/relationships/vmlDrawing" Target="../drawings/vmlDrawing13.vml"/><Relationship Id="rId5" Type="http://schemas.openxmlformats.org/officeDocument/2006/relationships/image" Target="../media/image48.wmf"/><Relationship Id="rId4" Type="http://schemas.openxmlformats.org/officeDocument/2006/relationships/oleObject" Target="../embeddings/oleObject21.bin"/></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9.xml"/></Relationships>
</file>

<file path=ppt/slides/_rels/slide79.xml.rels><?xml version="1.0" encoding="UTF-8" standalone="yes"?>
<Relationships xmlns="http://schemas.openxmlformats.org/package/2006/relationships"><Relationship Id="rId3" Type="http://schemas.openxmlformats.org/officeDocument/2006/relationships/notesSlide" Target="../notesSlides/notesSlide66.xml"/><Relationship Id="rId2" Type="http://schemas.openxmlformats.org/officeDocument/2006/relationships/slideLayout" Target="../slideLayouts/slideLayout9.xml"/><Relationship Id="rId1" Type="http://schemas.openxmlformats.org/officeDocument/2006/relationships/vmlDrawing" Target="../drawings/vmlDrawing14.vml"/><Relationship Id="rId6" Type="http://schemas.openxmlformats.org/officeDocument/2006/relationships/image" Target="../media/image50.png"/><Relationship Id="rId5" Type="http://schemas.openxmlformats.org/officeDocument/2006/relationships/image" Target="../media/image49.wmf"/><Relationship Id="rId4" Type="http://schemas.openxmlformats.org/officeDocument/2006/relationships/oleObject" Target="../embeddings/oleObject22.bin"/></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0.xml.rels><?xml version="1.0" encoding="UTF-8" standalone="yes"?>
<Relationships xmlns="http://schemas.openxmlformats.org/package/2006/relationships"><Relationship Id="rId8" Type="http://schemas.openxmlformats.org/officeDocument/2006/relationships/image" Target="../media/image52.wmf"/><Relationship Id="rId3" Type="http://schemas.openxmlformats.org/officeDocument/2006/relationships/notesSlide" Target="../notesSlides/notesSlide67.xml"/><Relationship Id="rId7" Type="http://schemas.openxmlformats.org/officeDocument/2006/relationships/oleObject" Target="../embeddings/oleObject24.bin"/><Relationship Id="rId2" Type="http://schemas.openxmlformats.org/officeDocument/2006/relationships/slideLayout" Target="../slideLayouts/slideLayout9.xml"/><Relationship Id="rId1" Type="http://schemas.openxmlformats.org/officeDocument/2006/relationships/vmlDrawing" Target="../drawings/vmlDrawing15.vml"/><Relationship Id="rId6" Type="http://schemas.openxmlformats.org/officeDocument/2006/relationships/image" Target="../media/image51.wmf"/><Relationship Id="rId5" Type="http://schemas.openxmlformats.org/officeDocument/2006/relationships/oleObject" Target="../embeddings/oleObject23.bin"/><Relationship Id="rId10" Type="http://schemas.openxmlformats.org/officeDocument/2006/relationships/image" Target="../media/image53.wmf"/><Relationship Id="rId4" Type="http://schemas.openxmlformats.org/officeDocument/2006/relationships/image" Target="../media/image54.jpg"/><Relationship Id="rId9" Type="http://schemas.openxmlformats.org/officeDocument/2006/relationships/oleObject" Target="../embeddings/oleObject25.bin"/></Relationships>
</file>

<file path=ppt/slides/_rels/slide81.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68.xml"/><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notesSlide" Target="../notesSlides/notesSlide70.xml"/><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notesSlide" Target="../notesSlides/notesSlide72.xml"/><Relationship Id="rId1" Type="http://schemas.openxmlformats.org/officeDocument/2006/relationships/slideLayout" Target="../slideLayouts/slideLayout8.xml"/></Relationships>
</file>

<file path=ppt/slides/_rels/slide86.xml.rels><?xml version="1.0" encoding="UTF-8" standalone="yes"?>
<Relationships xmlns="http://schemas.openxmlformats.org/package/2006/relationships"><Relationship Id="rId3" Type="http://schemas.openxmlformats.org/officeDocument/2006/relationships/image" Target="../media/image58.jpg"/><Relationship Id="rId2" Type="http://schemas.openxmlformats.org/officeDocument/2006/relationships/notesSlide" Target="../notesSlides/notesSlide73.xml"/><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74.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image" Target="../media/image60.jpg"/><Relationship Id="rId2" Type="http://schemas.openxmlformats.org/officeDocument/2006/relationships/notesSlide" Target="../notesSlides/notesSlide75.xml"/><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61.jpg"/><Relationship Id="rId2" Type="http://schemas.openxmlformats.org/officeDocument/2006/relationships/notesSlide" Target="../notesSlides/notesSlide76.xml"/><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slideLayout" Target="../slideLayouts/slideLayout8.xml"/><Relationship Id="rId1" Type="http://schemas.openxmlformats.org/officeDocument/2006/relationships/vmlDrawing" Target="../drawings/vmlDrawing16.vml"/><Relationship Id="rId5" Type="http://schemas.openxmlformats.org/officeDocument/2006/relationships/image" Target="../media/image62.wmf"/><Relationship Id="rId4" Type="http://schemas.openxmlformats.org/officeDocument/2006/relationships/oleObject" Target="../embeddings/oleObject26.bin"/></Relationships>
</file>

<file path=ppt/slides/_rels/slide94.xml.rels><?xml version="1.0" encoding="UTF-8" standalone="yes"?>
<Relationships xmlns="http://schemas.openxmlformats.org/package/2006/relationships"><Relationship Id="rId3" Type="http://schemas.openxmlformats.org/officeDocument/2006/relationships/image" Target="../media/image64.jpg"/><Relationship Id="rId2" Type="http://schemas.openxmlformats.org/officeDocument/2006/relationships/notesSlide" Target="../notesSlides/notesSlide77.xml"/><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78.xml"/><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8" Type="http://schemas.openxmlformats.org/officeDocument/2006/relationships/oleObject" Target="../embeddings/oleObject28.bin"/><Relationship Id="rId3" Type="http://schemas.openxmlformats.org/officeDocument/2006/relationships/notesSlide" Target="../notesSlides/notesSlide79.xml"/><Relationship Id="rId7" Type="http://schemas.openxmlformats.org/officeDocument/2006/relationships/image" Target="../media/image69.jpeg"/><Relationship Id="rId2" Type="http://schemas.openxmlformats.org/officeDocument/2006/relationships/slideLayout" Target="../slideLayouts/slideLayout4.xml"/><Relationship Id="rId1" Type="http://schemas.openxmlformats.org/officeDocument/2006/relationships/vmlDrawing" Target="../drawings/vmlDrawing17.vml"/><Relationship Id="rId6" Type="http://schemas.openxmlformats.org/officeDocument/2006/relationships/image" Target="../media/image66.wmf"/><Relationship Id="rId5" Type="http://schemas.openxmlformats.org/officeDocument/2006/relationships/oleObject" Target="../embeddings/oleObject27.bin"/><Relationship Id="rId10" Type="http://schemas.openxmlformats.org/officeDocument/2006/relationships/oleObject" Target="../embeddings/oleObject29.bin"/><Relationship Id="rId4" Type="http://schemas.openxmlformats.org/officeDocument/2006/relationships/image" Target="../media/image68.jpeg"/><Relationship Id="rId9" Type="http://schemas.openxmlformats.org/officeDocument/2006/relationships/image" Target="../media/image67.wmf"/></Relationships>
</file>

<file path=ppt/slides/_rels/slide9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80.xml"/><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3" Type="http://schemas.openxmlformats.org/officeDocument/2006/relationships/notesSlide" Target="../notesSlides/notesSlide81.xml"/><Relationship Id="rId2" Type="http://schemas.openxmlformats.org/officeDocument/2006/relationships/slideLayout" Target="../slideLayouts/slideLayout11.xml"/><Relationship Id="rId1" Type="http://schemas.openxmlformats.org/officeDocument/2006/relationships/vmlDrawing" Target="../drawings/vmlDrawing18.vml"/><Relationship Id="rId5" Type="http://schemas.openxmlformats.org/officeDocument/2006/relationships/image" Target="../media/image71.wmf"/><Relationship Id="rId4" Type="http://schemas.openxmlformats.org/officeDocument/2006/relationships/oleObject" Target="../embeddings/oleObject30.bin"/></Relationships>
</file>

<file path=ppt/slides/_rels/slide99.xml.rels><?xml version="1.0" encoding="UTF-8" standalone="yes"?>
<Relationships xmlns="http://schemas.openxmlformats.org/package/2006/relationships"><Relationship Id="rId3" Type="http://schemas.openxmlformats.org/officeDocument/2006/relationships/notesSlide" Target="../notesSlides/notesSlide82.xml"/><Relationship Id="rId2" Type="http://schemas.openxmlformats.org/officeDocument/2006/relationships/slideLayout" Target="../slideLayouts/slideLayout15.xml"/><Relationship Id="rId1" Type="http://schemas.openxmlformats.org/officeDocument/2006/relationships/vmlDrawing" Target="../drawings/vmlDrawing19.vml"/><Relationship Id="rId5" Type="http://schemas.openxmlformats.org/officeDocument/2006/relationships/image" Target="../media/image72.wmf"/><Relationship Id="rId4" Type="http://schemas.openxmlformats.org/officeDocument/2006/relationships/oleObject" Target="../embeddings/oleObject31.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Descriptive Statistics</a:t>
            </a:r>
          </a:p>
        </p:txBody>
      </p:sp>
      <p:sp>
        <p:nvSpPr>
          <p:cNvPr id="3" name="Subtitle 2"/>
          <p:cNvSpPr>
            <a:spLocks noGrp="1"/>
          </p:cNvSpPr>
          <p:nvPr>
            <p:ph type="subTitle" idx="1"/>
          </p:nvPr>
        </p:nvSpPr>
        <p:spPr/>
        <p:txBody>
          <a:bodyPr/>
          <a:lstStyle/>
          <a:p>
            <a:r>
              <a:rPr lang="en-US" dirty="0"/>
              <a:t>Chapter 2</a:t>
            </a:r>
          </a:p>
        </p:txBody>
      </p:sp>
    </p:spTree>
    <p:extLst>
      <p:ext uri="{BB962C8B-B14F-4D97-AF65-F5344CB8AC3E}">
        <p14:creationId xmlns:p14="http://schemas.microsoft.com/office/powerpoint/2010/main" val="31136431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01644"/>
            <a:ext cx="10515600" cy="795656"/>
          </a:xfrm>
        </p:spPr>
        <p:txBody>
          <a:bodyPr>
            <a:normAutofit/>
          </a:bodyPr>
          <a:lstStyle/>
          <a:p>
            <a:r>
              <a:rPr lang="en-US" dirty="0"/>
              <a:t>Types of Data </a:t>
            </a:r>
            <a:r>
              <a:rPr lang="en-US" sz="3600" dirty="0"/>
              <a:t>(Slide 2 of 5)</a:t>
            </a:r>
          </a:p>
        </p:txBody>
      </p:sp>
      <p:sp>
        <p:nvSpPr>
          <p:cNvPr id="3" name="Content Placeholder 2"/>
          <p:cNvSpPr>
            <a:spLocks noGrp="1"/>
          </p:cNvSpPr>
          <p:nvPr>
            <p:ph idx="1"/>
          </p:nvPr>
        </p:nvSpPr>
        <p:spPr>
          <a:xfrm>
            <a:off x="838200" y="1326382"/>
            <a:ext cx="10515600" cy="4708658"/>
          </a:xfrm>
        </p:spPr>
        <p:txBody>
          <a:bodyPr vert="horz" lIns="91440" tIns="45720" rIns="91440" bIns="45720" rtlCol="0" anchor="t">
            <a:noAutofit/>
          </a:bodyPr>
          <a:lstStyle/>
          <a:p>
            <a:pPr marL="0" indent="0">
              <a:spcBef>
                <a:spcPts val="600"/>
              </a:spcBef>
              <a:buNone/>
            </a:pPr>
            <a:r>
              <a:rPr lang="en-US" dirty="0"/>
              <a:t>Cross-Sectional and Time Series Data</a:t>
            </a:r>
          </a:p>
          <a:p>
            <a:pPr marL="461645" indent="-229870">
              <a:spcBef>
                <a:spcPts val="600"/>
              </a:spcBef>
            </a:pPr>
            <a:r>
              <a:rPr lang="en-US" sz="2600" b="1" dirty="0"/>
              <a:t>Cross-sectional data</a:t>
            </a:r>
            <a:r>
              <a:rPr lang="en-US" sz="2600" dirty="0"/>
              <a:t>: Data</a:t>
            </a:r>
            <a:r>
              <a:rPr lang="en-US" sz="2600" b="1" dirty="0"/>
              <a:t> </a:t>
            </a:r>
            <a:r>
              <a:rPr lang="en-US" sz="2600" dirty="0"/>
              <a:t>collected from several entities at the same, or approximately the same, point in time.</a:t>
            </a:r>
            <a:endParaRPr lang="en-US" sz="2600" dirty="0">
              <a:cs typeface="Calibri"/>
            </a:endParaRPr>
          </a:p>
          <a:p>
            <a:pPr marL="461645" indent="-229870">
              <a:spcBef>
                <a:spcPts val="600"/>
              </a:spcBef>
            </a:pPr>
            <a:r>
              <a:rPr lang="en-US" sz="2600" b="1" dirty="0"/>
              <a:t>Time series data</a:t>
            </a:r>
            <a:r>
              <a:rPr lang="en-US" sz="2600" dirty="0"/>
              <a:t>:</a:t>
            </a:r>
            <a:r>
              <a:rPr lang="en-US" sz="2600" b="1" dirty="0"/>
              <a:t> </a:t>
            </a:r>
            <a:r>
              <a:rPr lang="en-US" sz="2600" dirty="0"/>
              <a:t>Data collected over several time periods.</a:t>
            </a:r>
            <a:endParaRPr lang="en-US" sz="2600" dirty="0">
              <a:cs typeface="Calibri"/>
            </a:endParaRPr>
          </a:p>
          <a:p>
            <a:pPr marL="936625" lvl="1" indent="-254000">
              <a:spcBef>
                <a:spcPts val="600"/>
              </a:spcBef>
            </a:pPr>
            <a:r>
              <a:rPr lang="en-US" dirty="0"/>
              <a:t>Graphs of time series data are frequently found in business and economic publications.</a:t>
            </a:r>
          </a:p>
          <a:p>
            <a:pPr marL="936625" lvl="1" indent="-254000">
              <a:spcBef>
                <a:spcPts val="600"/>
              </a:spcBef>
            </a:pPr>
            <a:r>
              <a:rPr lang="en-US" dirty="0"/>
              <a:t>Graphs help analysts understand what happened in the past, identify trends over time, and project future levels for the time series.</a:t>
            </a:r>
          </a:p>
          <a:p>
            <a:pPr marL="342900" indent="-342900"/>
            <a:endParaRPr lang="en-US" dirty="0"/>
          </a:p>
          <a:p>
            <a:pPr marL="342900" indent="-342900"/>
            <a:endParaRPr lang="en-US" dirty="0"/>
          </a:p>
          <a:p>
            <a:pPr marL="342900" indent="-342900"/>
            <a:endParaRPr lang="en-US" dirty="0"/>
          </a:p>
        </p:txBody>
      </p:sp>
    </p:spTree>
    <p:extLst>
      <p:ext uri="{BB962C8B-B14F-4D97-AF65-F5344CB8AC3E}">
        <p14:creationId xmlns:p14="http://schemas.microsoft.com/office/powerpoint/2010/main" val="231417428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18057"/>
            <a:ext cx="10515600" cy="1118351"/>
          </a:xfrm>
        </p:spPr>
        <p:txBody>
          <a:bodyPr>
            <a:noAutofit/>
          </a:bodyPr>
          <a:lstStyle/>
          <a:p>
            <a:r>
              <a:rPr lang="en-US" dirty="0"/>
              <a:t>Measures of Association between Two Variables </a:t>
            </a:r>
            <a:r>
              <a:rPr lang="en-US" sz="3600" dirty="0"/>
              <a:t>(Slide 11 of 11)</a:t>
            </a:r>
          </a:p>
        </p:txBody>
      </p:sp>
      <p:sp>
        <p:nvSpPr>
          <p:cNvPr id="3" name="Text Placeholder 2">
            <a:extLst>
              <a:ext uri="{FF2B5EF4-FFF2-40B4-BE49-F238E27FC236}">
                <a16:creationId xmlns:a16="http://schemas.microsoft.com/office/drawing/2014/main" id="{623C7B01-CA62-4653-BA2B-06BC42D07518}"/>
              </a:ext>
            </a:extLst>
          </p:cNvPr>
          <p:cNvSpPr>
            <a:spLocks noGrp="1"/>
          </p:cNvSpPr>
          <p:nvPr>
            <p:ph type="body" sz="quarter" idx="12"/>
          </p:nvPr>
        </p:nvSpPr>
        <p:spPr>
          <a:xfrm>
            <a:off x="838199" y="1908175"/>
            <a:ext cx="3352801" cy="1717675"/>
          </a:xfrm>
        </p:spPr>
        <p:txBody>
          <a:bodyPr/>
          <a:lstStyle/>
          <a:p>
            <a:pPr marL="0" indent="0">
              <a:buNone/>
            </a:pPr>
            <a:r>
              <a:rPr lang="en-US" dirty="0"/>
              <a:t>Figure 2.29: Example of Nonlinear Relationship Producing a Correlation Coefficient Near Zero</a:t>
            </a:r>
          </a:p>
        </p:txBody>
      </p:sp>
      <p:pic>
        <p:nvPicPr>
          <p:cNvPr id="9" name="Picture Placeholder 8" descr="The scatter graph plots dollars spent on environmental control and outside temperature in degrees Fahrenheit. The graph falls from the maximum value to the minimum value and again rises to the maximum value.&#10;&#10;">
            <a:extLst>
              <a:ext uri="{FF2B5EF4-FFF2-40B4-BE49-F238E27FC236}">
                <a16:creationId xmlns:a16="http://schemas.microsoft.com/office/drawing/2014/main" id="{017106FE-130B-4EB2-BD4C-77A6A2B897CB}"/>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t="16369" b="5897"/>
          <a:stretch/>
        </p:blipFill>
        <p:spPr>
          <a:xfrm>
            <a:off x="4373879" y="1991010"/>
            <a:ext cx="7119724" cy="3983070"/>
          </a:xfrm>
        </p:spPr>
      </p:pic>
    </p:spTree>
    <p:extLst>
      <p:ext uri="{BB962C8B-B14F-4D97-AF65-F5344CB8AC3E}">
        <p14:creationId xmlns:p14="http://schemas.microsoft.com/office/powerpoint/2010/main" val="420129092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Cleansing</a:t>
            </a:r>
          </a:p>
        </p:txBody>
      </p:sp>
      <p:sp>
        <p:nvSpPr>
          <p:cNvPr id="3" name="Text Placeholder 2"/>
          <p:cNvSpPr>
            <a:spLocks noGrp="1"/>
          </p:cNvSpPr>
          <p:nvPr>
            <p:ph type="body" idx="1"/>
          </p:nvPr>
        </p:nvSpPr>
        <p:spPr/>
        <p:txBody>
          <a:bodyPr vert="horz" lIns="91440" tIns="45720" rIns="91440" bIns="45720" rtlCol="0" anchor="t">
            <a:normAutofit/>
          </a:bodyPr>
          <a:lstStyle/>
          <a:p>
            <a:r>
              <a:rPr lang="en-US" dirty="0"/>
              <a:t>Missing Data</a:t>
            </a:r>
          </a:p>
          <a:p>
            <a:r>
              <a:rPr lang="en-US" dirty="0"/>
              <a:t>Blakely Tires</a:t>
            </a:r>
          </a:p>
          <a:p>
            <a:r>
              <a:rPr lang="en-US" dirty="0"/>
              <a:t>Identification of Erroneous Outliers and Other Erroneous Values</a:t>
            </a:r>
            <a:endParaRPr lang="en-US" dirty="0">
              <a:cs typeface="Calibri"/>
            </a:endParaRPr>
          </a:p>
          <a:p>
            <a:r>
              <a:rPr lang="en-US" dirty="0"/>
              <a:t>Variable Representation</a:t>
            </a:r>
          </a:p>
        </p:txBody>
      </p:sp>
    </p:spTree>
    <p:extLst>
      <p:ext uri="{BB962C8B-B14F-4D97-AF65-F5344CB8AC3E}">
        <p14:creationId xmlns:p14="http://schemas.microsoft.com/office/powerpoint/2010/main" val="141856121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17220"/>
            <a:ext cx="10515600" cy="795656"/>
          </a:xfrm>
        </p:spPr>
        <p:txBody>
          <a:bodyPr>
            <a:normAutofit/>
          </a:bodyPr>
          <a:lstStyle/>
          <a:p>
            <a:r>
              <a:rPr lang="en-US" dirty="0"/>
              <a:t>Data Cleansing </a:t>
            </a:r>
            <a:r>
              <a:rPr lang="en-US" sz="3600" dirty="0"/>
              <a:t>(Slide 1 of 11)</a:t>
            </a:r>
          </a:p>
        </p:txBody>
      </p:sp>
      <p:sp>
        <p:nvSpPr>
          <p:cNvPr id="3" name="Content Placeholder 2"/>
          <p:cNvSpPr>
            <a:spLocks noGrp="1"/>
          </p:cNvSpPr>
          <p:nvPr>
            <p:ph idx="1"/>
          </p:nvPr>
        </p:nvSpPr>
        <p:spPr>
          <a:xfrm>
            <a:off x="838200" y="1412876"/>
            <a:ext cx="10515600" cy="4622164"/>
          </a:xfrm>
        </p:spPr>
        <p:txBody>
          <a:bodyPr vert="horz" lIns="91440" tIns="45720" rIns="91440" bIns="45720" rtlCol="0" anchor="t">
            <a:noAutofit/>
          </a:bodyPr>
          <a:lstStyle/>
          <a:p>
            <a:pPr marL="0" indent="0">
              <a:lnSpc>
                <a:spcPct val="100000"/>
              </a:lnSpc>
              <a:spcBef>
                <a:spcPts val="1200"/>
              </a:spcBef>
              <a:buNone/>
            </a:pPr>
            <a:r>
              <a:rPr lang="en-US" dirty="0"/>
              <a:t>Missing Data</a:t>
            </a:r>
          </a:p>
          <a:p>
            <a:pPr marL="466725" indent="-238125">
              <a:spcBef>
                <a:spcPts val="0"/>
              </a:spcBef>
            </a:pPr>
            <a:r>
              <a:rPr lang="en-US" sz="2600" dirty="0"/>
              <a:t>Data sets commonly include observations with missing values for one or more variables.</a:t>
            </a:r>
          </a:p>
          <a:p>
            <a:pPr marL="466725" indent="-238125">
              <a:spcBef>
                <a:spcPts val="0"/>
              </a:spcBef>
            </a:pPr>
            <a:r>
              <a:rPr lang="en-US" sz="2600" dirty="0"/>
              <a:t>In some cases missing data naturally occur; these are called </a:t>
            </a:r>
            <a:r>
              <a:rPr lang="en-US" sz="2600" b="1" dirty="0"/>
              <a:t>legitimately missing data.</a:t>
            </a:r>
          </a:p>
          <a:p>
            <a:pPr marL="914400" lvl="1">
              <a:spcBef>
                <a:spcPts val="0"/>
              </a:spcBef>
            </a:pPr>
            <a:r>
              <a:rPr lang="en-US" dirty="0"/>
              <a:t>Generally, no remedial action is taken for legitimately missing data.</a:t>
            </a:r>
          </a:p>
          <a:p>
            <a:pPr marL="466725" indent="-238125">
              <a:spcBef>
                <a:spcPts val="0"/>
              </a:spcBef>
            </a:pPr>
            <a:r>
              <a:rPr lang="en-US" sz="2600" dirty="0"/>
              <a:t>In other cases missing data occur for different reasons; these are called </a:t>
            </a:r>
            <a:r>
              <a:rPr lang="en-US" sz="2600" b="1" dirty="0"/>
              <a:t>illegitimately missing data.</a:t>
            </a:r>
          </a:p>
          <a:p>
            <a:pPr marL="923925" lvl="1" indent="-238125">
              <a:lnSpc>
                <a:spcPct val="100000"/>
              </a:lnSpc>
              <a:spcBef>
                <a:spcPts val="0"/>
              </a:spcBef>
            </a:pPr>
            <a:r>
              <a:rPr lang="en-US" dirty="0"/>
              <a:t>The primary options for addressing such missing data are</a:t>
            </a:r>
            <a:endParaRPr lang="en-US" dirty="0">
              <a:cs typeface="Calibri"/>
            </a:endParaRPr>
          </a:p>
          <a:p>
            <a:pPr marL="1381125" lvl="1" indent="-344170">
              <a:lnSpc>
                <a:spcPct val="100000"/>
              </a:lnSpc>
              <a:spcBef>
                <a:spcPts val="0"/>
              </a:spcBef>
              <a:buFont typeface="+mj-lt"/>
              <a:buAutoNum type="arabicPeriod"/>
            </a:pPr>
            <a:r>
              <a:rPr lang="en-US" sz="2200" dirty="0"/>
              <a:t>To discard observations (rows) with any missing values.</a:t>
            </a:r>
            <a:endParaRPr lang="en-US" sz="2200" dirty="0">
              <a:cs typeface="Calibri"/>
            </a:endParaRPr>
          </a:p>
          <a:p>
            <a:pPr marL="1381125" lvl="1" indent="-344170">
              <a:lnSpc>
                <a:spcPct val="100000"/>
              </a:lnSpc>
              <a:spcBef>
                <a:spcPts val="0"/>
              </a:spcBef>
              <a:buFont typeface="+mj-lt"/>
              <a:buAutoNum type="arabicPeriod"/>
            </a:pPr>
            <a:r>
              <a:rPr lang="en-US" sz="2200" dirty="0"/>
              <a:t>To discard any variable (column) with missing values.</a:t>
            </a:r>
            <a:endParaRPr lang="en-US" sz="2200" dirty="0">
              <a:cs typeface="Calibri"/>
            </a:endParaRPr>
          </a:p>
          <a:p>
            <a:pPr marL="1381125" lvl="1" indent="-344170">
              <a:lnSpc>
                <a:spcPct val="100000"/>
              </a:lnSpc>
              <a:spcBef>
                <a:spcPts val="0"/>
              </a:spcBef>
              <a:buFont typeface="+mj-lt"/>
              <a:buAutoNum type="arabicPeriod"/>
            </a:pPr>
            <a:r>
              <a:rPr lang="en-US" sz="2200" dirty="0"/>
              <a:t>To fill in missing entries with estimated values.</a:t>
            </a:r>
            <a:endParaRPr lang="en-US" sz="2200" dirty="0">
              <a:cs typeface="Calibri"/>
            </a:endParaRPr>
          </a:p>
          <a:p>
            <a:pPr marL="1381125" lvl="1" indent="-344170">
              <a:lnSpc>
                <a:spcPct val="100000"/>
              </a:lnSpc>
              <a:spcBef>
                <a:spcPts val="0"/>
              </a:spcBef>
              <a:buFont typeface="+mj-lt"/>
              <a:buAutoNum type="arabicPeriod"/>
            </a:pPr>
            <a:r>
              <a:rPr lang="en-US" sz="2200" dirty="0"/>
              <a:t>To apply a data-mining algorithm that can handle missing values.</a:t>
            </a:r>
            <a:endParaRPr lang="en-US" sz="2200" dirty="0">
              <a:cs typeface="Calibri"/>
            </a:endParaRPr>
          </a:p>
        </p:txBody>
      </p:sp>
    </p:spTree>
    <p:extLst>
      <p:ext uri="{BB962C8B-B14F-4D97-AF65-F5344CB8AC3E}">
        <p14:creationId xmlns:p14="http://schemas.microsoft.com/office/powerpoint/2010/main" val="53695240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17220"/>
            <a:ext cx="10515600" cy="795656"/>
          </a:xfrm>
        </p:spPr>
        <p:txBody>
          <a:bodyPr>
            <a:normAutofit/>
          </a:bodyPr>
          <a:lstStyle/>
          <a:p>
            <a:r>
              <a:rPr lang="en-US" dirty="0"/>
              <a:t>Data Cleansing </a:t>
            </a:r>
            <a:r>
              <a:rPr lang="en-US" sz="3600" dirty="0"/>
              <a:t>(Slide 2 of 11) </a:t>
            </a:r>
          </a:p>
        </p:txBody>
      </p:sp>
      <p:sp>
        <p:nvSpPr>
          <p:cNvPr id="3" name="Content Placeholder 2"/>
          <p:cNvSpPr>
            <a:spLocks noGrp="1"/>
          </p:cNvSpPr>
          <p:nvPr>
            <p:ph idx="1"/>
          </p:nvPr>
        </p:nvSpPr>
        <p:spPr>
          <a:xfrm>
            <a:off x="838200" y="1382396"/>
            <a:ext cx="10515600" cy="4622164"/>
          </a:xfrm>
        </p:spPr>
        <p:txBody>
          <a:bodyPr vert="horz" lIns="91440" tIns="45720" rIns="91440" bIns="45720" rtlCol="0" anchor="t">
            <a:noAutofit/>
          </a:bodyPr>
          <a:lstStyle/>
          <a:p>
            <a:pPr marL="0" indent="0">
              <a:spcBef>
                <a:spcPts val="0"/>
              </a:spcBef>
              <a:buNone/>
            </a:pPr>
            <a:r>
              <a:rPr lang="en-US" dirty="0"/>
              <a:t>Missing Data (cont.)</a:t>
            </a:r>
          </a:p>
          <a:p>
            <a:pPr marL="466725" indent="-238125">
              <a:spcBef>
                <a:spcPts val="0"/>
              </a:spcBef>
            </a:pPr>
            <a:r>
              <a:rPr lang="en-US" sz="2600" b="1" dirty="0"/>
              <a:t>Missing completely at random</a:t>
            </a:r>
            <a:r>
              <a:rPr lang="en-US" sz="2600" dirty="0"/>
              <a:t> (MCAR): </a:t>
            </a:r>
            <a:r>
              <a:rPr lang="en-US" sz="2400" dirty="0"/>
              <a:t>The tendency for an observation to be missing the value for some variable is entirely random; whether data are missing does not depend on either the value of the missing data or the value of any other variable in the data.</a:t>
            </a:r>
          </a:p>
          <a:p>
            <a:pPr marL="466725" indent="-238125">
              <a:spcBef>
                <a:spcPts val="0"/>
              </a:spcBef>
            </a:pPr>
            <a:r>
              <a:rPr lang="en-US" sz="2400" b="1" dirty="0"/>
              <a:t>Missing at random </a:t>
            </a:r>
            <a:r>
              <a:rPr lang="en-US" sz="2400" dirty="0"/>
              <a:t>(MAR): The tendency for an observation to be missing a value for some variable is related to the value of some other variable(s) in the data.</a:t>
            </a:r>
          </a:p>
          <a:p>
            <a:pPr marL="466725" indent="-238125">
              <a:spcBef>
                <a:spcPts val="0"/>
              </a:spcBef>
            </a:pPr>
            <a:r>
              <a:rPr lang="en-US" sz="2400" b="1" dirty="0"/>
              <a:t>Missing not at random </a:t>
            </a:r>
            <a:r>
              <a:rPr lang="en-US" sz="2400" dirty="0"/>
              <a:t>(MNAR): The tendency for the value of a variable to be missing is related to the value that is missing.</a:t>
            </a:r>
          </a:p>
          <a:p>
            <a:pPr marL="466725" indent="-238125">
              <a:spcBef>
                <a:spcPts val="0"/>
              </a:spcBef>
            </a:pPr>
            <a:r>
              <a:rPr lang="en-US" sz="2400" b="1" dirty="0"/>
              <a:t>Imputation</a:t>
            </a:r>
            <a:r>
              <a:rPr lang="en-US" sz="2400" dirty="0"/>
              <a:t>: The systematic replacement of missing values with values that seem reasonable.</a:t>
            </a:r>
          </a:p>
        </p:txBody>
      </p:sp>
    </p:spTree>
    <p:extLst>
      <p:ext uri="{BB962C8B-B14F-4D97-AF65-F5344CB8AC3E}">
        <p14:creationId xmlns:p14="http://schemas.microsoft.com/office/powerpoint/2010/main" val="351646751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17220"/>
            <a:ext cx="10515600" cy="795656"/>
          </a:xfrm>
        </p:spPr>
        <p:txBody>
          <a:bodyPr>
            <a:normAutofit/>
          </a:bodyPr>
          <a:lstStyle/>
          <a:p>
            <a:r>
              <a:rPr lang="en-US" dirty="0"/>
              <a:t>Data Cleansing </a:t>
            </a:r>
            <a:r>
              <a:rPr lang="en-US" sz="3600" dirty="0"/>
              <a:t>(Slide 3 of 11)</a:t>
            </a:r>
          </a:p>
        </p:txBody>
      </p:sp>
      <p:sp>
        <p:nvSpPr>
          <p:cNvPr id="3" name="Content Placeholder 2"/>
          <p:cNvSpPr>
            <a:spLocks noGrp="1"/>
          </p:cNvSpPr>
          <p:nvPr>
            <p:ph idx="1"/>
          </p:nvPr>
        </p:nvSpPr>
        <p:spPr>
          <a:xfrm>
            <a:off x="838200" y="1371600"/>
            <a:ext cx="10515600" cy="4739640"/>
          </a:xfrm>
        </p:spPr>
        <p:txBody>
          <a:bodyPr vert="horz" lIns="91440" tIns="45720" rIns="91440" bIns="45720" rtlCol="0" anchor="t">
            <a:noAutofit/>
          </a:bodyPr>
          <a:lstStyle/>
          <a:p>
            <a:pPr marL="0" indent="0">
              <a:spcBef>
                <a:spcPts val="1200"/>
              </a:spcBef>
              <a:spcAft>
                <a:spcPts val="1200"/>
              </a:spcAft>
              <a:buNone/>
            </a:pPr>
            <a:r>
              <a:rPr lang="en-US" dirty="0"/>
              <a:t>Blakely Tires</a:t>
            </a:r>
          </a:p>
          <a:p>
            <a:pPr marL="466725" indent="-238125">
              <a:lnSpc>
                <a:spcPct val="100000"/>
              </a:lnSpc>
              <a:spcBef>
                <a:spcPts val="0"/>
              </a:spcBef>
              <a:spcAft>
                <a:spcPts val="1200"/>
              </a:spcAft>
            </a:pPr>
            <a:r>
              <a:rPr lang="en-US" sz="2600" dirty="0"/>
              <a:t>A U.S. producer of automobile tires wants to learn about the conditions of its tires on automobiles in Texas.</a:t>
            </a:r>
          </a:p>
          <a:p>
            <a:pPr marL="466725" indent="-238125">
              <a:lnSpc>
                <a:spcPct val="100000"/>
              </a:lnSpc>
              <a:spcBef>
                <a:spcPts val="0"/>
              </a:spcBef>
              <a:spcAft>
                <a:spcPts val="1200"/>
              </a:spcAft>
            </a:pPr>
            <a:r>
              <a:rPr lang="en-US" sz="2600" dirty="0"/>
              <a:t>The data obtained includes the position of the tire on the automobile, age of the tire, mileage on the tire, and depth of the remaining tread on the tire.</a:t>
            </a:r>
          </a:p>
          <a:p>
            <a:pPr marL="466725" indent="-238125">
              <a:lnSpc>
                <a:spcPct val="100000"/>
              </a:lnSpc>
              <a:spcBef>
                <a:spcPts val="0"/>
              </a:spcBef>
              <a:spcAft>
                <a:spcPts val="1200"/>
              </a:spcAft>
            </a:pPr>
            <a:r>
              <a:rPr lang="en-US" sz="2600" dirty="0"/>
              <a:t>Begin assessing the quality of these data by determining which (if any) observations have missing values (see Figure 2.30).</a:t>
            </a:r>
          </a:p>
        </p:txBody>
      </p:sp>
    </p:spTree>
    <p:extLst>
      <p:ext uri="{BB962C8B-B14F-4D97-AF65-F5344CB8AC3E}">
        <p14:creationId xmlns:p14="http://schemas.microsoft.com/office/powerpoint/2010/main" val="421479690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18057"/>
            <a:ext cx="10515600" cy="1118351"/>
          </a:xfrm>
        </p:spPr>
        <p:txBody>
          <a:bodyPr>
            <a:noAutofit/>
          </a:bodyPr>
          <a:lstStyle/>
          <a:p>
            <a:r>
              <a:rPr lang="en-US" dirty="0"/>
              <a:t>Data Cleansing </a:t>
            </a:r>
            <a:r>
              <a:rPr lang="en-US" sz="3600" dirty="0"/>
              <a:t>(Slide 4 of 11)</a:t>
            </a:r>
          </a:p>
        </p:txBody>
      </p:sp>
      <p:sp>
        <p:nvSpPr>
          <p:cNvPr id="3" name="Text Placeholder 2">
            <a:extLst>
              <a:ext uri="{FF2B5EF4-FFF2-40B4-BE49-F238E27FC236}">
                <a16:creationId xmlns:a16="http://schemas.microsoft.com/office/drawing/2014/main" id="{D50DB9A9-3638-4D6C-A580-DF9623C3BECB}"/>
              </a:ext>
            </a:extLst>
          </p:cNvPr>
          <p:cNvSpPr>
            <a:spLocks noGrp="1"/>
          </p:cNvSpPr>
          <p:nvPr>
            <p:ph type="body" sz="quarter" idx="12"/>
          </p:nvPr>
        </p:nvSpPr>
        <p:spPr>
          <a:xfrm>
            <a:off x="838200" y="1356361"/>
            <a:ext cx="10515600" cy="2284730"/>
          </a:xfrm>
        </p:spPr>
        <p:txBody>
          <a:bodyPr/>
          <a:lstStyle/>
          <a:p>
            <a:pPr marL="0" indent="0">
              <a:buNone/>
            </a:pPr>
            <a:r>
              <a:rPr lang="en-US" dirty="0"/>
              <a:t>Figure 2.30: Portion of Excel Spreadsheet Showing Number of Missing Values for Variables in </a:t>
            </a:r>
            <a:r>
              <a:rPr lang="en-US" i="1" dirty="0" err="1"/>
              <a:t>TreadWear</a:t>
            </a:r>
            <a:r>
              <a:rPr lang="en-US" dirty="0"/>
              <a:t> Data</a:t>
            </a:r>
          </a:p>
        </p:txBody>
      </p:sp>
      <p:pic>
        <p:nvPicPr>
          <p:cNvPr id="9" name="Picture Placeholder 8" descr="The table lists the I D number, position on automobile, life of tire in months, tread depth, miles, life of tire in months, tread depth, and miles in eight columns. Two column headings in between the miles and life of tires in months are blank and represent missing values.&#10;&#10;">
            <a:extLst>
              <a:ext uri="{FF2B5EF4-FFF2-40B4-BE49-F238E27FC236}">
                <a16:creationId xmlns:a16="http://schemas.microsoft.com/office/drawing/2014/main" id="{EDB65B41-BD03-4919-9865-5F9042D0502D}"/>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l="6826" t="25585" r="6764" b="8840"/>
          <a:stretch/>
        </p:blipFill>
        <p:spPr>
          <a:xfrm>
            <a:off x="1062251" y="2508135"/>
            <a:ext cx="10067498" cy="2835274"/>
          </a:xfrm>
        </p:spPr>
      </p:pic>
    </p:spTree>
    <p:extLst>
      <p:ext uri="{BB962C8B-B14F-4D97-AF65-F5344CB8AC3E}">
        <p14:creationId xmlns:p14="http://schemas.microsoft.com/office/powerpoint/2010/main" val="415794396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18058"/>
            <a:ext cx="10515600" cy="826568"/>
          </a:xfrm>
        </p:spPr>
        <p:txBody>
          <a:bodyPr>
            <a:normAutofit/>
          </a:bodyPr>
          <a:lstStyle/>
          <a:p>
            <a:r>
              <a:rPr lang="en-US" dirty="0"/>
              <a:t>Data Cleansing </a:t>
            </a:r>
            <a:r>
              <a:rPr lang="en-US" sz="3600" dirty="0"/>
              <a:t>(Slide 5 of 11)</a:t>
            </a:r>
            <a:endParaRPr lang="en-US" dirty="0"/>
          </a:p>
        </p:txBody>
      </p:sp>
      <p:sp>
        <p:nvSpPr>
          <p:cNvPr id="3" name="Content Placeholder 2"/>
          <p:cNvSpPr>
            <a:spLocks noGrp="1"/>
          </p:cNvSpPr>
          <p:nvPr>
            <p:ph type="body" sz="quarter" idx="12"/>
          </p:nvPr>
        </p:nvSpPr>
        <p:spPr>
          <a:xfrm>
            <a:off x="838200" y="1366463"/>
            <a:ext cx="10515600" cy="1544377"/>
          </a:xfrm>
        </p:spPr>
        <p:txBody>
          <a:bodyPr vert="horz" lIns="91440" tIns="45720" rIns="91440" bIns="45720" rtlCol="0" anchor="t">
            <a:noAutofit/>
          </a:bodyPr>
          <a:lstStyle/>
          <a:p>
            <a:pPr marL="0" indent="0">
              <a:spcBef>
                <a:spcPts val="1200"/>
              </a:spcBef>
              <a:spcAft>
                <a:spcPts val="1200"/>
              </a:spcAft>
              <a:buNone/>
            </a:pPr>
            <a:r>
              <a:rPr lang="en-US" dirty="0"/>
              <a:t>Blakely Tires (cont.)</a:t>
            </a:r>
          </a:p>
          <a:p>
            <a:pPr marL="466725" indent="-342900">
              <a:lnSpc>
                <a:spcPct val="100000"/>
              </a:lnSpc>
              <a:spcBef>
                <a:spcPts val="0"/>
              </a:spcBef>
              <a:spcAft>
                <a:spcPts val="1200"/>
              </a:spcAft>
            </a:pPr>
            <a:r>
              <a:rPr lang="en-US" sz="2600" dirty="0"/>
              <a:t>Sort all of Blakely’s data on Miles from smallest to largest value to determine which observation is missing its value of this variable.</a:t>
            </a:r>
          </a:p>
        </p:txBody>
      </p:sp>
      <p:sp>
        <p:nvSpPr>
          <p:cNvPr id="8" name="Text Placeholder 7">
            <a:extLst>
              <a:ext uri="{FF2B5EF4-FFF2-40B4-BE49-F238E27FC236}">
                <a16:creationId xmlns:a16="http://schemas.microsoft.com/office/drawing/2014/main" id="{DDEFBD7A-31B3-4E88-B351-7D4C59E70543}"/>
              </a:ext>
            </a:extLst>
          </p:cNvPr>
          <p:cNvSpPr>
            <a:spLocks noGrp="1"/>
          </p:cNvSpPr>
          <p:nvPr>
            <p:ph type="body" sz="quarter" idx="14"/>
          </p:nvPr>
        </p:nvSpPr>
        <p:spPr>
          <a:xfrm>
            <a:off x="1332389" y="2810551"/>
            <a:ext cx="10515600" cy="1901825"/>
          </a:xfrm>
        </p:spPr>
        <p:txBody>
          <a:bodyPr/>
          <a:lstStyle/>
          <a:p>
            <a:pPr marL="0" indent="0">
              <a:buNone/>
            </a:pPr>
            <a:r>
              <a:rPr lang="en-US" sz="2600" dirty="0">
                <a:latin typeface="Calibri" panose="020F0502020204030204" pitchFamily="34" charset="0"/>
              </a:rPr>
              <a:t>Figure 2.31: Portion of Excel Spreadsheet Showing </a:t>
            </a:r>
            <a:r>
              <a:rPr lang="en-US" sz="2600" i="1" dirty="0" err="1">
                <a:latin typeface="Calibri" panose="020F0502020204030204" pitchFamily="34" charset="0"/>
              </a:rPr>
              <a:t>TreadWear</a:t>
            </a:r>
            <a:r>
              <a:rPr lang="en-US" sz="2600" dirty="0">
                <a:latin typeface="Calibri" panose="020F0502020204030204" pitchFamily="34" charset="0"/>
              </a:rPr>
              <a:t> Data </a:t>
            </a:r>
            <a:br>
              <a:rPr lang="en-US" sz="2600" dirty="0">
                <a:latin typeface="Calibri" panose="020F0502020204030204" pitchFamily="34" charset="0"/>
              </a:rPr>
            </a:br>
            <a:r>
              <a:rPr lang="en-US" sz="2600" dirty="0">
                <a:latin typeface="Calibri" panose="020F0502020204030204" pitchFamily="34" charset="0"/>
              </a:rPr>
              <a:t>Sorted on Miles from Lowest to Highest Value</a:t>
            </a:r>
          </a:p>
          <a:p>
            <a:endParaRPr lang="en-US" sz="2600" dirty="0"/>
          </a:p>
        </p:txBody>
      </p:sp>
      <p:pic>
        <p:nvPicPr>
          <p:cNvPr id="10" name="Picture Placeholder 9" descr="The table lists the I D number, position on automobile, life of tire in months, tread depth, miles, life of tire in months, tread depth, and miles in eight columns. Two column headings in between the miles and life of tires in months are blank and represent missing values. The table is sorted on miles from the lowest to the highest value.&#10;&#10;">
            <a:extLst>
              <a:ext uri="{FF2B5EF4-FFF2-40B4-BE49-F238E27FC236}">
                <a16:creationId xmlns:a16="http://schemas.microsoft.com/office/drawing/2014/main" id="{D3515B8D-E800-4AEA-B6E2-FF7A70AB0189}"/>
              </a:ext>
            </a:extLst>
          </p:cNvPr>
          <p:cNvPicPr>
            <a:picLocks noGrp="1" noChangeAspect="1"/>
          </p:cNvPicPr>
          <p:nvPr>
            <p:ph type="pic" sz="quarter" idx="13"/>
          </p:nvPr>
        </p:nvPicPr>
        <p:blipFill rotWithShape="1">
          <a:blip r:embed="rId2">
            <a:extLst>
              <a:ext uri="{28A0092B-C50C-407E-A947-70E740481C1C}">
                <a14:useLocalDpi xmlns:a14="http://schemas.microsoft.com/office/drawing/2010/main" val="0"/>
              </a:ext>
            </a:extLst>
          </a:blip>
          <a:srcRect l="6760" t="26665" r="6123" b="11999"/>
          <a:stretch/>
        </p:blipFill>
        <p:spPr>
          <a:xfrm>
            <a:off x="1885394" y="3761464"/>
            <a:ext cx="8421211" cy="2102402"/>
          </a:xfrm>
        </p:spPr>
      </p:pic>
    </p:spTree>
    <p:extLst>
      <p:ext uri="{BB962C8B-B14F-4D97-AF65-F5344CB8AC3E}">
        <p14:creationId xmlns:p14="http://schemas.microsoft.com/office/powerpoint/2010/main" val="68160675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18057"/>
            <a:ext cx="10515600" cy="509703"/>
          </a:xfrm>
        </p:spPr>
        <p:txBody>
          <a:bodyPr>
            <a:noAutofit/>
          </a:bodyPr>
          <a:lstStyle/>
          <a:p>
            <a:r>
              <a:rPr lang="en-US" dirty="0"/>
              <a:t>Data Cleansing </a:t>
            </a:r>
            <a:r>
              <a:rPr lang="en-US" sz="3600" dirty="0"/>
              <a:t>(Slide 6 of 11)</a:t>
            </a:r>
          </a:p>
        </p:txBody>
      </p:sp>
      <p:sp>
        <p:nvSpPr>
          <p:cNvPr id="3" name="Text Placeholder 2">
            <a:extLst>
              <a:ext uri="{FF2B5EF4-FFF2-40B4-BE49-F238E27FC236}">
                <a16:creationId xmlns:a16="http://schemas.microsoft.com/office/drawing/2014/main" id="{D2BF241E-4787-4661-B233-3A26EE4BFCF7}"/>
              </a:ext>
            </a:extLst>
          </p:cNvPr>
          <p:cNvSpPr>
            <a:spLocks noGrp="1"/>
          </p:cNvSpPr>
          <p:nvPr>
            <p:ph type="body" sz="quarter" idx="12"/>
          </p:nvPr>
        </p:nvSpPr>
        <p:spPr>
          <a:xfrm>
            <a:off x="838200" y="1356361"/>
            <a:ext cx="10515600" cy="2299970"/>
          </a:xfrm>
        </p:spPr>
        <p:txBody>
          <a:bodyPr/>
          <a:lstStyle/>
          <a:p>
            <a:pPr marL="0" indent="0">
              <a:buNone/>
            </a:pPr>
            <a:r>
              <a:rPr lang="en-US" dirty="0"/>
              <a:t>Figure 2.32: Portion of Excel Spreadsheet Showing </a:t>
            </a:r>
            <a:r>
              <a:rPr lang="en-US" i="1" dirty="0" err="1"/>
              <a:t>TreadWear</a:t>
            </a:r>
            <a:r>
              <a:rPr lang="en-US" dirty="0"/>
              <a:t> Data Sorted from Lowest to Highest by ID Number</a:t>
            </a:r>
          </a:p>
        </p:txBody>
      </p:sp>
      <p:pic>
        <p:nvPicPr>
          <p:cNvPr id="4" name="Content Placeholder 3" descr="The table depicting tread wear data has 5 columns: I D number; Position on Automobile; Life of tire; Tread Depth; Miles. The row entries are as follows. Row 54: 3121851; L R; 17.1; 8.4; 21378. Row 55: 3121851; R R; 17.1; 8.4; 21378. Row 56: 3121851; R F; 17.1; 8.4; 21378. Row 57: 3121851; L F; 17.1; 8.5; 21378. Row 58: 3354942; L F; 17.1; 8.5; blank. Row 59: 3354942; R F; 21.4; 7.7; 33254. Row 60: 3354942; R R; 21.4; 7.8; 33254. Row 61: 3354942; L R; 21.4; 7.7; 33254. Row 62: 3574739; R R; 73.3; 0.2; 57313. Row 63: 3574739; R F; 73.3; 0.2; 57313. Row 64: 3574739; L F; 73.3; 0.2; 57313. Row 65: 3574739; L R; 73.3; 0.2; 57313."/>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t="-1888" b="-852"/>
          <a:stretch/>
        </p:blipFill>
        <p:spPr>
          <a:xfrm>
            <a:off x="3060858" y="2209801"/>
            <a:ext cx="6070283" cy="3765514"/>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54700588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18439"/>
            <a:ext cx="10515600" cy="582710"/>
          </a:xfrm>
        </p:spPr>
        <p:txBody>
          <a:bodyPr>
            <a:normAutofit fontScale="90000"/>
          </a:bodyPr>
          <a:lstStyle/>
          <a:p>
            <a:r>
              <a:rPr lang="en-US" dirty="0"/>
              <a:t>Data Cleansing </a:t>
            </a:r>
            <a:r>
              <a:rPr lang="en-US" sz="3600" dirty="0"/>
              <a:t>(Slide 7 of 11)</a:t>
            </a:r>
          </a:p>
        </p:txBody>
      </p:sp>
      <p:sp>
        <p:nvSpPr>
          <p:cNvPr id="3" name="Content Placeholder 2"/>
          <p:cNvSpPr>
            <a:spLocks noGrp="1"/>
          </p:cNvSpPr>
          <p:nvPr>
            <p:ph idx="1"/>
          </p:nvPr>
        </p:nvSpPr>
        <p:spPr>
          <a:xfrm>
            <a:off x="838200" y="1368017"/>
            <a:ext cx="10515600" cy="4985468"/>
          </a:xfrm>
        </p:spPr>
        <p:txBody>
          <a:bodyPr vert="horz" lIns="91440" tIns="45720" rIns="91440" bIns="45720" rtlCol="0" anchor="t">
            <a:noAutofit/>
          </a:bodyPr>
          <a:lstStyle/>
          <a:p>
            <a:pPr marL="0" indent="0">
              <a:spcBef>
                <a:spcPts val="0"/>
              </a:spcBef>
              <a:buNone/>
            </a:pPr>
            <a:r>
              <a:rPr lang="en-US" sz="2600" dirty="0"/>
              <a:t>Identification of Erroneous Outliers and Other Erroneous Values</a:t>
            </a:r>
          </a:p>
          <a:p>
            <a:pPr marL="466725" indent="-342900">
              <a:spcBef>
                <a:spcPts val="0"/>
              </a:spcBef>
            </a:pPr>
            <a:r>
              <a:rPr lang="en-US" sz="2400" dirty="0"/>
              <a:t>Examining the variables in the data set by use of summary statistics, frequency distributions, bar charts and histograms, z-scores, scatter plots, correlation coefficients, and other tools can uncover data-quality issues and outliers.</a:t>
            </a:r>
          </a:p>
          <a:p>
            <a:pPr marL="466725" indent="-342900">
              <a:spcBef>
                <a:spcPts val="0"/>
              </a:spcBef>
            </a:pPr>
            <a:r>
              <a:rPr lang="en-US" sz="2400" dirty="0"/>
              <a:t>Many software ignore missing values when calculating various summary statistics.</a:t>
            </a:r>
          </a:p>
          <a:p>
            <a:pPr marL="466725" indent="-342900">
              <a:spcBef>
                <a:spcPts val="0"/>
              </a:spcBef>
            </a:pPr>
            <a:r>
              <a:rPr lang="en-US" sz="2400" dirty="0"/>
              <a:t>If missing values in a data set are indicated with a unique value (such as 9999999), these values may be used by software when calculating various summary statistics.</a:t>
            </a:r>
          </a:p>
          <a:p>
            <a:pPr marL="466725" indent="-342900">
              <a:spcBef>
                <a:spcPts val="0"/>
              </a:spcBef>
            </a:pPr>
            <a:r>
              <a:rPr lang="en-US" sz="2400" dirty="0"/>
              <a:t>Both cases can result in misleading values for summary statistics.</a:t>
            </a:r>
          </a:p>
          <a:p>
            <a:pPr marL="466725" indent="-342900">
              <a:spcBef>
                <a:spcPts val="0"/>
              </a:spcBef>
            </a:pPr>
            <a:r>
              <a:rPr lang="en-US" sz="2400" dirty="0"/>
              <a:t>Many analysts prefer to deal with missing data issues prior to using summary statistics to attempt to identify erroneous outliers and other erroneous values in the data.</a:t>
            </a:r>
          </a:p>
        </p:txBody>
      </p:sp>
    </p:spTree>
    <p:extLst>
      <p:ext uri="{BB962C8B-B14F-4D97-AF65-F5344CB8AC3E}">
        <p14:creationId xmlns:p14="http://schemas.microsoft.com/office/powerpoint/2010/main" val="287576585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18057"/>
            <a:ext cx="10515600" cy="677343"/>
          </a:xfrm>
        </p:spPr>
        <p:txBody>
          <a:bodyPr>
            <a:noAutofit/>
          </a:bodyPr>
          <a:lstStyle/>
          <a:p>
            <a:r>
              <a:rPr lang="en-US" dirty="0"/>
              <a:t>Data Cleansing </a:t>
            </a:r>
            <a:r>
              <a:rPr lang="en-US" sz="3600" dirty="0"/>
              <a:t>(Slide 8 of 11)</a:t>
            </a:r>
          </a:p>
        </p:txBody>
      </p:sp>
      <p:sp>
        <p:nvSpPr>
          <p:cNvPr id="3" name="Text Placeholder 2">
            <a:extLst>
              <a:ext uri="{FF2B5EF4-FFF2-40B4-BE49-F238E27FC236}">
                <a16:creationId xmlns:a16="http://schemas.microsoft.com/office/drawing/2014/main" id="{0B34DAB8-EBF9-4E69-B38A-3C0D8396A996}"/>
              </a:ext>
            </a:extLst>
          </p:cNvPr>
          <p:cNvSpPr>
            <a:spLocks noGrp="1"/>
          </p:cNvSpPr>
          <p:nvPr>
            <p:ph type="body" sz="quarter" idx="12"/>
          </p:nvPr>
        </p:nvSpPr>
        <p:spPr>
          <a:xfrm>
            <a:off x="838200" y="1356361"/>
            <a:ext cx="10515600" cy="1005839"/>
          </a:xfrm>
        </p:spPr>
        <p:txBody>
          <a:bodyPr/>
          <a:lstStyle/>
          <a:p>
            <a:pPr marL="0" indent="0">
              <a:buNone/>
            </a:pPr>
            <a:r>
              <a:rPr lang="en-US" dirty="0"/>
              <a:t>Figure 2.33: Portion of Excel Spreadsheet Showing the Mean and Standard Deviation for Each Variable in the </a:t>
            </a:r>
            <a:r>
              <a:rPr lang="en-US" i="1" dirty="0" err="1"/>
              <a:t>TreadWear</a:t>
            </a:r>
            <a:r>
              <a:rPr lang="en-US" dirty="0"/>
              <a:t> Data</a:t>
            </a:r>
          </a:p>
        </p:txBody>
      </p:sp>
      <p:pic>
        <p:nvPicPr>
          <p:cNvPr id="9" name="Picture Placeholder 8" descr="The table lists the I D number, position on automobile, life of tire in months, tread depth, miles, life of tire in months, tread depth, and miles in eight columns. Two column headings in between the miles and life of tires in months are blank and represent missing values. It also displays the mean and standard deviation.">
            <a:extLst>
              <a:ext uri="{FF2B5EF4-FFF2-40B4-BE49-F238E27FC236}">
                <a16:creationId xmlns:a16="http://schemas.microsoft.com/office/drawing/2014/main" id="{1140A76A-ACE5-4901-B8E2-98164FB96047}"/>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l="6956" t="23433" r="6232" b="7340"/>
          <a:stretch/>
        </p:blipFill>
        <p:spPr>
          <a:xfrm>
            <a:off x="1009822" y="2549208"/>
            <a:ext cx="10172356" cy="2952431"/>
          </a:xfrm>
        </p:spPr>
      </p:pic>
    </p:spTree>
    <p:extLst>
      <p:ext uri="{BB962C8B-B14F-4D97-AF65-F5344CB8AC3E}">
        <p14:creationId xmlns:p14="http://schemas.microsoft.com/office/powerpoint/2010/main" val="4015190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592433"/>
            <a:ext cx="10515600" cy="1118351"/>
          </a:xfrm>
        </p:spPr>
        <p:txBody>
          <a:bodyPr>
            <a:noAutofit/>
          </a:bodyPr>
          <a:lstStyle/>
          <a:p>
            <a:r>
              <a:rPr lang="en-US" dirty="0"/>
              <a:t>Types of Data </a:t>
            </a:r>
            <a:r>
              <a:rPr lang="en-US" sz="3600" dirty="0"/>
              <a:t>(Slide 3 of 5)</a:t>
            </a:r>
            <a:endParaRPr lang="en-US" dirty="0"/>
          </a:p>
        </p:txBody>
      </p:sp>
      <p:sp>
        <p:nvSpPr>
          <p:cNvPr id="3" name="Text Placeholder 2">
            <a:extLst>
              <a:ext uri="{FF2B5EF4-FFF2-40B4-BE49-F238E27FC236}">
                <a16:creationId xmlns:a16="http://schemas.microsoft.com/office/drawing/2014/main" id="{636C29A7-2EFE-494A-9013-473C1FABF7FD}"/>
              </a:ext>
            </a:extLst>
          </p:cNvPr>
          <p:cNvSpPr>
            <a:spLocks noGrp="1"/>
          </p:cNvSpPr>
          <p:nvPr>
            <p:ph type="body" sz="quarter" idx="12"/>
          </p:nvPr>
        </p:nvSpPr>
        <p:spPr>
          <a:xfrm>
            <a:off x="838200" y="1358901"/>
            <a:ext cx="10515600" cy="698499"/>
          </a:xfrm>
        </p:spPr>
        <p:txBody>
          <a:bodyPr/>
          <a:lstStyle/>
          <a:p>
            <a:pPr marL="0" indent="0">
              <a:buNone/>
            </a:pPr>
            <a:r>
              <a:rPr lang="en-US" dirty="0"/>
              <a:t>Figure 2.1: Dow Jones Index Values Since 2006</a:t>
            </a:r>
          </a:p>
        </p:txBody>
      </p:sp>
      <p:pic>
        <p:nvPicPr>
          <p:cNvPr id="9" name="Picture Placeholder 8" descr="The graph plots D J I value versus years from 2006 to 2017. The graph shows a random fluctuating line which increases from 11,000 in 2006 to 14,000 in 2007. It falls to reach the minimum value of 6,500 in 2009. After this, the graph rises steadily and reaches the maximum value of 21,000 in 2017. All values estimated.&#10;&#10;">
            <a:extLst>
              <a:ext uri="{FF2B5EF4-FFF2-40B4-BE49-F238E27FC236}">
                <a16:creationId xmlns:a16="http://schemas.microsoft.com/office/drawing/2014/main" id="{D2F63C53-24D2-4DD2-8E8F-7119C1FF4C7D}"/>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t="10691" b="7005"/>
          <a:stretch/>
        </p:blipFill>
        <p:spPr>
          <a:xfrm>
            <a:off x="2284873" y="1926772"/>
            <a:ext cx="7622254" cy="3975100"/>
          </a:xfrm>
        </p:spPr>
      </p:pic>
    </p:spTree>
    <p:extLst>
      <p:ext uri="{BB962C8B-B14F-4D97-AF65-F5344CB8AC3E}">
        <p14:creationId xmlns:p14="http://schemas.microsoft.com/office/powerpoint/2010/main" val="7442984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18057"/>
            <a:ext cx="10515600" cy="565267"/>
          </a:xfrm>
        </p:spPr>
        <p:txBody>
          <a:bodyPr>
            <a:noAutofit/>
          </a:bodyPr>
          <a:lstStyle/>
          <a:p>
            <a:r>
              <a:rPr lang="en-US" dirty="0"/>
              <a:t>Data Cleansing </a:t>
            </a:r>
            <a:r>
              <a:rPr lang="en-US" sz="3600" dirty="0"/>
              <a:t>(Slide 9 of 11)</a:t>
            </a:r>
          </a:p>
        </p:txBody>
      </p:sp>
      <p:sp>
        <p:nvSpPr>
          <p:cNvPr id="3" name="Text Placeholder 2">
            <a:extLst>
              <a:ext uri="{FF2B5EF4-FFF2-40B4-BE49-F238E27FC236}">
                <a16:creationId xmlns:a16="http://schemas.microsoft.com/office/drawing/2014/main" id="{0F43ED0B-83E5-4711-B4F3-A87F861169CB}"/>
              </a:ext>
            </a:extLst>
          </p:cNvPr>
          <p:cNvSpPr>
            <a:spLocks noGrp="1"/>
          </p:cNvSpPr>
          <p:nvPr>
            <p:ph type="body" sz="quarter" idx="12"/>
          </p:nvPr>
        </p:nvSpPr>
        <p:spPr>
          <a:xfrm>
            <a:off x="838200" y="1356361"/>
            <a:ext cx="10515600" cy="2208530"/>
          </a:xfrm>
        </p:spPr>
        <p:txBody>
          <a:bodyPr/>
          <a:lstStyle/>
          <a:p>
            <a:pPr marL="0" indent="0">
              <a:buNone/>
            </a:pPr>
            <a:r>
              <a:rPr lang="en-US" dirty="0"/>
              <a:t>Figure 2.34: Portion of Excel Spreadsheet Showing the </a:t>
            </a:r>
            <a:r>
              <a:rPr lang="en-US" i="1" dirty="0" err="1"/>
              <a:t>TreadWear</a:t>
            </a:r>
            <a:r>
              <a:rPr lang="en-US" dirty="0"/>
              <a:t> Data Sorted on Life of Tires (Months) from Lowest to Highest Value</a:t>
            </a:r>
          </a:p>
        </p:txBody>
      </p:sp>
      <p:pic>
        <p:nvPicPr>
          <p:cNvPr id="9" name="Picture Placeholder 8" descr="The table lists the I D number, position on automobile, life of tire in months, tread depth, miles, life of tire in months, tread depth, and miles in eight columns. Two column headings in between the miles and life of tires in months are blank and represent missing values. It also displays the mean, standard deviation, minimum and maximum.&#10;&#10;">
            <a:extLst>
              <a:ext uri="{FF2B5EF4-FFF2-40B4-BE49-F238E27FC236}">
                <a16:creationId xmlns:a16="http://schemas.microsoft.com/office/drawing/2014/main" id="{4D265C4C-2303-4CC0-AC84-B1999E35548E}"/>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l="6522" t="19608" r="5652" b="8232"/>
          <a:stretch/>
        </p:blipFill>
        <p:spPr>
          <a:xfrm>
            <a:off x="1052671" y="2333058"/>
            <a:ext cx="10086658" cy="3595938"/>
          </a:xfrm>
        </p:spPr>
      </p:pic>
    </p:spTree>
    <p:extLst>
      <p:ext uri="{BB962C8B-B14F-4D97-AF65-F5344CB8AC3E}">
        <p14:creationId xmlns:p14="http://schemas.microsoft.com/office/powerpoint/2010/main" val="379790853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18057"/>
            <a:ext cx="10515600" cy="631623"/>
          </a:xfrm>
        </p:spPr>
        <p:txBody>
          <a:bodyPr>
            <a:noAutofit/>
          </a:bodyPr>
          <a:lstStyle/>
          <a:p>
            <a:r>
              <a:rPr lang="en-US" dirty="0"/>
              <a:t>Data Cleansing </a:t>
            </a:r>
            <a:r>
              <a:rPr lang="en-US" sz="3600" dirty="0"/>
              <a:t>(Slide 10 of 11)</a:t>
            </a:r>
          </a:p>
        </p:txBody>
      </p:sp>
      <p:sp>
        <p:nvSpPr>
          <p:cNvPr id="3" name="Text Placeholder 2">
            <a:extLst>
              <a:ext uri="{FF2B5EF4-FFF2-40B4-BE49-F238E27FC236}">
                <a16:creationId xmlns:a16="http://schemas.microsoft.com/office/drawing/2014/main" id="{DA9565A3-10AA-43D8-81DA-B6C5F333C78A}"/>
              </a:ext>
            </a:extLst>
          </p:cNvPr>
          <p:cNvSpPr>
            <a:spLocks noGrp="1"/>
          </p:cNvSpPr>
          <p:nvPr>
            <p:ph type="body" sz="quarter" idx="12"/>
          </p:nvPr>
        </p:nvSpPr>
        <p:spPr>
          <a:xfrm>
            <a:off x="838200" y="1356361"/>
            <a:ext cx="10515600" cy="2208530"/>
          </a:xfrm>
        </p:spPr>
        <p:txBody>
          <a:bodyPr/>
          <a:lstStyle/>
          <a:p>
            <a:pPr marL="0" indent="0">
              <a:buNone/>
            </a:pPr>
            <a:r>
              <a:rPr lang="en-US" dirty="0"/>
              <a:t>Figure 2.35: Scatter Diagram of Tread Depth and Miles for the </a:t>
            </a:r>
            <a:r>
              <a:rPr lang="en-US" i="1" dirty="0" err="1"/>
              <a:t>TreadWear</a:t>
            </a:r>
            <a:r>
              <a:rPr lang="en-US" dirty="0"/>
              <a:t> Data</a:t>
            </a:r>
          </a:p>
        </p:txBody>
      </p:sp>
      <p:pic>
        <p:nvPicPr>
          <p:cNvPr id="9" name="Picture Placeholder 8" descr="The scatter graph plots miles and tread depth. This is a random scatter graph and a red ellipse is drawn around the marked data points.&#10;&#10;">
            <a:extLst>
              <a:ext uri="{FF2B5EF4-FFF2-40B4-BE49-F238E27FC236}">
                <a16:creationId xmlns:a16="http://schemas.microsoft.com/office/drawing/2014/main" id="{B0391378-0061-4E7E-B8A2-D5DE7DEE2976}"/>
              </a:ext>
            </a:extLst>
          </p:cNvPr>
          <p:cNvPicPr>
            <a:picLocks noGrp="1" noChangeAspect="1"/>
          </p:cNvPicPr>
          <p:nvPr>
            <p:ph type="pic" sz="quarter" idx="13"/>
          </p:nvPr>
        </p:nvPicPr>
        <p:blipFill rotWithShape="1">
          <a:blip r:embed="rId3" cstate="print">
            <a:extLst>
              <a:ext uri="{28A0092B-C50C-407E-A947-70E740481C1C}">
                <a14:useLocalDpi xmlns:a14="http://schemas.microsoft.com/office/drawing/2010/main" val="0"/>
              </a:ext>
            </a:extLst>
          </a:blip>
          <a:srcRect l="3188" t="13784" r="1884" b="5605"/>
          <a:stretch/>
        </p:blipFill>
        <p:spPr>
          <a:xfrm>
            <a:off x="3566161" y="1889761"/>
            <a:ext cx="5551721" cy="4094015"/>
          </a:xfrm>
        </p:spPr>
      </p:pic>
    </p:spTree>
    <p:extLst>
      <p:ext uri="{BB962C8B-B14F-4D97-AF65-F5344CB8AC3E}">
        <p14:creationId xmlns:p14="http://schemas.microsoft.com/office/powerpoint/2010/main" val="261890142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17220"/>
            <a:ext cx="10515600" cy="617220"/>
          </a:xfrm>
        </p:spPr>
        <p:txBody>
          <a:bodyPr>
            <a:normAutofit fontScale="90000"/>
          </a:bodyPr>
          <a:lstStyle/>
          <a:p>
            <a:r>
              <a:rPr lang="en-US" dirty="0"/>
              <a:t>Data Cleansing </a:t>
            </a:r>
            <a:r>
              <a:rPr lang="en-US" sz="3600" dirty="0"/>
              <a:t>(Slide 11 of 11)</a:t>
            </a:r>
          </a:p>
        </p:txBody>
      </p:sp>
      <p:sp>
        <p:nvSpPr>
          <p:cNvPr id="3" name="Content Placeholder 2"/>
          <p:cNvSpPr>
            <a:spLocks noGrp="1"/>
          </p:cNvSpPr>
          <p:nvPr>
            <p:ph idx="1"/>
          </p:nvPr>
        </p:nvSpPr>
        <p:spPr>
          <a:xfrm>
            <a:off x="838200" y="1371600"/>
            <a:ext cx="10515600" cy="4678680"/>
          </a:xfrm>
        </p:spPr>
        <p:txBody>
          <a:bodyPr vert="horz" lIns="91440" tIns="45720" rIns="91440" bIns="45720" rtlCol="0" anchor="t">
            <a:noAutofit/>
          </a:bodyPr>
          <a:lstStyle/>
          <a:p>
            <a:pPr marL="0" indent="0">
              <a:spcBef>
                <a:spcPts val="1200"/>
              </a:spcBef>
              <a:spcAft>
                <a:spcPts val="1200"/>
              </a:spcAft>
              <a:buNone/>
            </a:pPr>
            <a:r>
              <a:rPr lang="en-US" dirty="0"/>
              <a:t>Variable Representation</a:t>
            </a:r>
          </a:p>
          <a:p>
            <a:pPr marL="466725" indent="-238125">
              <a:spcBef>
                <a:spcPts val="0"/>
              </a:spcBef>
              <a:spcAft>
                <a:spcPts val="600"/>
              </a:spcAft>
            </a:pPr>
            <a:r>
              <a:rPr lang="en-US" sz="2600" dirty="0"/>
              <a:t>In many data-mining applications, it may be prohibitive to analyze the data because of the number of variables recorded.</a:t>
            </a:r>
          </a:p>
          <a:p>
            <a:pPr marL="466725" indent="-238125">
              <a:spcBef>
                <a:spcPts val="0"/>
              </a:spcBef>
              <a:spcAft>
                <a:spcPts val="600"/>
              </a:spcAft>
            </a:pPr>
            <a:r>
              <a:rPr lang="en-US" sz="2600" b="1" dirty="0"/>
              <a:t>Dimension reduction</a:t>
            </a:r>
            <a:r>
              <a:rPr lang="en-US" sz="2600" dirty="0"/>
              <a:t> is the process of removing variables from the analysis without losing crucial information.</a:t>
            </a:r>
          </a:p>
          <a:p>
            <a:pPr marL="466725" indent="-238125">
              <a:spcBef>
                <a:spcPts val="0"/>
              </a:spcBef>
              <a:spcAft>
                <a:spcPts val="600"/>
              </a:spcAft>
            </a:pPr>
            <a:r>
              <a:rPr lang="en-US" sz="2600" dirty="0"/>
              <a:t>A critical part of data mining is determining how to represent the measurements of the variables and which variables to consider.</a:t>
            </a:r>
          </a:p>
          <a:p>
            <a:pPr marL="466725" indent="-238125">
              <a:spcBef>
                <a:spcPts val="0"/>
              </a:spcBef>
              <a:spcAft>
                <a:spcPts val="600"/>
              </a:spcAft>
            </a:pPr>
            <a:r>
              <a:rPr lang="en-US" sz="2600" dirty="0"/>
              <a:t>Often data sets contain variables that, considered separately, are not particularly insightful but that, when appropriately combined, result in a new variable that reveals an important relationship.</a:t>
            </a:r>
          </a:p>
        </p:txBody>
      </p:sp>
    </p:spTree>
    <p:extLst>
      <p:ext uri="{BB962C8B-B14F-4D97-AF65-F5344CB8AC3E}">
        <p14:creationId xmlns:p14="http://schemas.microsoft.com/office/powerpoint/2010/main" val="13290812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01644"/>
            <a:ext cx="10515600" cy="795656"/>
          </a:xfrm>
        </p:spPr>
        <p:txBody>
          <a:bodyPr>
            <a:noAutofit/>
          </a:bodyPr>
          <a:lstStyle/>
          <a:p>
            <a:r>
              <a:rPr lang="en-US" dirty="0"/>
              <a:t>Types of Data </a:t>
            </a:r>
            <a:r>
              <a:rPr lang="en-US" sz="3600" dirty="0"/>
              <a:t>(Slide 4 of 5)</a:t>
            </a:r>
          </a:p>
        </p:txBody>
      </p:sp>
      <p:sp>
        <p:nvSpPr>
          <p:cNvPr id="6" name="Content Placeholder 2"/>
          <p:cNvSpPr>
            <a:spLocks noGrp="1"/>
          </p:cNvSpPr>
          <p:nvPr>
            <p:ph idx="1"/>
          </p:nvPr>
        </p:nvSpPr>
        <p:spPr>
          <a:xfrm>
            <a:off x="838200" y="1326964"/>
            <a:ext cx="10515600" cy="4667884"/>
          </a:xfrm>
        </p:spPr>
        <p:txBody>
          <a:bodyPr vert="horz" lIns="91440" tIns="45720" rIns="91440" bIns="45720" rtlCol="0" anchor="t">
            <a:noAutofit/>
          </a:bodyPr>
          <a:lstStyle/>
          <a:p>
            <a:pPr marL="0" indent="0">
              <a:buNone/>
            </a:pPr>
            <a:r>
              <a:rPr lang="en-US" dirty="0"/>
              <a:t>Sources of Data</a:t>
            </a:r>
          </a:p>
          <a:p>
            <a:pPr marL="461645" lvl="1" indent="-229870">
              <a:lnSpc>
                <a:spcPct val="100000"/>
              </a:lnSpc>
              <a:spcBef>
                <a:spcPts val="600"/>
              </a:spcBef>
            </a:pPr>
            <a:r>
              <a:rPr lang="en-US" sz="2600" dirty="0"/>
              <a:t>Experimental study</a:t>
            </a:r>
            <a:endParaRPr lang="en-US" sz="2600" dirty="0">
              <a:cs typeface="Calibri"/>
            </a:endParaRPr>
          </a:p>
          <a:p>
            <a:pPr marL="914400" lvl="2" indent="-231775">
              <a:lnSpc>
                <a:spcPct val="100000"/>
              </a:lnSpc>
              <a:spcBef>
                <a:spcPts val="600"/>
              </a:spcBef>
            </a:pPr>
            <a:r>
              <a:rPr lang="en-US" sz="2400" dirty="0"/>
              <a:t>A variable of interest is first identified.</a:t>
            </a:r>
          </a:p>
          <a:p>
            <a:pPr marL="914400" lvl="2" indent="-231775">
              <a:lnSpc>
                <a:spcPct val="100000"/>
              </a:lnSpc>
              <a:spcBef>
                <a:spcPts val="600"/>
              </a:spcBef>
              <a:spcAft>
                <a:spcPts val="1200"/>
              </a:spcAft>
            </a:pPr>
            <a:r>
              <a:rPr lang="en-US" sz="2400" dirty="0"/>
              <a:t>Then one or more other variables are identified and controlled or manipulated so that data can be obtained about how they influence the variable of interest.</a:t>
            </a:r>
          </a:p>
          <a:p>
            <a:pPr marL="461645" lvl="1" indent="-229870">
              <a:lnSpc>
                <a:spcPct val="100000"/>
              </a:lnSpc>
              <a:spcBef>
                <a:spcPts val="600"/>
              </a:spcBef>
            </a:pPr>
            <a:r>
              <a:rPr lang="en-US" sz="2600" dirty="0"/>
              <a:t>Nonexperimental study or observational study</a:t>
            </a:r>
            <a:endParaRPr lang="en-US" sz="2600" dirty="0">
              <a:cs typeface="Calibri"/>
            </a:endParaRPr>
          </a:p>
          <a:p>
            <a:pPr marL="914400" lvl="2" indent="-231775">
              <a:lnSpc>
                <a:spcPct val="100000"/>
              </a:lnSpc>
              <a:spcBef>
                <a:spcPts val="600"/>
              </a:spcBef>
            </a:pPr>
            <a:r>
              <a:rPr lang="en-US" sz="2400" dirty="0"/>
              <a:t>Makes no attempt to control the variables of interest.</a:t>
            </a:r>
          </a:p>
          <a:p>
            <a:pPr marL="914400" lvl="2" indent="-231775">
              <a:lnSpc>
                <a:spcPct val="100000"/>
              </a:lnSpc>
              <a:spcBef>
                <a:spcPts val="600"/>
              </a:spcBef>
            </a:pPr>
            <a:r>
              <a:rPr lang="en-US" sz="2400" dirty="0"/>
              <a:t>A survey is perhaps the most common type of observational study.</a:t>
            </a:r>
          </a:p>
          <a:p>
            <a:pPr marL="342900" indent="-342900"/>
            <a:endParaRPr lang="en-US" dirty="0"/>
          </a:p>
          <a:p>
            <a:pPr marL="342900" indent="-342900"/>
            <a:endParaRPr lang="en-US" dirty="0"/>
          </a:p>
          <a:p>
            <a:pPr marL="342900" indent="-342900"/>
            <a:endParaRPr lang="en-US" dirty="0"/>
          </a:p>
        </p:txBody>
      </p:sp>
    </p:spTree>
    <p:extLst>
      <p:ext uri="{BB962C8B-B14F-4D97-AF65-F5344CB8AC3E}">
        <p14:creationId xmlns:p14="http://schemas.microsoft.com/office/powerpoint/2010/main" val="27414982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592433"/>
            <a:ext cx="10515600" cy="1118351"/>
          </a:xfrm>
        </p:spPr>
        <p:txBody>
          <a:bodyPr>
            <a:noAutofit/>
          </a:bodyPr>
          <a:lstStyle/>
          <a:p>
            <a:r>
              <a:rPr lang="en-US" dirty="0"/>
              <a:t>Types of Data </a:t>
            </a:r>
            <a:r>
              <a:rPr lang="en-US" sz="3600" dirty="0"/>
              <a:t>(Slide 5 of 5)</a:t>
            </a:r>
            <a:endParaRPr lang="en-US" dirty="0"/>
          </a:p>
        </p:txBody>
      </p:sp>
      <p:sp>
        <p:nvSpPr>
          <p:cNvPr id="3" name="Text Placeholder 2">
            <a:extLst>
              <a:ext uri="{FF2B5EF4-FFF2-40B4-BE49-F238E27FC236}">
                <a16:creationId xmlns:a16="http://schemas.microsoft.com/office/drawing/2014/main" id="{A487B90D-626E-401B-AFDB-C0B3D8017B41}"/>
              </a:ext>
            </a:extLst>
          </p:cNvPr>
          <p:cNvSpPr>
            <a:spLocks noGrp="1"/>
          </p:cNvSpPr>
          <p:nvPr>
            <p:ph type="body" sz="quarter" idx="12"/>
          </p:nvPr>
        </p:nvSpPr>
        <p:spPr>
          <a:xfrm>
            <a:off x="838200" y="1358901"/>
            <a:ext cx="10515600" cy="2165350"/>
          </a:xfrm>
        </p:spPr>
        <p:txBody>
          <a:bodyPr/>
          <a:lstStyle/>
          <a:p>
            <a:pPr marL="0" indent="0">
              <a:buNone/>
            </a:pPr>
            <a:r>
              <a:rPr lang="en-US" dirty="0"/>
              <a:t>Figure 2.2: Customer Opinion Questionnaire Used by Chops City Grill Restaurant</a:t>
            </a:r>
          </a:p>
        </p:txBody>
      </p:sp>
      <p:pic>
        <p:nvPicPr>
          <p:cNvPr id="9" name="Picture Placeholder 8" descr="The customer opinion questionnaire consists of date and server name at the top. Below this, the text reads, our customers are our top priority. Please take a moment to fill out our survey card, so we can better serve your needs. You may return this card to the front desk or return by mail. Thank you! Below this, a list of customer services with checkboxes is shown. The list displays service survey, and checkboxes for excellent, good, average, fair, and poor. The customers are asked to provide the ratings for service survey. The list of service survey is as follows: overall experience, greeting by hostess, manager table visit, overall service, professionalism, menu knowledge, friendliness, wine selection, menu selection, food quality, food presentation, and value for dollars spent. Below this, the text reads, what comments could you give us to improve our restaurant?&#10;&#10;">
            <a:extLst>
              <a:ext uri="{FF2B5EF4-FFF2-40B4-BE49-F238E27FC236}">
                <a16:creationId xmlns:a16="http://schemas.microsoft.com/office/drawing/2014/main" id="{7A40D3CF-67D3-4A83-8673-81E2C44B7C0F}"/>
              </a:ext>
            </a:extLst>
          </p:cNvPr>
          <p:cNvPicPr>
            <a:picLocks noGrp="1" noChangeAspect="1"/>
          </p:cNvPicPr>
          <p:nvPr>
            <p:ph type="pic" sz="quarter" idx="13"/>
          </p:nvPr>
        </p:nvPicPr>
        <p:blipFill rotWithShape="1">
          <a:blip r:embed="rId3" cstate="print">
            <a:extLst>
              <a:ext uri="{28A0092B-C50C-407E-A947-70E740481C1C}">
                <a14:useLocalDpi xmlns:a14="http://schemas.microsoft.com/office/drawing/2010/main" val="0"/>
              </a:ext>
            </a:extLst>
          </a:blip>
          <a:srcRect l="4167" t="10977" r="1811" b="4825"/>
          <a:stretch/>
        </p:blipFill>
        <p:spPr>
          <a:xfrm>
            <a:off x="4158769" y="2020238"/>
            <a:ext cx="3874462" cy="3926522"/>
          </a:xfrm>
        </p:spPr>
      </p:pic>
    </p:spTree>
    <p:extLst>
      <p:ext uri="{BB962C8B-B14F-4D97-AF65-F5344CB8AC3E}">
        <p14:creationId xmlns:p14="http://schemas.microsoft.com/office/powerpoint/2010/main" val="8545827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Modifying Data in Excel</a:t>
            </a:r>
          </a:p>
        </p:txBody>
      </p:sp>
      <p:sp>
        <p:nvSpPr>
          <p:cNvPr id="3" name="Text Placeholder 2"/>
          <p:cNvSpPr>
            <a:spLocks noGrp="1"/>
          </p:cNvSpPr>
          <p:nvPr>
            <p:ph type="body" idx="1"/>
          </p:nvPr>
        </p:nvSpPr>
        <p:spPr/>
        <p:txBody>
          <a:bodyPr/>
          <a:lstStyle/>
          <a:p>
            <a:r>
              <a:rPr lang="en-US" dirty="0"/>
              <a:t>Sorting and Filtering Data in Excel</a:t>
            </a:r>
          </a:p>
          <a:p>
            <a:r>
              <a:rPr lang="en-US" dirty="0"/>
              <a:t>Conditional Formatting of Data in Excel</a:t>
            </a:r>
          </a:p>
        </p:txBody>
      </p:sp>
    </p:spTree>
    <p:extLst>
      <p:ext uri="{BB962C8B-B14F-4D97-AF65-F5344CB8AC3E}">
        <p14:creationId xmlns:p14="http://schemas.microsoft.com/office/powerpoint/2010/main" val="24386599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14032"/>
            <a:ext cx="10515600" cy="1055112"/>
          </a:xfrm>
        </p:spPr>
        <p:txBody>
          <a:bodyPr>
            <a:noAutofit/>
          </a:bodyPr>
          <a:lstStyle/>
          <a:p>
            <a:r>
              <a:rPr lang="en-US" dirty="0"/>
              <a:t>Modifying Data in Excel </a:t>
            </a:r>
            <a:r>
              <a:rPr lang="en-US" sz="3600" dirty="0"/>
              <a:t>(Slide 1 of 14)</a:t>
            </a:r>
          </a:p>
        </p:txBody>
      </p:sp>
      <p:sp>
        <p:nvSpPr>
          <p:cNvPr id="3" name="Text Placeholder 2">
            <a:extLst>
              <a:ext uri="{FF2B5EF4-FFF2-40B4-BE49-F238E27FC236}">
                <a16:creationId xmlns:a16="http://schemas.microsoft.com/office/drawing/2014/main" id="{1DF7CD82-F98A-45DD-AB70-D7DB83E4159C}"/>
              </a:ext>
            </a:extLst>
          </p:cNvPr>
          <p:cNvSpPr>
            <a:spLocks noGrp="1"/>
          </p:cNvSpPr>
          <p:nvPr>
            <p:ph type="body" sz="quarter" idx="12"/>
          </p:nvPr>
        </p:nvSpPr>
        <p:spPr>
          <a:xfrm>
            <a:off x="838199" y="1397000"/>
            <a:ext cx="10515601" cy="673100"/>
          </a:xfrm>
        </p:spPr>
        <p:txBody>
          <a:bodyPr/>
          <a:lstStyle/>
          <a:p>
            <a:pPr marL="0" indent="0">
              <a:buNone/>
            </a:pPr>
            <a:r>
              <a:rPr lang="en-US" dirty="0"/>
              <a:t>Table 2.2: 20 Top-Selling Automobiles in United States in March 2011</a:t>
            </a:r>
          </a:p>
        </p:txBody>
      </p:sp>
      <p:graphicFrame>
        <p:nvGraphicFramePr>
          <p:cNvPr id="7" name="Table Placeholder 6">
            <a:extLst>
              <a:ext uri="{FF2B5EF4-FFF2-40B4-BE49-F238E27FC236}">
                <a16:creationId xmlns:a16="http://schemas.microsoft.com/office/drawing/2014/main" id="{556E9CC6-CFBE-4DEF-8FBB-8207832F566E}"/>
              </a:ext>
            </a:extLst>
          </p:cNvPr>
          <p:cNvGraphicFramePr>
            <a:graphicFrameLocks noGrp="1"/>
          </p:cNvGraphicFramePr>
          <p:nvPr>
            <p:ph type="tbl" sz="quarter" idx="13"/>
            <p:extLst>
              <p:ext uri="{D42A27DB-BD31-4B8C-83A1-F6EECF244321}">
                <p14:modId xmlns:p14="http://schemas.microsoft.com/office/powerpoint/2010/main" val="1645004541"/>
              </p:ext>
            </p:extLst>
          </p:nvPr>
        </p:nvGraphicFramePr>
        <p:xfrm>
          <a:off x="838198" y="2287820"/>
          <a:ext cx="10515600" cy="3606800"/>
        </p:xfrm>
        <a:graphic>
          <a:graphicData uri="http://schemas.openxmlformats.org/drawingml/2006/table">
            <a:tbl>
              <a:tblPr firstRow="1" bandRow="1">
                <a:tableStyleId>{5940675A-B579-460E-94D1-54222C63F5DA}</a:tableStyleId>
              </a:tblPr>
              <a:tblGrid>
                <a:gridCol w="2103120">
                  <a:extLst>
                    <a:ext uri="{9D8B030D-6E8A-4147-A177-3AD203B41FA5}">
                      <a16:colId xmlns:a16="http://schemas.microsoft.com/office/drawing/2014/main" val="1997067842"/>
                    </a:ext>
                  </a:extLst>
                </a:gridCol>
                <a:gridCol w="2103120">
                  <a:extLst>
                    <a:ext uri="{9D8B030D-6E8A-4147-A177-3AD203B41FA5}">
                      <a16:colId xmlns:a16="http://schemas.microsoft.com/office/drawing/2014/main" val="2386350272"/>
                    </a:ext>
                  </a:extLst>
                </a:gridCol>
                <a:gridCol w="2103120">
                  <a:extLst>
                    <a:ext uri="{9D8B030D-6E8A-4147-A177-3AD203B41FA5}">
                      <a16:colId xmlns:a16="http://schemas.microsoft.com/office/drawing/2014/main" val="4266813162"/>
                    </a:ext>
                  </a:extLst>
                </a:gridCol>
                <a:gridCol w="2103120">
                  <a:extLst>
                    <a:ext uri="{9D8B030D-6E8A-4147-A177-3AD203B41FA5}">
                      <a16:colId xmlns:a16="http://schemas.microsoft.com/office/drawing/2014/main" val="2001319815"/>
                    </a:ext>
                  </a:extLst>
                </a:gridCol>
                <a:gridCol w="2103120">
                  <a:extLst>
                    <a:ext uri="{9D8B030D-6E8A-4147-A177-3AD203B41FA5}">
                      <a16:colId xmlns:a16="http://schemas.microsoft.com/office/drawing/2014/main" val="1249776142"/>
                    </a:ext>
                  </a:extLst>
                </a:gridCol>
              </a:tblGrid>
              <a:tr h="370840">
                <a:tc>
                  <a:txBody>
                    <a:bodyPr/>
                    <a:lstStyle/>
                    <a:p>
                      <a:pPr algn="ctr"/>
                      <a:r>
                        <a:rPr lang="en-US" b="1" dirty="0"/>
                        <a:t>Rank (by March 2011 Sales)</a:t>
                      </a:r>
                    </a:p>
                  </a:txBody>
                  <a:tcPr anchor="b"/>
                </a:tc>
                <a:tc>
                  <a:txBody>
                    <a:bodyPr/>
                    <a:lstStyle/>
                    <a:p>
                      <a:pPr algn="ctr"/>
                      <a:r>
                        <a:rPr lang="en-US" b="1" dirty="0"/>
                        <a:t>Manufacturer</a:t>
                      </a:r>
                    </a:p>
                  </a:txBody>
                  <a:tcPr anchor="b"/>
                </a:tc>
                <a:tc>
                  <a:txBody>
                    <a:bodyPr/>
                    <a:lstStyle/>
                    <a:p>
                      <a:pPr algn="ctr"/>
                      <a:r>
                        <a:rPr lang="en-US" b="1" dirty="0"/>
                        <a:t>Model</a:t>
                      </a:r>
                    </a:p>
                  </a:txBody>
                  <a:tcPr anchor="b"/>
                </a:tc>
                <a:tc>
                  <a:txBody>
                    <a:bodyPr/>
                    <a:lstStyle/>
                    <a:p>
                      <a:pPr algn="ctr"/>
                      <a:r>
                        <a:rPr lang="en-US" b="1" dirty="0"/>
                        <a:t>Sales (March 2011)</a:t>
                      </a:r>
                    </a:p>
                  </a:txBody>
                  <a:tcPr anchor="b"/>
                </a:tc>
                <a:tc>
                  <a:txBody>
                    <a:bodyPr/>
                    <a:lstStyle/>
                    <a:p>
                      <a:pPr algn="ctr"/>
                      <a:r>
                        <a:rPr lang="en-US" b="1" dirty="0"/>
                        <a:t>Sales (March 2010)</a:t>
                      </a:r>
                    </a:p>
                  </a:txBody>
                  <a:tcPr anchor="b"/>
                </a:tc>
                <a:extLst>
                  <a:ext uri="{0D108BD9-81ED-4DB2-BD59-A6C34878D82A}">
                    <a16:rowId xmlns:a16="http://schemas.microsoft.com/office/drawing/2014/main" val="1779530571"/>
                  </a:ext>
                </a:extLst>
              </a:tr>
              <a:tr h="370840">
                <a:tc>
                  <a:txBody>
                    <a:bodyPr/>
                    <a:lstStyle/>
                    <a:p>
                      <a:pPr algn="ctr"/>
                      <a:r>
                        <a:rPr lang="en-US" dirty="0"/>
                        <a:t>1</a:t>
                      </a:r>
                    </a:p>
                  </a:txBody>
                  <a:tcPr/>
                </a:tc>
                <a:tc>
                  <a:txBody>
                    <a:bodyPr/>
                    <a:lstStyle/>
                    <a:p>
                      <a:pPr algn="ctr"/>
                      <a:r>
                        <a:rPr lang="en-US" sz="1800" kern="1200" dirty="0">
                          <a:solidFill>
                            <a:schemeClr val="tx1"/>
                          </a:solidFill>
                          <a:effectLst/>
                          <a:latin typeface="+mn-lt"/>
                          <a:ea typeface="+mn-ea"/>
                          <a:cs typeface="+mn-cs"/>
                        </a:rPr>
                        <a:t>Honda</a:t>
                      </a:r>
                      <a:endParaRPr lang="en-US" dirty="0"/>
                    </a:p>
                  </a:txBody>
                  <a:tcPr/>
                </a:tc>
                <a:tc>
                  <a:txBody>
                    <a:bodyPr/>
                    <a:lstStyle/>
                    <a:p>
                      <a:pPr algn="ctr"/>
                      <a:r>
                        <a:rPr lang="en-US" sz="1800" kern="1200" dirty="0">
                          <a:solidFill>
                            <a:schemeClr val="tx1"/>
                          </a:solidFill>
                          <a:effectLst/>
                          <a:latin typeface="+mn-lt"/>
                          <a:ea typeface="+mn-ea"/>
                          <a:cs typeface="+mn-cs"/>
                        </a:rPr>
                        <a:t>Accord </a:t>
                      </a:r>
                      <a:endParaRPr lang="en-US" dirty="0"/>
                    </a:p>
                  </a:txBody>
                  <a:tcPr/>
                </a:tc>
                <a:tc>
                  <a:txBody>
                    <a:bodyPr/>
                    <a:lstStyle/>
                    <a:p>
                      <a:pPr algn="ctr"/>
                      <a:r>
                        <a:rPr lang="en-US" sz="1800" kern="1200" dirty="0">
                          <a:solidFill>
                            <a:schemeClr val="tx1"/>
                          </a:solidFill>
                          <a:effectLst/>
                          <a:latin typeface="+mn-lt"/>
                          <a:ea typeface="+mn-ea"/>
                          <a:cs typeface="+mn-cs"/>
                        </a:rPr>
                        <a:t>33,616 </a:t>
                      </a:r>
                      <a:endParaRPr lang="en-US" dirty="0"/>
                    </a:p>
                  </a:txBody>
                  <a:tcPr/>
                </a:tc>
                <a:tc>
                  <a:txBody>
                    <a:bodyPr/>
                    <a:lstStyle/>
                    <a:p>
                      <a:pPr algn="ctr"/>
                      <a:r>
                        <a:rPr lang="en-US" sz="1800" kern="1200" dirty="0">
                          <a:solidFill>
                            <a:schemeClr val="tx1"/>
                          </a:solidFill>
                          <a:effectLst/>
                          <a:latin typeface="+mn-lt"/>
                          <a:ea typeface="+mn-ea"/>
                          <a:cs typeface="+mn-cs"/>
                        </a:rPr>
                        <a:t>29,120</a:t>
                      </a:r>
                      <a:endParaRPr lang="en-US" dirty="0"/>
                    </a:p>
                  </a:txBody>
                  <a:tcPr/>
                </a:tc>
                <a:extLst>
                  <a:ext uri="{0D108BD9-81ED-4DB2-BD59-A6C34878D82A}">
                    <a16:rowId xmlns:a16="http://schemas.microsoft.com/office/drawing/2014/main" val="4165855176"/>
                  </a:ext>
                </a:extLst>
              </a:tr>
              <a:tr h="370840">
                <a:tc>
                  <a:txBody>
                    <a:bodyPr/>
                    <a:lstStyle/>
                    <a:p>
                      <a:pPr algn="ctr"/>
                      <a:r>
                        <a:rPr lang="en-US" dirty="0"/>
                        <a:t>2</a:t>
                      </a:r>
                    </a:p>
                  </a:txBody>
                  <a:tcPr/>
                </a:tc>
                <a:tc>
                  <a:txBody>
                    <a:bodyPr/>
                    <a:lstStyle/>
                    <a:p>
                      <a:pPr algn="ctr"/>
                      <a:r>
                        <a:rPr lang="en-US" dirty="0"/>
                        <a:t>Nissan</a:t>
                      </a:r>
                    </a:p>
                  </a:txBody>
                  <a:tcPr/>
                </a:tc>
                <a:tc>
                  <a:txBody>
                    <a:bodyPr/>
                    <a:lstStyle/>
                    <a:p>
                      <a:pPr algn="ctr"/>
                      <a:r>
                        <a:rPr lang="en-US" dirty="0"/>
                        <a:t>Altima</a:t>
                      </a:r>
                    </a:p>
                  </a:txBody>
                  <a:tcPr/>
                </a:tc>
                <a:tc>
                  <a:txBody>
                    <a:bodyPr/>
                    <a:lstStyle/>
                    <a:p>
                      <a:pPr algn="ctr"/>
                      <a:r>
                        <a:rPr lang="en-US" sz="1800" kern="1200" dirty="0">
                          <a:solidFill>
                            <a:schemeClr val="tx1"/>
                          </a:solidFill>
                          <a:effectLst/>
                          <a:latin typeface="+mn-lt"/>
                          <a:ea typeface="+mn-ea"/>
                          <a:cs typeface="+mn-cs"/>
                        </a:rPr>
                        <a:t>32,289</a:t>
                      </a:r>
                      <a:endParaRPr 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tx1"/>
                          </a:solidFill>
                          <a:effectLst/>
                          <a:latin typeface="+mn-lt"/>
                          <a:ea typeface="+mn-ea"/>
                          <a:cs typeface="+mn-cs"/>
                        </a:rPr>
                        <a:t>24,649</a:t>
                      </a:r>
                    </a:p>
                  </a:txBody>
                  <a:tcPr/>
                </a:tc>
                <a:extLst>
                  <a:ext uri="{0D108BD9-81ED-4DB2-BD59-A6C34878D82A}">
                    <a16:rowId xmlns:a16="http://schemas.microsoft.com/office/drawing/2014/main" val="885466926"/>
                  </a:ext>
                </a:extLst>
              </a:tr>
              <a:tr h="370840">
                <a:tc>
                  <a:txBody>
                    <a:bodyPr/>
                    <a:lstStyle/>
                    <a:p>
                      <a:pPr algn="ctr"/>
                      <a:r>
                        <a:rPr lang="en-US" dirty="0"/>
                        <a:t>3</a:t>
                      </a:r>
                    </a:p>
                  </a:txBody>
                  <a:tcPr/>
                </a:tc>
                <a:tc>
                  <a:txBody>
                    <a:bodyPr/>
                    <a:lstStyle/>
                    <a:p>
                      <a:pPr algn="ctr"/>
                      <a:r>
                        <a:rPr lang="en-US" sz="1800" kern="1200" dirty="0">
                          <a:solidFill>
                            <a:schemeClr val="tx1"/>
                          </a:solidFill>
                          <a:effectLst/>
                          <a:latin typeface="+mn-lt"/>
                          <a:ea typeface="+mn-ea"/>
                          <a:cs typeface="+mn-cs"/>
                        </a:rPr>
                        <a:t> Toyota</a:t>
                      </a:r>
                      <a:endParaRPr lang="en-US" dirty="0"/>
                    </a:p>
                  </a:txBody>
                  <a:tcPr/>
                </a:tc>
                <a:tc>
                  <a:txBody>
                    <a:bodyPr/>
                    <a:lstStyle/>
                    <a:p>
                      <a:pPr algn="ctr"/>
                      <a:r>
                        <a:rPr lang="en-US" sz="1800" kern="1200" dirty="0">
                          <a:solidFill>
                            <a:schemeClr val="tx1"/>
                          </a:solidFill>
                          <a:effectLst/>
                          <a:latin typeface="+mn-lt"/>
                          <a:ea typeface="+mn-ea"/>
                          <a:cs typeface="+mn-cs"/>
                        </a:rPr>
                        <a:t>Camry </a:t>
                      </a:r>
                      <a:endParaRPr lang="en-US" dirty="0"/>
                    </a:p>
                  </a:txBody>
                  <a:tcPr/>
                </a:tc>
                <a:tc>
                  <a:txBody>
                    <a:bodyPr/>
                    <a:lstStyle/>
                    <a:p>
                      <a:pPr algn="ctr"/>
                      <a:r>
                        <a:rPr lang="en-US" sz="1800" kern="1200" dirty="0">
                          <a:solidFill>
                            <a:schemeClr val="tx1"/>
                          </a:solidFill>
                          <a:effectLst/>
                          <a:latin typeface="+mn-lt"/>
                          <a:ea typeface="+mn-ea"/>
                          <a:cs typeface="+mn-cs"/>
                        </a:rPr>
                        <a:t>31,464 </a:t>
                      </a:r>
                      <a:endParaRPr lang="en-US" dirty="0"/>
                    </a:p>
                  </a:txBody>
                  <a:tcPr/>
                </a:tc>
                <a:tc>
                  <a:txBody>
                    <a:bodyPr/>
                    <a:lstStyle/>
                    <a:p>
                      <a:pPr algn="ctr"/>
                      <a:r>
                        <a:rPr lang="en-US" sz="1800" kern="1200" dirty="0">
                          <a:solidFill>
                            <a:schemeClr val="tx1"/>
                          </a:solidFill>
                          <a:effectLst/>
                          <a:latin typeface="+mn-lt"/>
                          <a:ea typeface="+mn-ea"/>
                          <a:cs typeface="+mn-cs"/>
                        </a:rPr>
                        <a:t>36,251</a:t>
                      </a:r>
                      <a:endParaRPr lang="en-US" dirty="0"/>
                    </a:p>
                  </a:txBody>
                  <a:tcPr/>
                </a:tc>
                <a:extLst>
                  <a:ext uri="{0D108BD9-81ED-4DB2-BD59-A6C34878D82A}">
                    <a16:rowId xmlns:a16="http://schemas.microsoft.com/office/drawing/2014/main" val="445146142"/>
                  </a:ext>
                </a:extLst>
              </a:tr>
              <a:tr h="370840">
                <a:tc>
                  <a:txBody>
                    <a:bodyPr/>
                    <a:lstStyle/>
                    <a:p>
                      <a:pPr algn="ctr"/>
                      <a:r>
                        <a:rPr lang="en-US" dirty="0"/>
                        <a:t>4</a:t>
                      </a:r>
                    </a:p>
                  </a:txBody>
                  <a:tcPr/>
                </a:tc>
                <a:tc>
                  <a:txBody>
                    <a:bodyPr/>
                    <a:lstStyle/>
                    <a:p>
                      <a:pPr algn="ctr"/>
                      <a:r>
                        <a:rPr lang="en-US" sz="1800" kern="1200" dirty="0">
                          <a:solidFill>
                            <a:schemeClr val="tx1"/>
                          </a:solidFill>
                          <a:effectLst/>
                          <a:latin typeface="+mn-lt"/>
                          <a:ea typeface="+mn-ea"/>
                          <a:cs typeface="+mn-cs"/>
                        </a:rPr>
                        <a:t>Honda</a:t>
                      </a:r>
                      <a:endParaRPr lang="en-US" dirty="0"/>
                    </a:p>
                  </a:txBody>
                  <a:tcPr/>
                </a:tc>
                <a:tc>
                  <a:txBody>
                    <a:bodyPr/>
                    <a:lstStyle/>
                    <a:p>
                      <a:pPr algn="ctr"/>
                      <a:r>
                        <a:rPr lang="en-US" sz="1800" kern="1200" dirty="0">
                          <a:solidFill>
                            <a:schemeClr val="tx1"/>
                          </a:solidFill>
                          <a:effectLst/>
                          <a:latin typeface="+mn-lt"/>
                          <a:ea typeface="+mn-ea"/>
                          <a:cs typeface="+mn-cs"/>
                        </a:rPr>
                        <a:t>Civic </a:t>
                      </a:r>
                      <a:endParaRPr lang="en-US" dirty="0"/>
                    </a:p>
                  </a:txBody>
                  <a:tcPr/>
                </a:tc>
                <a:tc>
                  <a:txBody>
                    <a:bodyPr/>
                    <a:lstStyle/>
                    <a:p>
                      <a:pPr algn="ctr"/>
                      <a:r>
                        <a:rPr lang="en-US" sz="1800" kern="1200" dirty="0">
                          <a:solidFill>
                            <a:schemeClr val="tx1"/>
                          </a:solidFill>
                          <a:effectLst/>
                          <a:latin typeface="+mn-lt"/>
                          <a:ea typeface="+mn-ea"/>
                          <a:cs typeface="+mn-cs"/>
                        </a:rPr>
                        <a:t>31,213</a:t>
                      </a:r>
                      <a:endParaRPr lang="en-US" dirty="0"/>
                    </a:p>
                  </a:txBody>
                  <a:tcPr/>
                </a:tc>
                <a:tc>
                  <a:txBody>
                    <a:bodyPr/>
                    <a:lstStyle/>
                    <a:p>
                      <a:pPr algn="ctr"/>
                      <a:r>
                        <a:rPr lang="en-US" sz="1800" kern="1200" dirty="0">
                          <a:solidFill>
                            <a:schemeClr val="tx1"/>
                          </a:solidFill>
                          <a:effectLst/>
                          <a:latin typeface="+mn-lt"/>
                          <a:ea typeface="+mn-ea"/>
                          <a:cs typeface="+mn-cs"/>
                        </a:rPr>
                        <a:t>22,463</a:t>
                      </a:r>
                      <a:endParaRPr lang="en-US" dirty="0"/>
                    </a:p>
                  </a:txBody>
                  <a:tcPr/>
                </a:tc>
                <a:extLst>
                  <a:ext uri="{0D108BD9-81ED-4DB2-BD59-A6C34878D82A}">
                    <a16:rowId xmlns:a16="http://schemas.microsoft.com/office/drawing/2014/main" val="785087353"/>
                  </a:ext>
                </a:extLst>
              </a:tr>
              <a:tr h="370840">
                <a:tc>
                  <a:txBody>
                    <a:bodyPr/>
                    <a:lstStyle/>
                    <a:p>
                      <a:pPr algn="ctr"/>
                      <a:r>
                        <a:rPr lang="en-US" dirty="0"/>
                        <a:t>5</a:t>
                      </a:r>
                    </a:p>
                  </a:txBody>
                  <a:tcPr/>
                </a:tc>
                <a:tc>
                  <a:txBody>
                    <a:bodyPr/>
                    <a:lstStyle/>
                    <a:p>
                      <a:pPr algn="ctr"/>
                      <a:r>
                        <a:rPr lang="en-US" sz="1800" kern="1200" dirty="0">
                          <a:solidFill>
                            <a:schemeClr val="tx1"/>
                          </a:solidFill>
                          <a:effectLst/>
                          <a:latin typeface="+mn-lt"/>
                          <a:ea typeface="+mn-ea"/>
                          <a:cs typeface="+mn-cs"/>
                        </a:rPr>
                        <a:t>Toyota</a:t>
                      </a:r>
                      <a:endParaRPr lang="en-US" dirty="0"/>
                    </a:p>
                  </a:txBody>
                  <a:tcPr/>
                </a:tc>
                <a:tc>
                  <a:txBody>
                    <a:bodyPr/>
                    <a:lstStyle/>
                    <a:p>
                      <a:pPr algn="ctr"/>
                      <a:r>
                        <a:rPr lang="en-US" sz="1800" kern="1200" dirty="0">
                          <a:solidFill>
                            <a:schemeClr val="tx1"/>
                          </a:solidFill>
                          <a:effectLst/>
                          <a:latin typeface="+mn-lt"/>
                          <a:ea typeface="+mn-ea"/>
                          <a:cs typeface="+mn-cs"/>
                        </a:rPr>
                        <a:t>Corolla/Matrix </a:t>
                      </a:r>
                      <a:endParaRPr lang="en-US" dirty="0"/>
                    </a:p>
                  </a:txBody>
                  <a:tcPr/>
                </a:tc>
                <a:tc>
                  <a:txBody>
                    <a:bodyPr/>
                    <a:lstStyle/>
                    <a:p>
                      <a:pPr algn="ctr"/>
                      <a:r>
                        <a:rPr lang="en-US" sz="1800" kern="1200" dirty="0">
                          <a:solidFill>
                            <a:schemeClr val="tx1"/>
                          </a:solidFill>
                          <a:effectLst/>
                          <a:latin typeface="+mn-lt"/>
                          <a:ea typeface="+mn-ea"/>
                          <a:cs typeface="+mn-cs"/>
                        </a:rPr>
                        <a:t>30,234 </a:t>
                      </a:r>
                      <a:endParaRPr lang="en-US" dirty="0"/>
                    </a:p>
                  </a:txBody>
                  <a:tcPr/>
                </a:tc>
                <a:tc>
                  <a:txBody>
                    <a:bodyPr/>
                    <a:lstStyle/>
                    <a:p>
                      <a:pPr algn="ctr"/>
                      <a:r>
                        <a:rPr lang="en-US" sz="1800" kern="1200" dirty="0">
                          <a:solidFill>
                            <a:schemeClr val="tx1"/>
                          </a:solidFill>
                          <a:effectLst/>
                          <a:latin typeface="+mn-lt"/>
                          <a:ea typeface="+mn-ea"/>
                          <a:cs typeface="+mn-cs"/>
                        </a:rPr>
                        <a:t>29,623</a:t>
                      </a:r>
                      <a:endParaRPr lang="en-US" dirty="0"/>
                    </a:p>
                  </a:txBody>
                  <a:tcPr/>
                </a:tc>
                <a:extLst>
                  <a:ext uri="{0D108BD9-81ED-4DB2-BD59-A6C34878D82A}">
                    <a16:rowId xmlns:a16="http://schemas.microsoft.com/office/drawing/2014/main" val="2954938133"/>
                  </a:ext>
                </a:extLst>
              </a:tr>
              <a:tr h="370840">
                <a:tc>
                  <a:txBody>
                    <a:bodyPr/>
                    <a:lstStyle/>
                    <a:p>
                      <a:pPr algn="ctr"/>
                      <a:r>
                        <a:rPr lang="en-US" dirty="0"/>
                        <a:t>6</a:t>
                      </a:r>
                    </a:p>
                  </a:txBody>
                  <a:tcPr/>
                </a:tc>
                <a:tc>
                  <a:txBody>
                    <a:bodyPr/>
                    <a:lstStyle/>
                    <a:p>
                      <a:pPr algn="ctr"/>
                      <a:r>
                        <a:rPr lang="en-US" sz="1800" kern="1200" dirty="0">
                          <a:solidFill>
                            <a:schemeClr val="tx1"/>
                          </a:solidFill>
                          <a:effectLst/>
                          <a:latin typeface="+mn-lt"/>
                          <a:ea typeface="+mn-ea"/>
                          <a:cs typeface="+mn-cs"/>
                        </a:rPr>
                        <a:t>Ford</a:t>
                      </a:r>
                      <a:endParaRPr lang="en-US" dirty="0"/>
                    </a:p>
                  </a:txBody>
                  <a:tcPr/>
                </a:tc>
                <a:tc>
                  <a:txBody>
                    <a:bodyPr/>
                    <a:lstStyle/>
                    <a:p>
                      <a:pPr algn="ctr"/>
                      <a:r>
                        <a:rPr lang="en-US" sz="1800" kern="1200" dirty="0">
                          <a:solidFill>
                            <a:schemeClr val="tx1"/>
                          </a:solidFill>
                          <a:effectLst/>
                          <a:latin typeface="+mn-lt"/>
                          <a:ea typeface="+mn-ea"/>
                          <a:cs typeface="+mn-cs"/>
                        </a:rPr>
                        <a:t>Fusion </a:t>
                      </a:r>
                      <a:endParaRPr lang="en-US" dirty="0"/>
                    </a:p>
                  </a:txBody>
                  <a:tcPr/>
                </a:tc>
                <a:tc>
                  <a:txBody>
                    <a:bodyPr/>
                    <a:lstStyle/>
                    <a:p>
                      <a:pPr algn="ctr"/>
                      <a:r>
                        <a:rPr lang="en-US" sz="1800" kern="1200" dirty="0">
                          <a:solidFill>
                            <a:schemeClr val="tx1"/>
                          </a:solidFill>
                          <a:effectLst/>
                          <a:latin typeface="+mn-lt"/>
                          <a:ea typeface="+mn-ea"/>
                          <a:cs typeface="+mn-cs"/>
                        </a:rPr>
                        <a:t>27,566 </a:t>
                      </a:r>
                      <a:endParaRPr lang="en-US" dirty="0"/>
                    </a:p>
                  </a:txBody>
                  <a:tcPr/>
                </a:tc>
                <a:tc>
                  <a:txBody>
                    <a:bodyPr/>
                    <a:lstStyle/>
                    <a:p>
                      <a:pPr algn="ctr"/>
                      <a:r>
                        <a:rPr lang="en-US" sz="1800" kern="1200" dirty="0">
                          <a:solidFill>
                            <a:schemeClr val="tx1"/>
                          </a:solidFill>
                          <a:effectLst/>
                          <a:latin typeface="+mn-lt"/>
                          <a:ea typeface="+mn-ea"/>
                          <a:cs typeface="+mn-cs"/>
                        </a:rPr>
                        <a:t>22,773</a:t>
                      </a:r>
                      <a:endParaRPr lang="en-US" dirty="0"/>
                    </a:p>
                  </a:txBody>
                  <a:tcPr/>
                </a:tc>
                <a:extLst>
                  <a:ext uri="{0D108BD9-81ED-4DB2-BD59-A6C34878D82A}">
                    <a16:rowId xmlns:a16="http://schemas.microsoft.com/office/drawing/2014/main" val="2880631248"/>
                  </a:ext>
                </a:extLst>
              </a:tr>
              <a:tr h="370840">
                <a:tc>
                  <a:txBody>
                    <a:bodyPr/>
                    <a:lstStyle/>
                    <a:p>
                      <a:pPr algn="ctr"/>
                      <a:r>
                        <a:rPr lang="en-US" dirty="0"/>
                        <a:t>7</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tx1"/>
                          </a:solidFill>
                          <a:effectLst/>
                          <a:latin typeface="+mn-lt"/>
                          <a:ea typeface="+mn-ea"/>
                          <a:cs typeface="+mn-cs"/>
                        </a:rPr>
                        <a:t>Hyundai</a:t>
                      </a:r>
                    </a:p>
                  </a:txBody>
                  <a:tcPr/>
                </a:tc>
                <a:tc>
                  <a:txBody>
                    <a:bodyPr/>
                    <a:lstStyle/>
                    <a:p>
                      <a:pPr algn="ctr"/>
                      <a:r>
                        <a:rPr lang="en-US" sz="1800" kern="1200" dirty="0">
                          <a:solidFill>
                            <a:schemeClr val="tx1"/>
                          </a:solidFill>
                          <a:effectLst/>
                          <a:latin typeface="+mn-lt"/>
                          <a:ea typeface="+mn-ea"/>
                          <a:cs typeface="+mn-cs"/>
                        </a:rPr>
                        <a:t>Sonata </a:t>
                      </a:r>
                      <a:endParaRPr lang="en-US" dirty="0"/>
                    </a:p>
                  </a:txBody>
                  <a:tcPr/>
                </a:tc>
                <a:tc>
                  <a:txBody>
                    <a:bodyPr/>
                    <a:lstStyle/>
                    <a:p>
                      <a:pPr algn="ctr"/>
                      <a:r>
                        <a:rPr lang="en-US" sz="1800" kern="1200" dirty="0">
                          <a:solidFill>
                            <a:schemeClr val="tx1"/>
                          </a:solidFill>
                          <a:effectLst/>
                          <a:latin typeface="+mn-lt"/>
                          <a:ea typeface="+mn-ea"/>
                          <a:cs typeface="+mn-cs"/>
                        </a:rPr>
                        <a:t>22,894 </a:t>
                      </a:r>
                      <a:endParaRPr lang="en-US" dirty="0"/>
                    </a:p>
                  </a:txBody>
                  <a:tcPr/>
                </a:tc>
                <a:tc>
                  <a:txBody>
                    <a:bodyPr/>
                    <a:lstStyle/>
                    <a:p>
                      <a:pPr algn="ctr"/>
                      <a:r>
                        <a:rPr lang="en-US" sz="1800" kern="1200" dirty="0">
                          <a:solidFill>
                            <a:schemeClr val="tx1"/>
                          </a:solidFill>
                          <a:effectLst/>
                          <a:latin typeface="+mn-lt"/>
                          <a:ea typeface="+mn-ea"/>
                          <a:cs typeface="+mn-cs"/>
                        </a:rPr>
                        <a:t>18,935</a:t>
                      </a:r>
                      <a:endParaRPr lang="en-US" dirty="0"/>
                    </a:p>
                  </a:txBody>
                  <a:tcPr/>
                </a:tc>
                <a:extLst>
                  <a:ext uri="{0D108BD9-81ED-4DB2-BD59-A6C34878D82A}">
                    <a16:rowId xmlns:a16="http://schemas.microsoft.com/office/drawing/2014/main" val="2529249052"/>
                  </a:ext>
                </a:extLst>
              </a:tr>
              <a:tr h="370840">
                <a:tc>
                  <a:txBody>
                    <a:bodyPr/>
                    <a:lstStyle/>
                    <a:p>
                      <a:pPr algn="ctr"/>
                      <a:r>
                        <a:rPr lang="en-US" dirty="0"/>
                        <a:t>8</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tx1"/>
                          </a:solidFill>
                          <a:effectLst/>
                          <a:latin typeface="+mn-lt"/>
                          <a:ea typeface="+mn-ea"/>
                          <a:cs typeface="+mn-cs"/>
                        </a:rPr>
                        <a:t>Hyundai</a:t>
                      </a:r>
                    </a:p>
                  </a:txBody>
                  <a:tcPr/>
                </a:tc>
                <a:tc>
                  <a:txBody>
                    <a:bodyPr/>
                    <a:lstStyle/>
                    <a:p>
                      <a:pPr algn="ctr"/>
                      <a:r>
                        <a:rPr lang="en-US" sz="1800" kern="1200" dirty="0" err="1">
                          <a:solidFill>
                            <a:schemeClr val="tx1"/>
                          </a:solidFill>
                          <a:effectLst/>
                          <a:latin typeface="+mn-lt"/>
                          <a:ea typeface="+mn-ea"/>
                          <a:cs typeface="+mn-cs"/>
                        </a:rPr>
                        <a:t>Elantra</a:t>
                      </a:r>
                      <a:r>
                        <a:rPr lang="en-US" sz="1800" kern="1200" dirty="0">
                          <a:solidFill>
                            <a:schemeClr val="tx1"/>
                          </a:solidFill>
                          <a:effectLst/>
                          <a:latin typeface="+mn-lt"/>
                          <a:ea typeface="+mn-ea"/>
                          <a:cs typeface="+mn-cs"/>
                        </a:rPr>
                        <a:t> </a:t>
                      </a:r>
                      <a:endParaRPr lang="en-US" dirty="0"/>
                    </a:p>
                  </a:txBody>
                  <a:tcPr/>
                </a:tc>
                <a:tc>
                  <a:txBody>
                    <a:bodyPr/>
                    <a:lstStyle/>
                    <a:p>
                      <a:pPr algn="ctr"/>
                      <a:r>
                        <a:rPr lang="en-US" sz="1800" kern="1200" dirty="0">
                          <a:solidFill>
                            <a:schemeClr val="tx1"/>
                          </a:solidFill>
                          <a:effectLst/>
                          <a:latin typeface="+mn-lt"/>
                          <a:ea typeface="+mn-ea"/>
                          <a:cs typeface="+mn-cs"/>
                        </a:rPr>
                        <a:t>19,255</a:t>
                      </a:r>
                      <a:endParaRPr 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tx1"/>
                          </a:solidFill>
                          <a:effectLst/>
                          <a:latin typeface="+mn-lt"/>
                          <a:ea typeface="+mn-ea"/>
                          <a:cs typeface="+mn-cs"/>
                        </a:rPr>
                        <a:t>8,225</a:t>
                      </a:r>
                    </a:p>
                  </a:txBody>
                  <a:tcPr/>
                </a:tc>
                <a:extLst>
                  <a:ext uri="{0D108BD9-81ED-4DB2-BD59-A6C34878D82A}">
                    <a16:rowId xmlns:a16="http://schemas.microsoft.com/office/drawing/2014/main" val="2921484047"/>
                  </a:ext>
                </a:extLst>
              </a:tr>
            </a:tbl>
          </a:graphicData>
        </a:graphic>
      </p:graphicFrame>
    </p:spTree>
    <p:extLst>
      <p:ext uri="{BB962C8B-B14F-4D97-AF65-F5344CB8AC3E}">
        <p14:creationId xmlns:p14="http://schemas.microsoft.com/office/powerpoint/2010/main" val="1872799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14032"/>
            <a:ext cx="10515600" cy="1055112"/>
          </a:xfrm>
        </p:spPr>
        <p:txBody>
          <a:bodyPr>
            <a:noAutofit/>
          </a:bodyPr>
          <a:lstStyle/>
          <a:p>
            <a:r>
              <a:rPr lang="en-US" dirty="0"/>
              <a:t>Modifying Data in Excel </a:t>
            </a:r>
            <a:r>
              <a:rPr lang="en-US" sz="3600" dirty="0"/>
              <a:t>(Slide 2 of 14)</a:t>
            </a:r>
          </a:p>
        </p:txBody>
      </p:sp>
      <p:sp>
        <p:nvSpPr>
          <p:cNvPr id="3" name="Text Placeholder 2">
            <a:extLst>
              <a:ext uri="{FF2B5EF4-FFF2-40B4-BE49-F238E27FC236}">
                <a16:creationId xmlns:a16="http://schemas.microsoft.com/office/drawing/2014/main" id="{1DF7CD82-F98A-45DD-AB70-D7DB83E4159C}"/>
              </a:ext>
            </a:extLst>
          </p:cNvPr>
          <p:cNvSpPr>
            <a:spLocks noGrp="1"/>
          </p:cNvSpPr>
          <p:nvPr>
            <p:ph type="body" sz="quarter" idx="12"/>
          </p:nvPr>
        </p:nvSpPr>
        <p:spPr>
          <a:xfrm>
            <a:off x="838199" y="1397000"/>
            <a:ext cx="10515601" cy="673100"/>
          </a:xfrm>
        </p:spPr>
        <p:txBody>
          <a:bodyPr/>
          <a:lstStyle/>
          <a:p>
            <a:pPr marL="0" indent="0">
              <a:buNone/>
            </a:pPr>
            <a:r>
              <a:rPr lang="en-US" dirty="0"/>
              <a:t>Table 2.2: 20 Top-Selling Automobiles in United States in March 2011 (cont.)</a:t>
            </a:r>
          </a:p>
        </p:txBody>
      </p:sp>
      <p:graphicFrame>
        <p:nvGraphicFramePr>
          <p:cNvPr id="7" name="Table Placeholder 6">
            <a:extLst>
              <a:ext uri="{FF2B5EF4-FFF2-40B4-BE49-F238E27FC236}">
                <a16:creationId xmlns:a16="http://schemas.microsoft.com/office/drawing/2014/main" id="{556E9CC6-CFBE-4DEF-8FBB-8207832F566E}"/>
              </a:ext>
            </a:extLst>
          </p:cNvPr>
          <p:cNvGraphicFramePr>
            <a:graphicFrameLocks noGrp="1"/>
          </p:cNvGraphicFramePr>
          <p:nvPr>
            <p:ph type="tbl" sz="quarter" idx="13"/>
            <p:extLst>
              <p:ext uri="{D42A27DB-BD31-4B8C-83A1-F6EECF244321}">
                <p14:modId xmlns:p14="http://schemas.microsoft.com/office/powerpoint/2010/main" val="3584912731"/>
              </p:ext>
            </p:extLst>
          </p:nvPr>
        </p:nvGraphicFramePr>
        <p:xfrm>
          <a:off x="838198" y="2287820"/>
          <a:ext cx="10515600" cy="3606800"/>
        </p:xfrm>
        <a:graphic>
          <a:graphicData uri="http://schemas.openxmlformats.org/drawingml/2006/table">
            <a:tbl>
              <a:tblPr firstRow="1" bandRow="1">
                <a:tableStyleId>{5940675A-B579-460E-94D1-54222C63F5DA}</a:tableStyleId>
              </a:tblPr>
              <a:tblGrid>
                <a:gridCol w="2103120">
                  <a:extLst>
                    <a:ext uri="{9D8B030D-6E8A-4147-A177-3AD203B41FA5}">
                      <a16:colId xmlns:a16="http://schemas.microsoft.com/office/drawing/2014/main" val="1997067842"/>
                    </a:ext>
                  </a:extLst>
                </a:gridCol>
                <a:gridCol w="2103120">
                  <a:extLst>
                    <a:ext uri="{9D8B030D-6E8A-4147-A177-3AD203B41FA5}">
                      <a16:colId xmlns:a16="http://schemas.microsoft.com/office/drawing/2014/main" val="2386350272"/>
                    </a:ext>
                  </a:extLst>
                </a:gridCol>
                <a:gridCol w="2103120">
                  <a:extLst>
                    <a:ext uri="{9D8B030D-6E8A-4147-A177-3AD203B41FA5}">
                      <a16:colId xmlns:a16="http://schemas.microsoft.com/office/drawing/2014/main" val="4266813162"/>
                    </a:ext>
                  </a:extLst>
                </a:gridCol>
                <a:gridCol w="2103120">
                  <a:extLst>
                    <a:ext uri="{9D8B030D-6E8A-4147-A177-3AD203B41FA5}">
                      <a16:colId xmlns:a16="http://schemas.microsoft.com/office/drawing/2014/main" val="2001319815"/>
                    </a:ext>
                  </a:extLst>
                </a:gridCol>
                <a:gridCol w="2103120">
                  <a:extLst>
                    <a:ext uri="{9D8B030D-6E8A-4147-A177-3AD203B41FA5}">
                      <a16:colId xmlns:a16="http://schemas.microsoft.com/office/drawing/2014/main" val="1249776142"/>
                    </a:ext>
                  </a:extLst>
                </a:gridCol>
              </a:tblGrid>
              <a:tr h="370840">
                <a:tc>
                  <a:txBody>
                    <a:bodyPr/>
                    <a:lstStyle/>
                    <a:p>
                      <a:pPr algn="ctr"/>
                      <a:r>
                        <a:rPr lang="en-US" b="1" dirty="0"/>
                        <a:t>Rank (by March 2011 Sales)</a:t>
                      </a:r>
                    </a:p>
                  </a:txBody>
                  <a:tcPr anchor="b"/>
                </a:tc>
                <a:tc>
                  <a:txBody>
                    <a:bodyPr/>
                    <a:lstStyle/>
                    <a:p>
                      <a:pPr algn="ctr"/>
                      <a:r>
                        <a:rPr lang="en-US" b="1" dirty="0"/>
                        <a:t>Manufacturer</a:t>
                      </a:r>
                    </a:p>
                  </a:txBody>
                  <a:tcPr anchor="b"/>
                </a:tc>
                <a:tc>
                  <a:txBody>
                    <a:bodyPr/>
                    <a:lstStyle/>
                    <a:p>
                      <a:pPr algn="ctr"/>
                      <a:r>
                        <a:rPr lang="en-US" b="1" dirty="0"/>
                        <a:t>Model</a:t>
                      </a:r>
                    </a:p>
                  </a:txBody>
                  <a:tcPr anchor="b"/>
                </a:tc>
                <a:tc>
                  <a:txBody>
                    <a:bodyPr/>
                    <a:lstStyle/>
                    <a:p>
                      <a:pPr algn="ctr"/>
                      <a:r>
                        <a:rPr lang="en-US" b="1" dirty="0"/>
                        <a:t>Sales (March 2011)</a:t>
                      </a:r>
                    </a:p>
                  </a:txBody>
                  <a:tcPr anchor="b"/>
                </a:tc>
                <a:tc>
                  <a:txBody>
                    <a:bodyPr/>
                    <a:lstStyle/>
                    <a:p>
                      <a:pPr algn="ctr"/>
                      <a:r>
                        <a:rPr lang="en-US" b="1" dirty="0"/>
                        <a:t>Sales (March 2010)</a:t>
                      </a:r>
                    </a:p>
                  </a:txBody>
                  <a:tcPr anchor="b"/>
                </a:tc>
                <a:extLst>
                  <a:ext uri="{0D108BD9-81ED-4DB2-BD59-A6C34878D82A}">
                    <a16:rowId xmlns:a16="http://schemas.microsoft.com/office/drawing/2014/main" val="1779530571"/>
                  </a:ext>
                </a:extLst>
              </a:tr>
              <a:tr h="370840">
                <a:tc>
                  <a:txBody>
                    <a:bodyPr/>
                    <a:lstStyle/>
                    <a:p>
                      <a:pPr algn="ctr"/>
                      <a:r>
                        <a:rPr lang="en-US" dirty="0"/>
                        <a:t>9</a:t>
                      </a:r>
                    </a:p>
                  </a:txBody>
                  <a:tcPr/>
                </a:tc>
                <a:tc>
                  <a:txBody>
                    <a:bodyPr/>
                    <a:lstStyle/>
                    <a:p>
                      <a:pPr algn="ctr"/>
                      <a:r>
                        <a:rPr lang="en-US" sz="1800" kern="1200" dirty="0">
                          <a:solidFill>
                            <a:schemeClr val="tx1"/>
                          </a:solidFill>
                          <a:effectLst/>
                          <a:latin typeface="+mn-lt"/>
                          <a:ea typeface="+mn-ea"/>
                          <a:cs typeface="+mn-cs"/>
                        </a:rPr>
                        <a:t>Toyota</a:t>
                      </a:r>
                      <a:endParaRPr lang="en-US" dirty="0"/>
                    </a:p>
                  </a:txBody>
                  <a:tcPr/>
                </a:tc>
                <a:tc>
                  <a:txBody>
                    <a:bodyPr/>
                    <a:lstStyle/>
                    <a:p>
                      <a:pPr algn="ctr"/>
                      <a:r>
                        <a:rPr lang="en-US" sz="1800" kern="1200" dirty="0">
                          <a:solidFill>
                            <a:schemeClr val="tx1"/>
                          </a:solidFill>
                          <a:effectLst/>
                          <a:latin typeface="+mn-lt"/>
                          <a:ea typeface="+mn-ea"/>
                          <a:cs typeface="+mn-cs"/>
                        </a:rPr>
                        <a:t>Prius </a:t>
                      </a:r>
                      <a:endParaRPr lang="en-US" dirty="0"/>
                    </a:p>
                  </a:txBody>
                  <a:tcPr/>
                </a:tc>
                <a:tc>
                  <a:txBody>
                    <a:bodyPr/>
                    <a:lstStyle/>
                    <a:p>
                      <a:pPr algn="ctr"/>
                      <a:r>
                        <a:rPr lang="en-US" sz="1800" kern="1200" dirty="0">
                          <a:solidFill>
                            <a:schemeClr val="tx1"/>
                          </a:solidFill>
                          <a:effectLst/>
                          <a:latin typeface="+mn-lt"/>
                          <a:ea typeface="+mn-ea"/>
                          <a:cs typeface="+mn-cs"/>
                        </a:rPr>
                        <a:t>18,605</a:t>
                      </a:r>
                      <a:endParaRPr lang="en-US" dirty="0"/>
                    </a:p>
                  </a:txBody>
                  <a:tcPr/>
                </a:tc>
                <a:tc>
                  <a:txBody>
                    <a:bodyPr/>
                    <a:lstStyle/>
                    <a:p>
                      <a:pPr algn="ctr"/>
                      <a:r>
                        <a:rPr lang="en-US" sz="1800" kern="1200" dirty="0">
                          <a:solidFill>
                            <a:schemeClr val="tx1"/>
                          </a:solidFill>
                          <a:effectLst/>
                          <a:latin typeface="+mn-lt"/>
                          <a:ea typeface="+mn-ea"/>
                          <a:cs typeface="+mn-cs"/>
                        </a:rPr>
                        <a:t>11,786</a:t>
                      </a:r>
                      <a:endParaRPr lang="en-US" dirty="0"/>
                    </a:p>
                  </a:txBody>
                  <a:tcPr/>
                </a:tc>
                <a:extLst>
                  <a:ext uri="{0D108BD9-81ED-4DB2-BD59-A6C34878D82A}">
                    <a16:rowId xmlns:a16="http://schemas.microsoft.com/office/drawing/2014/main" val="4165855176"/>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tx1"/>
                          </a:solidFill>
                          <a:effectLst/>
                          <a:latin typeface="+mn-lt"/>
                          <a:ea typeface="+mn-ea"/>
                          <a:cs typeface="+mn-cs"/>
                        </a:rPr>
                        <a:t>10</a:t>
                      </a:r>
                      <a:endParaRPr lang="en-US" dirty="0"/>
                    </a:p>
                  </a:txBody>
                  <a:tcPr/>
                </a:tc>
                <a:tc>
                  <a:txBody>
                    <a:bodyPr/>
                    <a:lstStyle/>
                    <a:p>
                      <a:pPr algn="ctr"/>
                      <a:r>
                        <a:rPr lang="en-US" sz="1800" kern="1200" dirty="0">
                          <a:solidFill>
                            <a:schemeClr val="tx1"/>
                          </a:solidFill>
                          <a:effectLst/>
                          <a:latin typeface="+mn-lt"/>
                          <a:ea typeface="+mn-ea"/>
                          <a:cs typeface="+mn-cs"/>
                        </a:rPr>
                        <a:t>Chevrolet</a:t>
                      </a:r>
                      <a:endParaRPr lang="en-US" dirty="0"/>
                    </a:p>
                  </a:txBody>
                  <a:tcPr/>
                </a:tc>
                <a:tc>
                  <a:txBody>
                    <a:bodyPr/>
                    <a:lstStyle/>
                    <a:p>
                      <a:pPr algn="ctr"/>
                      <a:r>
                        <a:rPr lang="en-US" sz="1800" kern="1200" dirty="0" err="1">
                          <a:solidFill>
                            <a:schemeClr val="tx1"/>
                          </a:solidFill>
                          <a:effectLst/>
                          <a:latin typeface="+mn-lt"/>
                          <a:ea typeface="+mn-ea"/>
                          <a:cs typeface="+mn-cs"/>
                        </a:rPr>
                        <a:t>Cruze</a:t>
                      </a:r>
                      <a:r>
                        <a:rPr lang="en-US" sz="1800" kern="1200" dirty="0">
                          <a:solidFill>
                            <a:schemeClr val="tx1"/>
                          </a:solidFill>
                          <a:effectLst/>
                          <a:latin typeface="+mn-lt"/>
                          <a:ea typeface="+mn-ea"/>
                          <a:cs typeface="+mn-cs"/>
                        </a:rPr>
                        <a:t>/Cobalt </a:t>
                      </a:r>
                      <a:endParaRPr lang="en-US" dirty="0"/>
                    </a:p>
                  </a:txBody>
                  <a:tcPr/>
                </a:tc>
                <a:tc>
                  <a:txBody>
                    <a:bodyPr/>
                    <a:lstStyle/>
                    <a:p>
                      <a:pPr algn="ctr"/>
                      <a:r>
                        <a:rPr lang="en-US" sz="1800" kern="1200" dirty="0">
                          <a:solidFill>
                            <a:schemeClr val="tx1"/>
                          </a:solidFill>
                          <a:effectLst/>
                          <a:latin typeface="+mn-lt"/>
                          <a:ea typeface="+mn-ea"/>
                          <a:cs typeface="+mn-cs"/>
                        </a:rPr>
                        <a:t>18,101 </a:t>
                      </a:r>
                      <a:endParaRPr 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tx1"/>
                          </a:solidFill>
                          <a:effectLst/>
                          <a:latin typeface="+mn-lt"/>
                          <a:ea typeface="+mn-ea"/>
                          <a:cs typeface="+mn-cs"/>
                        </a:rPr>
                        <a:t>10,316</a:t>
                      </a:r>
                    </a:p>
                  </a:txBody>
                  <a:tcPr/>
                </a:tc>
                <a:extLst>
                  <a:ext uri="{0D108BD9-81ED-4DB2-BD59-A6C34878D82A}">
                    <a16:rowId xmlns:a16="http://schemas.microsoft.com/office/drawing/2014/main" val="815548804"/>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tx1"/>
                          </a:solidFill>
                          <a:effectLst/>
                          <a:latin typeface="+mn-lt"/>
                          <a:ea typeface="+mn-ea"/>
                          <a:cs typeface="+mn-cs"/>
                        </a:rPr>
                        <a:t>11</a:t>
                      </a:r>
                      <a:endParaRPr lang="en-US" dirty="0"/>
                    </a:p>
                  </a:txBody>
                  <a:tcPr/>
                </a:tc>
                <a:tc>
                  <a:txBody>
                    <a:bodyPr/>
                    <a:lstStyle/>
                    <a:p>
                      <a:pPr algn="ctr"/>
                      <a:r>
                        <a:rPr lang="en-US" sz="1800" kern="1200" dirty="0">
                          <a:solidFill>
                            <a:schemeClr val="tx1"/>
                          </a:solidFill>
                          <a:effectLst/>
                          <a:latin typeface="+mn-lt"/>
                          <a:ea typeface="+mn-ea"/>
                          <a:cs typeface="+mn-cs"/>
                        </a:rPr>
                        <a:t>Chevrolet </a:t>
                      </a:r>
                      <a:endParaRPr lang="en-US" dirty="0"/>
                    </a:p>
                  </a:txBody>
                  <a:tcPr/>
                </a:tc>
                <a:tc>
                  <a:txBody>
                    <a:bodyPr/>
                    <a:lstStyle/>
                    <a:p>
                      <a:pPr algn="ctr"/>
                      <a:r>
                        <a:rPr lang="en-US" sz="1800" kern="1200" dirty="0">
                          <a:solidFill>
                            <a:schemeClr val="tx1"/>
                          </a:solidFill>
                          <a:effectLst/>
                          <a:latin typeface="+mn-lt"/>
                          <a:ea typeface="+mn-ea"/>
                          <a:cs typeface="+mn-cs"/>
                        </a:rPr>
                        <a:t>Impala </a:t>
                      </a:r>
                      <a:endParaRPr lang="en-US" dirty="0"/>
                    </a:p>
                  </a:txBody>
                  <a:tcPr/>
                </a:tc>
                <a:tc>
                  <a:txBody>
                    <a:bodyPr/>
                    <a:lstStyle/>
                    <a:p>
                      <a:pPr algn="ctr"/>
                      <a:r>
                        <a:rPr lang="en-US" sz="1800" kern="1200" dirty="0">
                          <a:solidFill>
                            <a:schemeClr val="tx1"/>
                          </a:solidFill>
                          <a:effectLst/>
                          <a:latin typeface="+mn-lt"/>
                          <a:ea typeface="+mn-ea"/>
                          <a:cs typeface="+mn-cs"/>
                        </a:rPr>
                        <a:t>18,063 </a:t>
                      </a:r>
                      <a:endParaRPr 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tx1"/>
                          </a:solidFill>
                          <a:effectLst/>
                          <a:latin typeface="+mn-lt"/>
                          <a:ea typeface="+mn-ea"/>
                          <a:cs typeface="+mn-cs"/>
                        </a:rPr>
                        <a:t>15,594</a:t>
                      </a:r>
                    </a:p>
                  </a:txBody>
                  <a:tcPr/>
                </a:tc>
                <a:extLst>
                  <a:ext uri="{0D108BD9-81ED-4DB2-BD59-A6C34878D82A}">
                    <a16:rowId xmlns:a16="http://schemas.microsoft.com/office/drawing/2014/main" val="2064449265"/>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tx1"/>
                          </a:solidFill>
                          <a:effectLst/>
                          <a:latin typeface="+mn-lt"/>
                          <a:ea typeface="+mn-ea"/>
                          <a:cs typeface="+mn-cs"/>
                        </a:rPr>
                        <a:t>12</a:t>
                      </a:r>
                      <a:endParaRPr lang="en-US" dirty="0"/>
                    </a:p>
                  </a:txBody>
                  <a:tcPr/>
                </a:tc>
                <a:tc>
                  <a:txBody>
                    <a:bodyPr/>
                    <a:lstStyle/>
                    <a:p>
                      <a:pPr algn="ctr"/>
                      <a:r>
                        <a:rPr lang="en-US" sz="1800" kern="1200" dirty="0">
                          <a:solidFill>
                            <a:schemeClr val="tx1"/>
                          </a:solidFill>
                          <a:effectLst/>
                          <a:latin typeface="+mn-lt"/>
                          <a:ea typeface="+mn-ea"/>
                          <a:cs typeface="+mn-cs"/>
                        </a:rPr>
                        <a:t>Nissan</a:t>
                      </a:r>
                      <a:endParaRPr lang="en-US" dirty="0"/>
                    </a:p>
                  </a:txBody>
                  <a:tcPr/>
                </a:tc>
                <a:tc>
                  <a:txBody>
                    <a:bodyPr/>
                    <a:lstStyle/>
                    <a:p>
                      <a:pPr algn="ctr"/>
                      <a:r>
                        <a:rPr lang="en-US" sz="1800" kern="1200" dirty="0">
                          <a:solidFill>
                            <a:schemeClr val="tx1"/>
                          </a:solidFill>
                          <a:effectLst/>
                          <a:latin typeface="+mn-lt"/>
                          <a:ea typeface="+mn-ea"/>
                          <a:cs typeface="+mn-cs"/>
                        </a:rPr>
                        <a:t>Sentra </a:t>
                      </a:r>
                      <a:endParaRPr lang="en-US" dirty="0"/>
                    </a:p>
                  </a:txBody>
                  <a:tcPr/>
                </a:tc>
                <a:tc>
                  <a:txBody>
                    <a:bodyPr/>
                    <a:lstStyle/>
                    <a:p>
                      <a:pPr algn="ctr"/>
                      <a:r>
                        <a:rPr lang="en-US" sz="1800" kern="1200" dirty="0">
                          <a:solidFill>
                            <a:schemeClr val="tx1"/>
                          </a:solidFill>
                          <a:effectLst/>
                          <a:latin typeface="+mn-lt"/>
                          <a:ea typeface="+mn-ea"/>
                          <a:cs typeface="+mn-cs"/>
                        </a:rPr>
                        <a:t>17,851 </a:t>
                      </a:r>
                      <a:endParaRPr 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tx1"/>
                          </a:solidFill>
                          <a:effectLst/>
                          <a:latin typeface="+mn-lt"/>
                          <a:ea typeface="+mn-ea"/>
                          <a:cs typeface="+mn-cs"/>
                        </a:rPr>
                        <a:t>8,721</a:t>
                      </a:r>
                    </a:p>
                  </a:txBody>
                  <a:tcPr/>
                </a:tc>
                <a:extLst>
                  <a:ext uri="{0D108BD9-81ED-4DB2-BD59-A6C34878D82A}">
                    <a16:rowId xmlns:a16="http://schemas.microsoft.com/office/drawing/2014/main" val="1992868539"/>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tx1"/>
                          </a:solidFill>
                          <a:effectLst/>
                          <a:latin typeface="+mn-lt"/>
                          <a:ea typeface="+mn-ea"/>
                          <a:cs typeface="+mn-cs"/>
                        </a:rPr>
                        <a:t>13</a:t>
                      </a:r>
                      <a:endParaRPr lang="en-US" dirty="0"/>
                    </a:p>
                  </a:txBody>
                  <a:tcPr/>
                </a:tc>
                <a:tc>
                  <a:txBody>
                    <a:bodyPr/>
                    <a:lstStyle/>
                    <a:p>
                      <a:pPr algn="ctr"/>
                      <a:r>
                        <a:rPr lang="en-US" sz="1800" kern="1200" dirty="0">
                          <a:solidFill>
                            <a:schemeClr val="tx1"/>
                          </a:solidFill>
                          <a:effectLst/>
                          <a:latin typeface="+mn-lt"/>
                          <a:ea typeface="+mn-ea"/>
                          <a:cs typeface="+mn-cs"/>
                        </a:rPr>
                        <a:t>Ford</a:t>
                      </a:r>
                      <a:endParaRPr lang="en-US" dirty="0"/>
                    </a:p>
                  </a:txBody>
                  <a:tcPr/>
                </a:tc>
                <a:tc>
                  <a:txBody>
                    <a:bodyPr/>
                    <a:lstStyle/>
                    <a:p>
                      <a:pPr algn="ctr"/>
                      <a:r>
                        <a:rPr lang="en-US" sz="1800" kern="1200" dirty="0">
                          <a:solidFill>
                            <a:schemeClr val="tx1"/>
                          </a:solidFill>
                          <a:effectLst/>
                          <a:latin typeface="+mn-lt"/>
                          <a:ea typeface="+mn-ea"/>
                          <a:cs typeface="+mn-cs"/>
                        </a:rPr>
                        <a:t>Focus </a:t>
                      </a:r>
                      <a:endParaRPr lang="en-US" dirty="0"/>
                    </a:p>
                  </a:txBody>
                  <a:tcPr/>
                </a:tc>
                <a:tc>
                  <a:txBody>
                    <a:bodyPr/>
                    <a:lstStyle/>
                    <a:p>
                      <a:pPr algn="ctr"/>
                      <a:r>
                        <a:rPr lang="en-US" sz="1800" kern="1200" dirty="0">
                          <a:solidFill>
                            <a:schemeClr val="tx1"/>
                          </a:solidFill>
                          <a:effectLst/>
                          <a:latin typeface="+mn-lt"/>
                          <a:ea typeface="+mn-ea"/>
                          <a:cs typeface="+mn-cs"/>
                        </a:rPr>
                        <a:t>17,178</a:t>
                      </a:r>
                      <a:endParaRPr 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tx1"/>
                          </a:solidFill>
                          <a:effectLst/>
                          <a:latin typeface="+mn-lt"/>
                          <a:ea typeface="+mn-ea"/>
                          <a:cs typeface="+mn-cs"/>
                        </a:rPr>
                        <a:t>19,500</a:t>
                      </a:r>
                    </a:p>
                  </a:txBody>
                  <a:tcPr/>
                </a:tc>
                <a:extLst>
                  <a:ext uri="{0D108BD9-81ED-4DB2-BD59-A6C34878D82A}">
                    <a16:rowId xmlns:a16="http://schemas.microsoft.com/office/drawing/2014/main" val="3537273958"/>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tx1"/>
                          </a:solidFill>
                          <a:effectLst/>
                          <a:latin typeface="+mn-lt"/>
                          <a:ea typeface="+mn-ea"/>
                          <a:cs typeface="+mn-cs"/>
                        </a:rPr>
                        <a:t>14</a:t>
                      </a:r>
                      <a:endParaRPr lang="en-US" dirty="0"/>
                    </a:p>
                  </a:txBody>
                  <a:tcPr/>
                </a:tc>
                <a:tc>
                  <a:txBody>
                    <a:bodyPr/>
                    <a:lstStyle/>
                    <a:p>
                      <a:pPr algn="ctr"/>
                      <a:r>
                        <a:rPr lang="en-US" sz="1800" kern="1200" dirty="0">
                          <a:solidFill>
                            <a:schemeClr val="tx1"/>
                          </a:solidFill>
                          <a:effectLst/>
                          <a:latin typeface="+mn-lt"/>
                          <a:ea typeface="+mn-ea"/>
                          <a:cs typeface="+mn-cs"/>
                        </a:rPr>
                        <a:t>Volkswagen </a:t>
                      </a:r>
                      <a:endParaRPr lang="en-US" dirty="0"/>
                    </a:p>
                  </a:txBody>
                  <a:tcPr/>
                </a:tc>
                <a:tc>
                  <a:txBody>
                    <a:bodyPr/>
                    <a:lstStyle/>
                    <a:p>
                      <a:pPr algn="ctr"/>
                      <a:r>
                        <a:rPr lang="en-US" sz="1800" kern="1200" dirty="0">
                          <a:solidFill>
                            <a:schemeClr val="tx1"/>
                          </a:solidFill>
                          <a:effectLst/>
                          <a:latin typeface="+mn-lt"/>
                          <a:ea typeface="+mn-ea"/>
                          <a:cs typeface="+mn-cs"/>
                        </a:rPr>
                        <a:t>Jetta </a:t>
                      </a:r>
                      <a:endParaRPr lang="en-US" dirty="0"/>
                    </a:p>
                  </a:txBody>
                  <a:tcPr/>
                </a:tc>
                <a:tc>
                  <a:txBody>
                    <a:bodyPr/>
                    <a:lstStyle/>
                    <a:p>
                      <a:pPr algn="ctr"/>
                      <a:r>
                        <a:rPr lang="en-US" sz="1800" kern="1200" dirty="0">
                          <a:solidFill>
                            <a:schemeClr val="tx1"/>
                          </a:solidFill>
                          <a:effectLst/>
                          <a:latin typeface="+mn-lt"/>
                          <a:ea typeface="+mn-ea"/>
                          <a:cs typeface="+mn-cs"/>
                        </a:rPr>
                        <a:t>16,969</a:t>
                      </a:r>
                      <a:endParaRPr 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tx1"/>
                          </a:solidFill>
                          <a:effectLst/>
                          <a:latin typeface="+mn-lt"/>
                          <a:ea typeface="+mn-ea"/>
                          <a:cs typeface="+mn-cs"/>
                        </a:rPr>
                        <a:t>9,196</a:t>
                      </a:r>
                    </a:p>
                  </a:txBody>
                  <a:tcPr/>
                </a:tc>
                <a:extLst>
                  <a:ext uri="{0D108BD9-81ED-4DB2-BD59-A6C34878D82A}">
                    <a16:rowId xmlns:a16="http://schemas.microsoft.com/office/drawing/2014/main" val="2255415778"/>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15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tx1"/>
                          </a:solidFill>
                          <a:effectLst/>
                          <a:latin typeface="+mn-lt"/>
                          <a:ea typeface="+mn-ea"/>
                          <a:cs typeface="+mn-cs"/>
                        </a:rPr>
                        <a:t>Chevrolet</a:t>
                      </a:r>
                      <a:endParaRPr lang="en-US" dirty="0"/>
                    </a:p>
                  </a:txBody>
                  <a:tcPr/>
                </a:tc>
                <a:tc>
                  <a:txBody>
                    <a:bodyPr/>
                    <a:lstStyle/>
                    <a:p>
                      <a:pPr algn="ctr"/>
                      <a:r>
                        <a:rPr lang="en-US" sz="1800" kern="1200" dirty="0">
                          <a:solidFill>
                            <a:schemeClr val="tx1"/>
                          </a:solidFill>
                          <a:effectLst/>
                          <a:latin typeface="+mn-lt"/>
                          <a:ea typeface="+mn-ea"/>
                          <a:cs typeface="+mn-cs"/>
                        </a:rPr>
                        <a:t>Malibu </a:t>
                      </a:r>
                      <a:endParaRPr lang="en-US" dirty="0"/>
                    </a:p>
                  </a:txBody>
                  <a:tcPr/>
                </a:tc>
                <a:tc>
                  <a:txBody>
                    <a:bodyPr/>
                    <a:lstStyle/>
                    <a:p>
                      <a:pPr algn="ctr"/>
                      <a:r>
                        <a:rPr lang="en-US" sz="1800" kern="1200" dirty="0">
                          <a:solidFill>
                            <a:schemeClr val="tx1"/>
                          </a:solidFill>
                          <a:effectLst/>
                          <a:latin typeface="+mn-lt"/>
                          <a:ea typeface="+mn-ea"/>
                          <a:cs typeface="+mn-cs"/>
                        </a:rPr>
                        <a:t>15,551</a:t>
                      </a:r>
                      <a:endParaRPr 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tx1"/>
                          </a:solidFill>
                          <a:effectLst/>
                          <a:latin typeface="+mn-lt"/>
                          <a:ea typeface="+mn-ea"/>
                          <a:cs typeface="+mn-cs"/>
                        </a:rPr>
                        <a:t>17,750</a:t>
                      </a:r>
                    </a:p>
                  </a:txBody>
                  <a:tcPr/>
                </a:tc>
                <a:extLst>
                  <a:ext uri="{0D108BD9-81ED-4DB2-BD59-A6C34878D82A}">
                    <a16:rowId xmlns:a16="http://schemas.microsoft.com/office/drawing/2014/main" val="2002825496"/>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tx1"/>
                          </a:solidFill>
                          <a:effectLst/>
                          <a:latin typeface="+mn-lt"/>
                          <a:ea typeface="+mn-ea"/>
                          <a:cs typeface="+mn-cs"/>
                        </a:rPr>
                        <a:t>16</a:t>
                      </a:r>
                      <a:endParaRPr 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tx1"/>
                          </a:solidFill>
                          <a:effectLst/>
                          <a:latin typeface="+mn-lt"/>
                          <a:ea typeface="+mn-ea"/>
                          <a:cs typeface="+mn-cs"/>
                        </a:rPr>
                        <a:t>Mazda</a:t>
                      </a:r>
                      <a:endParaRPr lang="en-US" dirty="0"/>
                    </a:p>
                  </a:txBody>
                  <a:tcPr/>
                </a:tc>
                <a:tc>
                  <a:txBody>
                    <a:bodyPr/>
                    <a:lstStyle/>
                    <a:p>
                      <a:pPr algn="ctr"/>
                      <a:r>
                        <a:rPr lang="en-US" sz="1800" kern="1200" dirty="0">
                          <a:solidFill>
                            <a:schemeClr val="tx1"/>
                          </a:solidFill>
                          <a:effectLst/>
                          <a:latin typeface="+mn-lt"/>
                          <a:ea typeface="+mn-ea"/>
                          <a:cs typeface="+mn-cs"/>
                        </a:rPr>
                        <a:t>3</a:t>
                      </a:r>
                      <a:endParaRPr lang="en-US" dirty="0"/>
                    </a:p>
                  </a:txBody>
                  <a:tcPr/>
                </a:tc>
                <a:tc>
                  <a:txBody>
                    <a:bodyPr/>
                    <a:lstStyle/>
                    <a:p>
                      <a:pPr algn="ctr"/>
                      <a:r>
                        <a:rPr lang="en-US" sz="1800" kern="1200" dirty="0">
                          <a:solidFill>
                            <a:schemeClr val="tx1"/>
                          </a:solidFill>
                          <a:effectLst/>
                          <a:latin typeface="+mn-lt"/>
                          <a:ea typeface="+mn-ea"/>
                          <a:cs typeface="+mn-cs"/>
                        </a:rPr>
                        <a:t>12,467 </a:t>
                      </a:r>
                      <a:endParaRPr 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tx1"/>
                          </a:solidFill>
                          <a:effectLst/>
                          <a:latin typeface="+mn-lt"/>
                          <a:ea typeface="+mn-ea"/>
                          <a:cs typeface="+mn-cs"/>
                        </a:rPr>
                        <a:t>11,353</a:t>
                      </a:r>
                    </a:p>
                  </a:txBody>
                  <a:tcPr/>
                </a:tc>
                <a:extLst>
                  <a:ext uri="{0D108BD9-81ED-4DB2-BD59-A6C34878D82A}">
                    <a16:rowId xmlns:a16="http://schemas.microsoft.com/office/drawing/2014/main" val="1313550526"/>
                  </a:ext>
                </a:extLst>
              </a:tr>
            </a:tbl>
          </a:graphicData>
        </a:graphic>
      </p:graphicFrame>
    </p:spTree>
    <p:extLst>
      <p:ext uri="{BB962C8B-B14F-4D97-AF65-F5344CB8AC3E}">
        <p14:creationId xmlns:p14="http://schemas.microsoft.com/office/powerpoint/2010/main" val="2217102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14032"/>
            <a:ext cx="10515600" cy="1055112"/>
          </a:xfrm>
        </p:spPr>
        <p:txBody>
          <a:bodyPr>
            <a:noAutofit/>
          </a:bodyPr>
          <a:lstStyle/>
          <a:p>
            <a:r>
              <a:rPr lang="en-US" dirty="0"/>
              <a:t>Modifying Data in Excel </a:t>
            </a:r>
            <a:r>
              <a:rPr lang="en-US" sz="3600" dirty="0"/>
              <a:t>(Slide 3 of 14)</a:t>
            </a:r>
          </a:p>
        </p:txBody>
      </p:sp>
      <p:sp>
        <p:nvSpPr>
          <p:cNvPr id="3" name="Text Placeholder 2">
            <a:extLst>
              <a:ext uri="{FF2B5EF4-FFF2-40B4-BE49-F238E27FC236}">
                <a16:creationId xmlns:a16="http://schemas.microsoft.com/office/drawing/2014/main" id="{1DF7CD82-F98A-45DD-AB70-D7DB83E4159C}"/>
              </a:ext>
            </a:extLst>
          </p:cNvPr>
          <p:cNvSpPr>
            <a:spLocks noGrp="1"/>
          </p:cNvSpPr>
          <p:nvPr>
            <p:ph type="body" sz="quarter" idx="12"/>
          </p:nvPr>
        </p:nvSpPr>
        <p:spPr>
          <a:xfrm>
            <a:off x="838199" y="1397000"/>
            <a:ext cx="10515601" cy="673100"/>
          </a:xfrm>
        </p:spPr>
        <p:txBody>
          <a:bodyPr/>
          <a:lstStyle/>
          <a:p>
            <a:pPr marL="0" indent="0">
              <a:buNone/>
            </a:pPr>
            <a:r>
              <a:rPr lang="en-US" dirty="0"/>
              <a:t>Table 2.2: 20 Top-Selling Automobiles in United States in March 2011 (cont.)</a:t>
            </a:r>
          </a:p>
        </p:txBody>
      </p:sp>
      <p:graphicFrame>
        <p:nvGraphicFramePr>
          <p:cNvPr id="7" name="Table Placeholder 6">
            <a:extLst>
              <a:ext uri="{FF2B5EF4-FFF2-40B4-BE49-F238E27FC236}">
                <a16:creationId xmlns:a16="http://schemas.microsoft.com/office/drawing/2014/main" id="{556E9CC6-CFBE-4DEF-8FBB-8207832F566E}"/>
              </a:ext>
            </a:extLst>
          </p:cNvPr>
          <p:cNvGraphicFramePr>
            <a:graphicFrameLocks noGrp="1"/>
          </p:cNvGraphicFramePr>
          <p:nvPr>
            <p:ph type="tbl" sz="quarter" idx="13"/>
            <p:extLst>
              <p:ext uri="{D42A27DB-BD31-4B8C-83A1-F6EECF244321}">
                <p14:modId xmlns:p14="http://schemas.microsoft.com/office/powerpoint/2010/main" val="2869733562"/>
              </p:ext>
            </p:extLst>
          </p:nvPr>
        </p:nvGraphicFramePr>
        <p:xfrm>
          <a:off x="838198" y="2287820"/>
          <a:ext cx="10515600" cy="2103120"/>
        </p:xfrm>
        <a:graphic>
          <a:graphicData uri="http://schemas.openxmlformats.org/drawingml/2006/table">
            <a:tbl>
              <a:tblPr firstRow="1" bandRow="1">
                <a:tableStyleId>{5940675A-B579-460E-94D1-54222C63F5DA}</a:tableStyleId>
              </a:tblPr>
              <a:tblGrid>
                <a:gridCol w="2103120">
                  <a:extLst>
                    <a:ext uri="{9D8B030D-6E8A-4147-A177-3AD203B41FA5}">
                      <a16:colId xmlns:a16="http://schemas.microsoft.com/office/drawing/2014/main" val="1997067842"/>
                    </a:ext>
                  </a:extLst>
                </a:gridCol>
                <a:gridCol w="2103120">
                  <a:extLst>
                    <a:ext uri="{9D8B030D-6E8A-4147-A177-3AD203B41FA5}">
                      <a16:colId xmlns:a16="http://schemas.microsoft.com/office/drawing/2014/main" val="2386350272"/>
                    </a:ext>
                  </a:extLst>
                </a:gridCol>
                <a:gridCol w="2103120">
                  <a:extLst>
                    <a:ext uri="{9D8B030D-6E8A-4147-A177-3AD203B41FA5}">
                      <a16:colId xmlns:a16="http://schemas.microsoft.com/office/drawing/2014/main" val="4266813162"/>
                    </a:ext>
                  </a:extLst>
                </a:gridCol>
                <a:gridCol w="2103120">
                  <a:extLst>
                    <a:ext uri="{9D8B030D-6E8A-4147-A177-3AD203B41FA5}">
                      <a16:colId xmlns:a16="http://schemas.microsoft.com/office/drawing/2014/main" val="2001319815"/>
                    </a:ext>
                  </a:extLst>
                </a:gridCol>
                <a:gridCol w="2103120">
                  <a:extLst>
                    <a:ext uri="{9D8B030D-6E8A-4147-A177-3AD203B41FA5}">
                      <a16:colId xmlns:a16="http://schemas.microsoft.com/office/drawing/2014/main" val="1249776142"/>
                    </a:ext>
                  </a:extLst>
                </a:gridCol>
              </a:tblGrid>
              <a:tr h="370840">
                <a:tc>
                  <a:txBody>
                    <a:bodyPr/>
                    <a:lstStyle/>
                    <a:p>
                      <a:pPr algn="ctr"/>
                      <a:r>
                        <a:rPr lang="en-US" b="1" dirty="0"/>
                        <a:t>Rank (by March 2011 Sales)</a:t>
                      </a:r>
                    </a:p>
                  </a:txBody>
                  <a:tcPr anchor="b"/>
                </a:tc>
                <a:tc>
                  <a:txBody>
                    <a:bodyPr/>
                    <a:lstStyle/>
                    <a:p>
                      <a:pPr algn="ctr"/>
                      <a:r>
                        <a:rPr lang="en-US" b="1" dirty="0"/>
                        <a:t>Manufacturer</a:t>
                      </a:r>
                    </a:p>
                  </a:txBody>
                  <a:tcPr anchor="b"/>
                </a:tc>
                <a:tc>
                  <a:txBody>
                    <a:bodyPr/>
                    <a:lstStyle/>
                    <a:p>
                      <a:pPr algn="ctr"/>
                      <a:r>
                        <a:rPr lang="en-US" b="1" dirty="0"/>
                        <a:t>Model</a:t>
                      </a:r>
                    </a:p>
                  </a:txBody>
                  <a:tcPr anchor="b"/>
                </a:tc>
                <a:tc>
                  <a:txBody>
                    <a:bodyPr/>
                    <a:lstStyle/>
                    <a:p>
                      <a:pPr algn="ctr"/>
                      <a:r>
                        <a:rPr lang="en-US" b="1" dirty="0"/>
                        <a:t>Sales (March 2011)</a:t>
                      </a:r>
                    </a:p>
                  </a:txBody>
                  <a:tcPr anchor="b"/>
                </a:tc>
                <a:tc>
                  <a:txBody>
                    <a:bodyPr/>
                    <a:lstStyle/>
                    <a:p>
                      <a:pPr algn="ctr"/>
                      <a:r>
                        <a:rPr lang="en-US" b="1" dirty="0"/>
                        <a:t>Sales (March 2010)</a:t>
                      </a:r>
                    </a:p>
                  </a:txBody>
                  <a:tcPr anchor="b"/>
                </a:tc>
                <a:extLst>
                  <a:ext uri="{0D108BD9-81ED-4DB2-BD59-A6C34878D82A}">
                    <a16:rowId xmlns:a16="http://schemas.microsoft.com/office/drawing/2014/main" val="1779530571"/>
                  </a:ext>
                </a:extLst>
              </a:tr>
              <a:tr h="2616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tx1"/>
                          </a:solidFill>
                          <a:effectLst/>
                          <a:latin typeface="+mn-lt"/>
                          <a:ea typeface="+mn-ea"/>
                          <a:cs typeface="+mn-cs"/>
                        </a:rPr>
                        <a:t>17</a:t>
                      </a:r>
                    </a:p>
                  </a:txBody>
                  <a:tcPr/>
                </a:tc>
                <a:tc>
                  <a:txBody>
                    <a:bodyPr/>
                    <a:lstStyle/>
                    <a:p>
                      <a:pPr algn="ctr"/>
                      <a:r>
                        <a:rPr lang="en-US" sz="1800" kern="1200" dirty="0">
                          <a:solidFill>
                            <a:schemeClr val="tx1"/>
                          </a:solidFill>
                          <a:effectLst/>
                          <a:latin typeface="+mn-lt"/>
                          <a:ea typeface="+mn-ea"/>
                          <a:cs typeface="+mn-cs"/>
                        </a:rPr>
                        <a:t>Nissan </a:t>
                      </a:r>
                      <a:endParaRPr lang="en-US" dirty="0"/>
                    </a:p>
                  </a:txBody>
                  <a:tcPr/>
                </a:tc>
                <a:tc>
                  <a:txBody>
                    <a:bodyPr/>
                    <a:lstStyle/>
                    <a:p>
                      <a:pPr algn="ctr"/>
                      <a:r>
                        <a:rPr lang="en-US" sz="1800" kern="1200" dirty="0">
                          <a:solidFill>
                            <a:schemeClr val="tx1"/>
                          </a:solidFill>
                          <a:effectLst/>
                          <a:latin typeface="+mn-lt"/>
                          <a:ea typeface="+mn-ea"/>
                          <a:cs typeface="+mn-cs"/>
                        </a:rPr>
                        <a:t> Versa </a:t>
                      </a:r>
                      <a:endParaRPr lang="en-US" dirty="0"/>
                    </a:p>
                  </a:txBody>
                  <a:tcPr/>
                </a:tc>
                <a:tc>
                  <a:txBody>
                    <a:bodyPr/>
                    <a:lstStyle/>
                    <a:p>
                      <a:pPr algn="ctr"/>
                      <a:r>
                        <a:rPr lang="en-US" sz="1800" kern="1200" dirty="0">
                          <a:solidFill>
                            <a:schemeClr val="tx1"/>
                          </a:solidFill>
                          <a:effectLst/>
                          <a:latin typeface="+mn-lt"/>
                          <a:ea typeface="+mn-ea"/>
                          <a:cs typeface="+mn-cs"/>
                        </a:rPr>
                        <a:t>11,075 </a:t>
                      </a:r>
                      <a:endParaRPr lang="en-US" dirty="0"/>
                    </a:p>
                  </a:txBody>
                  <a:tcPr/>
                </a:tc>
                <a:tc>
                  <a:txBody>
                    <a:bodyPr/>
                    <a:lstStyle/>
                    <a:p>
                      <a:pPr algn="ctr"/>
                      <a:r>
                        <a:rPr lang="en-US" sz="1800" kern="1200" dirty="0">
                          <a:solidFill>
                            <a:schemeClr val="tx1"/>
                          </a:solidFill>
                          <a:effectLst/>
                          <a:latin typeface="+mn-lt"/>
                          <a:ea typeface="+mn-ea"/>
                          <a:cs typeface="+mn-cs"/>
                        </a:rPr>
                        <a:t>13,811</a:t>
                      </a:r>
                      <a:endParaRPr lang="en-US" dirty="0"/>
                    </a:p>
                  </a:txBody>
                  <a:tcPr/>
                </a:tc>
                <a:extLst>
                  <a:ext uri="{0D108BD9-81ED-4DB2-BD59-A6C34878D82A}">
                    <a16:rowId xmlns:a16="http://schemas.microsoft.com/office/drawing/2014/main" val="4165855176"/>
                  </a:ext>
                </a:extLst>
              </a:tr>
              <a:tr h="2616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tx1"/>
                          </a:solidFill>
                          <a:effectLst/>
                          <a:latin typeface="+mn-lt"/>
                          <a:ea typeface="+mn-ea"/>
                          <a:cs typeface="+mn-cs"/>
                        </a:rPr>
                        <a:t>18</a:t>
                      </a:r>
                    </a:p>
                  </a:txBody>
                  <a:tcPr/>
                </a:tc>
                <a:tc>
                  <a:txBody>
                    <a:bodyPr/>
                    <a:lstStyle/>
                    <a:p>
                      <a:pPr algn="ctr"/>
                      <a:r>
                        <a:rPr lang="en-US" sz="1800" kern="1200" dirty="0">
                          <a:solidFill>
                            <a:schemeClr val="tx1"/>
                          </a:solidFill>
                          <a:effectLst/>
                          <a:latin typeface="+mn-lt"/>
                          <a:ea typeface="+mn-ea"/>
                          <a:cs typeface="+mn-cs"/>
                        </a:rPr>
                        <a:t>Subaru </a:t>
                      </a:r>
                      <a:endParaRPr lang="en-US" dirty="0"/>
                    </a:p>
                  </a:txBody>
                  <a:tcPr/>
                </a:tc>
                <a:tc>
                  <a:txBody>
                    <a:bodyPr/>
                    <a:lstStyle/>
                    <a:p>
                      <a:pPr algn="ctr"/>
                      <a:r>
                        <a:rPr lang="en-US" sz="1800" kern="1200" dirty="0">
                          <a:solidFill>
                            <a:schemeClr val="tx1"/>
                          </a:solidFill>
                          <a:effectLst/>
                          <a:latin typeface="+mn-lt"/>
                          <a:ea typeface="+mn-ea"/>
                          <a:cs typeface="+mn-cs"/>
                        </a:rPr>
                        <a:t>Outback </a:t>
                      </a:r>
                      <a:endParaRPr lang="en-US" dirty="0"/>
                    </a:p>
                  </a:txBody>
                  <a:tcPr/>
                </a:tc>
                <a:tc>
                  <a:txBody>
                    <a:bodyPr/>
                    <a:lstStyle/>
                    <a:p>
                      <a:pPr algn="ctr"/>
                      <a:r>
                        <a:rPr lang="en-US" sz="1800" kern="1200" dirty="0">
                          <a:solidFill>
                            <a:schemeClr val="tx1"/>
                          </a:solidFill>
                          <a:effectLst/>
                          <a:latin typeface="+mn-lt"/>
                          <a:ea typeface="+mn-ea"/>
                          <a:cs typeface="+mn-cs"/>
                        </a:rPr>
                        <a:t>10,498 </a:t>
                      </a:r>
                      <a:endParaRPr lang="en-US" dirty="0"/>
                    </a:p>
                  </a:txBody>
                  <a:tcPr/>
                </a:tc>
                <a:tc>
                  <a:txBody>
                    <a:bodyPr/>
                    <a:lstStyle/>
                    <a:p>
                      <a:pPr algn="ctr"/>
                      <a:r>
                        <a:rPr lang="en-US" sz="1800" kern="1200" dirty="0">
                          <a:solidFill>
                            <a:schemeClr val="tx1"/>
                          </a:solidFill>
                          <a:effectLst/>
                          <a:latin typeface="+mn-lt"/>
                          <a:ea typeface="+mn-ea"/>
                          <a:cs typeface="+mn-cs"/>
                        </a:rPr>
                        <a:t>7,619</a:t>
                      </a:r>
                      <a:endParaRPr lang="en-US" dirty="0"/>
                    </a:p>
                  </a:txBody>
                  <a:tcPr/>
                </a:tc>
                <a:extLst>
                  <a:ext uri="{0D108BD9-81ED-4DB2-BD59-A6C34878D82A}">
                    <a16:rowId xmlns:a16="http://schemas.microsoft.com/office/drawing/2014/main" val="3731510891"/>
                  </a:ext>
                </a:extLst>
              </a:tr>
              <a:tr h="2616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tx1"/>
                          </a:solidFill>
                          <a:effectLst/>
                          <a:latin typeface="+mn-lt"/>
                          <a:ea typeface="+mn-ea"/>
                          <a:cs typeface="+mn-cs"/>
                        </a:rPr>
                        <a:t>19</a:t>
                      </a:r>
                    </a:p>
                  </a:txBody>
                  <a:tcPr/>
                </a:tc>
                <a:tc>
                  <a:txBody>
                    <a:bodyPr/>
                    <a:lstStyle/>
                    <a:p>
                      <a:pPr algn="ctr"/>
                      <a:r>
                        <a:rPr lang="en-US" sz="1800" kern="1200" dirty="0">
                          <a:solidFill>
                            <a:schemeClr val="tx1"/>
                          </a:solidFill>
                          <a:effectLst/>
                          <a:latin typeface="+mn-lt"/>
                          <a:ea typeface="+mn-ea"/>
                          <a:cs typeface="+mn-cs"/>
                        </a:rPr>
                        <a:t>Kia </a:t>
                      </a:r>
                      <a:endParaRPr lang="en-US" dirty="0"/>
                    </a:p>
                  </a:txBody>
                  <a:tcPr/>
                </a:tc>
                <a:tc>
                  <a:txBody>
                    <a:bodyPr/>
                    <a:lstStyle/>
                    <a:p>
                      <a:pPr algn="ctr"/>
                      <a:r>
                        <a:rPr lang="en-US" sz="1800" kern="1200" dirty="0">
                          <a:solidFill>
                            <a:schemeClr val="tx1"/>
                          </a:solidFill>
                          <a:effectLst/>
                          <a:latin typeface="+mn-lt"/>
                          <a:ea typeface="+mn-ea"/>
                          <a:cs typeface="+mn-cs"/>
                        </a:rPr>
                        <a:t>Soul </a:t>
                      </a:r>
                      <a:endParaRPr lang="en-US" dirty="0"/>
                    </a:p>
                  </a:txBody>
                  <a:tcPr/>
                </a:tc>
                <a:tc>
                  <a:txBody>
                    <a:bodyPr/>
                    <a:lstStyle/>
                    <a:p>
                      <a:pPr algn="ctr"/>
                      <a:r>
                        <a:rPr lang="en-US" sz="1800" kern="1200" dirty="0">
                          <a:solidFill>
                            <a:schemeClr val="tx1"/>
                          </a:solidFill>
                          <a:effectLst/>
                          <a:latin typeface="+mn-lt"/>
                          <a:ea typeface="+mn-ea"/>
                          <a:cs typeface="+mn-cs"/>
                        </a:rPr>
                        <a:t>10,028 </a:t>
                      </a:r>
                      <a:endParaRPr 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tx1"/>
                          </a:solidFill>
                          <a:effectLst/>
                          <a:latin typeface="+mn-lt"/>
                          <a:ea typeface="+mn-ea"/>
                          <a:cs typeface="+mn-cs"/>
                        </a:rPr>
                        <a:t>5,106</a:t>
                      </a:r>
                    </a:p>
                  </a:txBody>
                  <a:tcPr/>
                </a:tc>
                <a:extLst>
                  <a:ext uri="{0D108BD9-81ED-4DB2-BD59-A6C34878D82A}">
                    <a16:rowId xmlns:a16="http://schemas.microsoft.com/office/drawing/2014/main" val="1447482102"/>
                  </a:ext>
                </a:extLst>
              </a:tr>
              <a:tr h="2616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tx1"/>
                          </a:solidFill>
                          <a:effectLst/>
                          <a:latin typeface="+mn-lt"/>
                          <a:ea typeface="+mn-ea"/>
                          <a:cs typeface="+mn-cs"/>
                        </a:rPr>
                        <a:t>20 </a:t>
                      </a:r>
                    </a:p>
                  </a:txBody>
                  <a:tcPr/>
                </a:tc>
                <a:tc>
                  <a:txBody>
                    <a:bodyPr/>
                    <a:lstStyle/>
                    <a:p>
                      <a:pPr algn="ctr"/>
                      <a:r>
                        <a:rPr lang="en-US" sz="1800" kern="1200" dirty="0">
                          <a:solidFill>
                            <a:schemeClr val="tx1"/>
                          </a:solidFill>
                          <a:effectLst/>
                          <a:latin typeface="+mn-lt"/>
                          <a:ea typeface="+mn-ea"/>
                          <a:cs typeface="+mn-cs"/>
                        </a:rPr>
                        <a:t>Ford </a:t>
                      </a:r>
                      <a:endParaRPr lang="en-US" dirty="0"/>
                    </a:p>
                  </a:txBody>
                  <a:tcPr/>
                </a:tc>
                <a:tc>
                  <a:txBody>
                    <a:bodyPr/>
                    <a:lstStyle/>
                    <a:p>
                      <a:pPr algn="ctr"/>
                      <a:r>
                        <a:rPr lang="en-US" sz="1800" kern="1200" dirty="0">
                          <a:solidFill>
                            <a:schemeClr val="tx1"/>
                          </a:solidFill>
                          <a:effectLst/>
                          <a:latin typeface="+mn-lt"/>
                          <a:ea typeface="+mn-ea"/>
                          <a:cs typeface="+mn-cs"/>
                        </a:rPr>
                        <a:t>Fiesta </a:t>
                      </a:r>
                      <a:endParaRPr lang="en-US" dirty="0"/>
                    </a:p>
                  </a:txBody>
                  <a:tcPr/>
                </a:tc>
                <a:tc>
                  <a:txBody>
                    <a:bodyPr/>
                    <a:lstStyle/>
                    <a:p>
                      <a:pPr algn="ctr"/>
                      <a:r>
                        <a:rPr lang="en-US" sz="1800" kern="1200" dirty="0">
                          <a:solidFill>
                            <a:schemeClr val="tx1"/>
                          </a:solidFill>
                          <a:effectLst/>
                          <a:latin typeface="+mn-lt"/>
                          <a:ea typeface="+mn-ea"/>
                          <a:cs typeface="+mn-cs"/>
                        </a:rPr>
                        <a:t>9,787</a:t>
                      </a:r>
                      <a:endParaRPr 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tx1"/>
                          </a:solidFill>
                          <a:effectLst/>
                          <a:latin typeface="+mn-lt"/>
                          <a:ea typeface="+mn-ea"/>
                          <a:cs typeface="+mn-cs"/>
                        </a:rPr>
                        <a:t>0</a:t>
                      </a:r>
                    </a:p>
                  </a:txBody>
                  <a:tcPr/>
                </a:tc>
                <a:extLst>
                  <a:ext uri="{0D108BD9-81ED-4DB2-BD59-A6C34878D82A}">
                    <a16:rowId xmlns:a16="http://schemas.microsoft.com/office/drawing/2014/main" val="4235580587"/>
                  </a:ext>
                </a:extLst>
              </a:tr>
            </a:tbl>
          </a:graphicData>
        </a:graphic>
      </p:graphicFrame>
    </p:spTree>
    <p:extLst>
      <p:ext uri="{BB962C8B-B14F-4D97-AF65-F5344CB8AC3E}">
        <p14:creationId xmlns:p14="http://schemas.microsoft.com/office/powerpoint/2010/main" val="15226063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15882"/>
            <a:ext cx="10515600" cy="837364"/>
          </a:xfrm>
        </p:spPr>
        <p:txBody>
          <a:bodyPr>
            <a:noAutofit/>
          </a:bodyPr>
          <a:lstStyle/>
          <a:p>
            <a:r>
              <a:rPr lang="en-US" dirty="0"/>
              <a:t>Modifying Data in Excel </a:t>
            </a:r>
            <a:r>
              <a:rPr lang="en-US" sz="3600" dirty="0"/>
              <a:t>(Slide 4 of 14)</a:t>
            </a:r>
          </a:p>
        </p:txBody>
      </p:sp>
      <p:sp>
        <p:nvSpPr>
          <p:cNvPr id="3" name="Text Placeholder 2">
            <a:extLst>
              <a:ext uri="{FF2B5EF4-FFF2-40B4-BE49-F238E27FC236}">
                <a16:creationId xmlns:a16="http://schemas.microsoft.com/office/drawing/2014/main" id="{96B0B148-6302-4F86-86A8-3ABB7FDA16EF}"/>
              </a:ext>
            </a:extLst>
          </p:cNvPr>
          <p:cNvSpPr>
            <a:spLocks noGrp="1"/>
          </p:cNvSpPr>
          <p:nvPr>
            <p:ph type="body" sz="quarter" idx="12"/>
          </p:nvPr>
        </p:nvSpPr>
        <p:spPr>
          <a:xfrm>
            <a:off x="838200" y="1409701"/>
            <a:ext cx="10515600" cy="2190749"/>
          </a:xfrm>
        </p:spPr>
        <p:txBody>
          <a:bodyPr vert="horz" lIns="91440" tIns="45720" rIns="91440" bIns="45720" rtlCol="0" anchor="t">
            <a:noAutofit/>
          </a:bodyPr>
          <a:lstStyle/>
          <a:p>
            <a:pPr marL="0" indent="0">
              <a:buNone/>
            </a:pPr>
            <a:r>
              <a:rPr lang="en-US" dirty="0"/>
              <a:t>Figure 2.3: Data for 20 Top-Selling Automobiles Entered into Excel with Percentage Change in Sales from 2010</a:t>
            </a:r>
          </a:p>
        </p:txBody>
      </p:sp>
      <p:pic>
        <p:nvPicPr>
          <p:cNvPr id="9" name="Picture Placeholder 8" descr="The table lists the rank by March 2011 sales, manufacturer, model, sales by March 2011, sales by March 2010, and percent change in sales from 2010.&#10;&#10;">
            <a:extLst>
              <a:ext uri="{FF2B5EF4-FFF2-40B4-BE49-F238E27FC236}">
                <a16:creationId xmlns:a16="http://schemas.microsoft.com/office/drawing/2014/main" id="{56BD4409-27DC-4AED-94B7-2DDDCAFC4BDE}"/>
              </a:ext>
            </a:extLst>
          </p:cNvPr>
          <p:cNvPicPr>
            <a:picLocks noGrp="1" noChangeAspect="1"/>
          </p:cNvPicPr>
          <p:nvPr>
            <p:ph type="pic" sz="quarter" idx="13"/>
          </p:nvPr>
        </p:nvPicPr>
        <p:blipFill rotWithShape="1">
          <a:blip r:embed="rId3" cstate="print">
            <a:extLst>
              <a:ext uri="{28A0092B-C50C-407E-A947-70E740481C1C}">
                <a14:useLocalDpi xmlns:a14="http://schemas.microsoft.com/office/drawing/2010/main" val="0"/>
              </a:ext>
            </a:extLst>
          </a:blip>
          <a:srcRect t="13748" b="5894"/>
          <a:stretch/>
        </p:blipFill>
        <p:spPr>
          <a:xfrm>
            <a:off x="2616199" y="2273299"/>
            <a:ext cx="6959601" cy="3759866"/>
          </a:xfrm>
        </p:spPr>
      </p:pic>
    </p:spTree>
    <p:extLst>
      <p:ext uri="{BB962C8B-B14F-4D97-AF65-F5344CB8AC3E}">
        <p14:creationId xmlns:p14="http://schemas.microsoft.com/office/powerpoint/2010/main" val="32820732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15044"/>
            <a:ext cx="10515600" cy="795656"/>
          </a:xfrm>
        </p:spPr>
        <p:txBody>
          <a:bodyPr/>
          <a:lstStyle/>
          <a:p>
            <a:r>
              <a:rPr lang="en-US" dirty="0"/>
              <a:t>Modifying Data in Excel </a:t>
            </a:r>
            <a:r>
              <a:rPr lang="en-US" sz="3600" dirty="0"/>
              <a:t>(Slide 5 of 14)</a:t>
            </a:r>
          </a:p>
        </p:txBody>
      </p:sp>
      <p:sp>
        <p:nvSpPr>
          <p:cNvPr id="3" name="Content Placeholder 2"/>
          <p:cNvSpPr>
            <a:spLocks noGrp="1"/>
          </p:cNvSpPr>
          <p:nvPr>
            <p:ph idx="1"/>
          </p:nvPr>
        </p:nvSpPr>
        <p:spPr>
          <a:xfrm>
            <a:off x="838200" y="1349829"/>
            <a:ext cx="10515600" cy="4706983"/>
          </a:xfrm>
        </p:spPr>
        <p:txBody>
          <a:bodyPr vert="horz" lIns="91440" tIns="45720" rIns="91440" bIns="45720" rtlCol="0" anchor="t">
            <a:noAutofit/>
          </a:bodyPr>
          <a:lstStyle/>
          <a:p>
            <a:pPr marL="0" indent="0">
              <a:lnSpc>
                <a:spcPct val="100000"/>
              </a:lnSpc>
              <a:buNone/>
            </a:pPr>
            <a:r>
              <a:rPr lang="en-US" dirty="0"/>
              <a:t>Sorting and Filtering Data in Excel</a:t>
            </a:r>
          </a:p>
          <a:p>
            <a:pPr marL="457200">
              <a:lnSpc>
                <a:spcPct val="100000"/>
              </a:lnSpc>
            </a:pPr>
            <a:r>
              <a:rPr lang="en-US" sz="2600" dirty="0"/>
              <a:t>To sort the automobiles by March 2010 sales:</a:t>
            </a:r>
          </a:p>
          <a:p>
            <a:pPr marL="914400" lvl="1">
              <a:lnSpc>
                <a:spcPct val="100000"/>
              </a:lnSpc>
              <a:spcBef>
                <a:spcPts val="400"/>
              </a:spcBef>
              <a:spcAft>
                <a:spcPts val="400"/>
              </a:spcAft>
            </a:pPr>
            <a:r>
              <a:rPr lang="en-US" dirty="0"/>
              <a:t>Step 1: Select cells A1:F21.</a:t>
            </a:r>
          </a:p>
          <a:p>
            <a:pPr marL="914400" lvl="1">
              <a:lnSpc>
                <a:spcPct val="100000"/>
              </a:lnSpc>
              <a:spcBef>
                <a:spcPts val="400"/>
              </a:spcBef>
              <a:spcAft>
                <a:spcPts val="400"/>
              </a:spcAft>
            </a:pPr>
            <a:r>
              <a:rPr lang="en-US" dirty="0"/>
              <a:t>Step 2: Click the </a:t>
            </a:r>
            <a:r>
              <a:rPr lang="en-US" b="1" dirty="0"/>
              <a:t>Data</a:t>
            </a:r>
            <a:r>
              <a:rPr lang="en-US" dirty="0"/>
              <a:t> tab in the Ribbon.</a:t>
            </a:r>
          </a:p>
          <a:p>
            <a:pPr marL="914400" lvl="1">
              <a:lnSpc>
                <a:spcPct val="100000"/>
              </a:lnSpc>
              <a:spcBef>
                <a:spcPts val="400"/>
              </a:spcBef>
              <a:spcAft>
                <a:spcPts val="400"/>
              </a:spcAft>
            </a:pPr>
            <a:r>
              <a:rPr lang="en-US" dirty="0"/>
              <a:t>Step 3: Click </a:t>
            </a:r>
            <a:r>
              <a:rPr lang="en-US" b="1" dirty="0"/>
              <a:t>Sort</a:t>
            </a:r>
            <a:r>
              <a:rPr lang="en-US" dirty="0"/>
              <a:t> in the </a:t>
            </a:r>
            <a:r>
              <a:rPr lang="en-US" b="1" dirty="0"/>
              <a:t>Sort &amp; Filter </a:t>
            </a:r>
            <a:r>
              <a:rPr lang="en-US" dirty="0"/>
              <a:t>group.</a:t>
            </a:r>
          </a:p>
          <a:p>
            <a:pPr marL="914400" lvl="1">
              <a:lnSpc>
                <a:spcPct val="100000"/>
              </a:lnSpc>
              <a:spcBef>
                <a:spcPts val="400"/>
              </a:spcBef>
              <a:spcAft>
                <a:spcPts val="400"/>
              </a:spcAft>
            </a:pPr>
            <a:r>
              <a:rPr lang="en-US" dirty="0"/>
              <a:t>Step 4: Select the check box for </a:t>
            </a:r>
            <a:r>
              <a:rPr lang="en-US" b="1" dirty="0"/>
              <a:t>My data has headers.</a:t>
            </a:r>
          </a:p>
          <a:p>
            <a:pPr marL="914400" lvl="1">
              <a:lnSpc>
                <a:spcPct val="100000"/>
              </a:lnSpc>
              <a:spcBef>
                <a:spcPts val="400"/>
              </a:spcBef>
              <a:spcAft>
                <a:spcPts val="400"/>
              </a:spcAft>
            </a:pPr>
            <a:r>
              <a:rPr lang="en-US" dirty="0"/>
              <a:t>Step 5: In the first </a:t>
            </a:r>
            <a:r>
              <a:rPr lang="en-US" b="1" dirty="0"/>
              <a:t>Sort by </a:t>
            </a:r>
            <a:r>
              <a:rPr lang="en-US" dirty="0"/>
              <a:t>dropdown menu, select </a:t>
            </a:r>
            <a:r>
              <a:rPr lang="en-US" b="1" dirty="0"/>
              <a:t>Sales (March 2010).</a:t>
            </a:r>
          </a:p>
          <a:p>
            <a:pPr marL="914400" lvl="1">
              <a:lnSpc>
                <a:spcPct val="100000"/>
              </a:lnSpc>
              <a:spcBef>
                <a:spcPts val="400"/>
              </a:spcBef>
              <a:spcAft>
                <a:spcPts val="400"/>
              </a:spcAft>
            </a:pPr>
            <a:r>
              <a:rPr lang="en-US" dirty="0"/>
              <a:t>Step 6: In the </a:t>
            </a:r>
            <a:r>
              <a:rPr lang="en-US" b="1" dirty="0"/>
              <a:t>Order</a:t>
            </a:r>
            <a:r>
              <a:rPr lang="en-US" dirty="0"/>
              <a:t> dropdown menu, select </a:t>
            </a:r>
            <a:r>
              <a:rPr lang="en-US" b="1" dirty="0"/>
              <a:t>Largest to Smallest.</a:t>
            </a:r>
            <a:endParaRPr lang="en-US" dirty="0"/>
          </a:p>
          <a:p>
            <a:pPr marL="914400" lvl="1">
              <a:lnSpc>
                <a:spcPct val="100000"/>
              </a:lnSpc>
              <a:spcBef>
                <a:spcPts val="400"/>
              </a:spcBef>
              <a:spcAft>
                <a:spcPts val="400"/>
              </a:spcAft>
            </a:pPr>
            <a:r>
              <a:rPr lang="en-US" dirty="0"/>
              <a:t>Step 7: Click </a:t>
            </a:r>
            <a:r>
              <a:rPr lang="en-US" b="1" dirty="0"/>
              <a:t>OK.</a:t>
            </a:r>
          </a:p>
          <a:p>
            <a:endParaRPr lang="en-US" sz="2200" b="1" dirty="0"/>
          </a:p>
        </p:txBody>
      </p:sp>
    </p:spTree>
    <p:extLst>
      <p:ext uri="{BB962C8B-B14F-4D97-AF65-F5344CB8AC3E}">
        <p14:creationId xmlns:p14="http://schemas.microsoft.com/office/powerpoint/2010/main" val="10794933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Overview of Using Data: Definitions and Goals</a:t>
            </a:r>
          </a:p>
        </p:txBody>
      </p:sp>
    </p:spTree>
    <p:extLst>
      <p:ext uri="{BB962C8B-B14F-4D97-AF65-F5344CB8AC3E}">
        <p14:creationId xmlns:p14="http://schemas.microsoft.com/office/powerpoint/2010/main" val="23463615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15881"/>
            <a:ext cx="10515600" cy="799263"/>
          </a:xfrm>
        </p:spPr>
        <p:txBody>
          <a:bodyPr>
            <a:normAutofit/>
          </a:bodyPr>
          <a:lstStyle/>
          <a:p>
            <a:r>
              <a:rPr lang="en-US" dirty="0"/>
              <a:t>Modifying Data in Excel </a:t>
            </a:r>
            <a:r>
              <a:rPr lang="en-US" sz="3600" dirty="0"/>
              <a:t>(Slide 6 of 14)</a:t>
            </a:r>
          </a:p>
        </p:txBody>
      </p:sp>
      <p:sp>
        <p:nvSpPr>
          <p:cNvPr id="3" name="Text Placeholder 2">
            <a:extLst>
              <a:ext uri="{FF2B5EF4-FFF2-40B4-BE49-F238E27FC236}">
                <a16:creationId xmlns:a16="http://schemas.microsoft.com/office/drawing/2014/main" id="{9E951825-DB08-4E98-A677-30F5F3697C0E}"/>
              </a:ext>
            </a:extLst>
          </p:cNvPr>
          <p:cNvSpPr>
            <a:spLocks noGrp="1"/>
          </p:cNvSpPr>
          <p:nvPr>
            <p:ph type="body" sz="quarter" idx="12"/>
          </p:nvPr>
        </p:nvSpPr>
        <p:spPr>
          <a:xfrm>
            <a:off x="838200" y="1409701"/>
            <a:ext cx="10515600" cy="2254250"/>
          </a:xfrm>
        </p:spPr>
        <p:txBody>
          <a:bodyPr/>
          <a:lstStyle/>
          <a:p>
            <a:pPr marL="0" indent="0">
              <a:buNone/>
            </a:pPr>
            <a:r>
              <a:rPr lang="en-US" dirty="0"/>
              <a:t>Figure 2.4: Using Excel’s Sort Function to Sort the Top-Selling Automobiles Data</a:t>
            </a:r>
          </a:p>
        </p:txBody>
      </p:sp>
      <p:pic>
        <p:nvPicPr>
          <p:cNvPr id="9" name="Picture Placeholder 8" descr="The table lists the rank by March 2011 sales, manufacturer, model, sales by March 2011, sales by March 2010, and percent change in sales from 2010. The sort box displays the following options: add level, delete level, copy level, up arrow, down arrow, and options. Beside this, a checkbox reads, my data has headers. Below this, three drop down boxes are shown. The drop down boxes are as follows: sort by box in which sales, March 2010 is selected, sort on box in which values are selected, and order box in which largest to smallest is selected. &#10;&#10;">
            <a:extLst>
              <a:ext uri="{FF2B5EF4-FFF2-40B4-BE49-F238E27FC236}">
                <a16:creationId xmlns:a16="http://schemas.microsoft.com/office/drawing/2014/main" id="{14ECB15F-6557-436A-B591-465446ABDC66}"/>
              </a:ext>
            </a:extLst>
          </p:cNvPr>
          <p:cNvPicPr>
            <a:picLocks noGrp="1" noChangeAspect="1"/>
          </p:cNvPicPr>
          <p:nvPr>
            <p:ph type="pic" sz="quarter" idx="13"/>
          </p:nvPr>
        </p:nvPicPr>
        <p:blipFill rotWithShape="1">
          <a:blip r:embed="rId3" cstate="print">
            <a:extLst>
              <a:ext uri="{28A0092B-C50C-407E-A947-70E740481C1C}">
                <a14:useLocalDpi xmlns:a14="http://schemas.microsoft.com/office/drawing/2010/main" val="0"/>
              </a:ext>
            </a:extLst>
          </a:blip>
          <a:srcRect t="6089" b="3700"/>
          <a:stretch/>
        </p:blipFill>
        <p:spPr>
          <a:xfrm>
            <a:off x="3110484" y="2311401"/>
            <a:ext cx="5971032" cy="3720262"/>
          </a:xfrm>
        </p:spPr>
      </p:pic>
    </p:spTree>
    <p:extLst>
      <p:ext uri="{BB962C8B-B14F-4D97-AF65-F5344CB8AC3E}">
        <p14:creationId xmlns:p14="http://schemas.microsoft.com/office/powerpoint/2010/main" val="36706019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15881"/>
            <a:ext cx="10515600" cy="1118351"/>
          </a:xfrm>
        </p:spPr>
        <p:txBody>
          <a:bodyPr>
            <a:normAutofit/>
          </a:bodyPr>
          <a:lstStyle/>
          <a:p>
            <a:r>
              <a:rPr lang="en-US" dirty="0"/>
              <a:t>Modifying Data in Excel </a:t>
            </a:r>
            <a:r>
              <a:rPr lang="en-US" sz="3600" dirty="0"/>
              <a:t>(Slide 7 of 14)</a:t>
            </a:r>
          </a:p>
        </p:txBody>
      </p:sp>
      <p:sp>
        <p:nvSpPr>
          <p:cNvPr id="3" name="Text Placeholder 2">
            <a:extLst>
              <a:ext uri="{FF2B5EF4-FFF2-40B4-BE49-F238E27FC236}">
                <a16:creationId xmlns:a16="http://schemas.microsoft.com/office/drawing/2014/main" id="{45E89C8E-DFE3-469A-9B7D-6043C3031101}"/>
              </a:ext>
            </a:extLst>
          </p:cNvPr>
          <p:cNvSpPr>
            <a:spLocks noGrp="1"/>
          </p:cNvSpPr>
          <p:nvPr>
            <p:ph type="body" sz="quarter" idx="12"/>
          </p:nvPr>
        </p:nvSpPr>
        <p:spPr>
          <a:xfrm>
            <a:off x="838200" y="1409700"/>
            <a:ext cx="10515600" cy="2216151"/>
          </a:xfrm>
        </p:spPr>
        <p:txBody>
          <a:bodyPr/>
          <a:lstStyle/>
          <a:p>
            <a:pPr marL="0" indent="0">
              <a:buNone/>
            </a:pPr>
            <a:r>
              <a:rPr lang="en-US" dirty="0"/>
              <a:t>Figure 2.5: Top-Selling Automobiles Data Sorted by Sales in March 2010 Sales</a:t>
            </a:r>
          </a:p>
        </p:txBody>
      </p:sp>
      <p:pic>
        <p:nvPicPr>
          <p:cNvPr id="9" name="Picture Placeholder 8" descr="The table lists the rank by March 2011 sales, manufacturer, model, sales by March 2011, sales by March 2010, and percent change in sales from 2010. The top selling automobiles by March 2011 are sorted by sales in March 2010. &#10;&#10;">
            <a:extLst>
              <a:ext uri="{FF2B5EF4-FFF2-40B4-BE49-F238E27FC236}">
                <a16:creationId xmlns:a16="http://schemas.microsoft.com/office/drawing/2014/main" id="{5FE904D5-3C5C-4C0B-8F97-58E4F93D1E7C}"/>
              </a:ext>
            </a:extLst>
          </p:cNvPr>
          <p:cNvPicPr>
            <a:picLocks noGrp="1" noChangeAspect="1"/>
          </p:cNvPicPr>
          <p:nvPr>
            <p:ph type="pic" sz="quarter" idx="13"/>
          </p:nvPr>
        </p:nvPicPr>
        <p:blipFill rotWithShape="1">
          <a:blip r:embed="rId3" cstate="print">
            <a:extLst>
              <a:ext uri="{28A0092B-C50C-407E-A947-70E740481C1C}">
                <a14:useLocalDpi xmlns:a14="http://schemas.microsoft.com/office/drawing/2010/main" val="0"/>
              </a:ext>
            </a:extLst>
          </a:blip>
          <a:srcRect t="7645" b="5776"/>
          <a:stretch/>
        </p:blipFill>
        <p:spPr>
          <a:xfrm>
            <a:off x="2785656" y="1974850"/>
            <a:ext cx="6620688" cy="3956050"/>
          </a:xfrm>
        </p:spPr>
      </p:pic>
    </p:spTree>
    <p:extLst>
      <p:ext uri="{BB962C8B-B14F-4D97-AF65-F5344CB8AC3E}">
        <p14:creationId xmlns:p14="http://schemas.microsoft.com/office/powerpoint/2010/main" val="18416782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15044"/>
            <a:ext cx="10515600" cy="795656"/>
          </a:xfrm>
        </p:spPr>
        <p:txBody>
          <a:bodyPr/>
          <a:lstStyle/>
          <a:p>
            <a:r>
              <a:rPr lang="en-US" dirty="0"/>
              <a:t>Modifying Data in Excel </a:t>
            </a:r>
            <a:r>
              <a:rPr lang="en-US" sz="3600" dirty="0"/>
              <a:t>(Slide 8 of 14)</a:t>
            </a:r>
          </a:p>
        </p:txBody>
      </p:sp>
      <p:sp>
        <p:nvSpPr>
          <p:cNvPr id="3" name="Content Placeholder 2"/>
          <p:cNvSpPr>
            <a:spLocks noGrp="1"/>
          </p:cNvSpPr>
          <p:nvPr>
            <p:ph idx="1"/>
          </p:nvPr>
        </p:nvSpPr>
        <p:spPr>
          <a:xfrm>
            <a:off x="838200" y="1386838"/>
            <a:ext cx="10515600" cy="4572000"/>
          </a:xfrm>
        </p:spPr>
        <p:txBody>
          <a:bodyPr vert="horz" lIns="91440" tIns="45720" rIns="91440" bIns="45720" rtlCol="0" anchor="t">
            <a:noAutofit/>
          </a:bodyPr>
          <a:lstStyle/>
          <a:p>
            <a:pPr marL="0" indent="0">
              <a:spcBef>
                <a:spcPts val="0"/>
              </a:spcBef>
              <a:buNone/>
            </a:pPr>
            <a:r>
              <a:rPr lang="en-US" dirty="0"/>
              <a:t>Sorting and Filtering Data in Excel (cont.)</a:t>
            </a:r>
          </a:p>
          <a:p>
            <a:pPr marL="457200">
              <a:lnSpc>
                <a:spcPct val="100000"/>
              </a:lnSpc>
            </a:pPr>
            <a:r>
              <a:rPr lang="en-US" sz="2600" dirty="0"/>
              <a:t>Using Excel’s Filter function to see the sales of models made by Toyota:</a:t>
            </a:r>
          </a:p>
          <a:p>
            <a:pPr marL="914400" lvl="1">
              <a:lnSpc>
                <a:spcPct val="100000"/>
              </a:lnSpc>
              <a:spcBef>
                <a:spcPts val="400"/>
              </a:spcBef>
              <a:spcAft>
                <a:spcPts val="400"/>
              </a:spcAft>
            </a:pPr>
            <a:r>
              <a:rPr lang="en-US" dirty="0"/>
              <a:t>Step 1: Select cells A1:F21.</a:t>
            </a:r>
          </a:p>
          <a:p>
            <a:pPr marL="914400" lvl="1">
              <a:lnSpc>
                <a:spcPct val="100000"/>
              </a:lnSpc>
              <a:spcBef>
                <a:spcPts val="400"/>
              </a:spcBef>
              <a:spcAft>
                <a:spcPts val="400"/>
              </a:spcAft>
            </a:pPr>
            <a:r>
              <a:rPr lang="en-US" dirty="0"/>
              <a:t>Step 2: Click the </a:t>
            </a:r>
            <a:r>
              <a:rPr lang="en-US" b="1" dirty="0"/>
              <a:t>Data </a:t>
            </a:r>
            <a:r>
              <a:rPr lang="en-US" dirty="0"/>
              <a:t>tab in the Ribbon.</a:t>
            </a:r>
          </a:p>
          <a:p>
            <a:pPr marL="914400" lvl="1">
              <a:lnSpc>
                <a:spcPct val="100000"/>
              </a:lnSpc>
              <a:spcBef>
                <a:spcPts val="400"/>
              </a:spcBef>
              <a:spcAft>
                <a:spcPts val="400"/>
              </a:spcAft>
            </a:pPr>
            <a:r>
              <a:rPr lang="en-US" dirty="0"/>
              <a:t>Step 3: Click </a:t>
            </a:r>
            <a:r>
              <a:rPr lang="en-US" b="1" dirty="0"/>
              <a:t>Filter </a:t>
            </a:r>
            <a:r>
              <a:rPr lang="en-US" dirty="0"/>
              <a:t>in the </a:t>
            </a:r>
            <a:r>
              <a:rPr lang="en-US" b="1" dirty="0"/>
              <a:t>Sort &amp; Filter </a:t>
            </a:r>
            <a:r>
              <a:rPr lang="en-US" dirty="0"/>
              <a:t>group.</a:t>
            </a:r>
          </a:p>
          <a:p>
            <a:pPr marL="914400" lvl="1">
              <a:lnSpc>
                <a:spcPct val="100000"/>
              </a:lnSpc>
              <a:spcBef>
                <a:spcPts val="400"/>
              </a:spcBef>
              <a:spcAft>
                <a:spcPts val="400"/>
              </a:spcAft>
            </a:pPr>
            <a:r>
              <a:rPr lang="en-US" dirty="0"/>
              <a:t>Step 4: Click on the </a:t>
            </a:r>
            <a:r>
              <a:rPr lang="en-US" b="1" dirty="0"/>
              <a:t>Filter Arrow </a:t>
            </a:r>
            <a:r>
              <a:rPr lang="en-US" dirty="0"/>
              <a:t>in column B, next to </a:t>
            </a:r>
            <a:r>
              <a:rPr lang="en-US" b="1" dirty="0"/>
              <a:t>Manufacturer.</a:t>
            </a:r>
          </a:p>
          <a:p>
            <a:pPr marL="914400" lvl="1">
              <a:lnSpc>
                <a:spcPct val="100000"/>
              </a:lnSpc>
              <a:spcBef>
                <a:spcPts val="400"/>
              </a:spcBef>
              <a:spcAft>
                <a:spcPts val="400"/>
              </a:spcAft>
            </a:pPr>
            <a:r>
              <a:rPr lang="en-US" dirty="0"/>
              <a:t>Step 5: If all choices are checked, you can easily deselect all choices by unchecking (</a:t>
            </a:r>
            <a:r>
              <a:rPr lang="en-US" b="1" dirty="0"/>
              <a:t>Select All</a:t>
            </a:r>
            <a:r>
              <a:rPr lang="en-US" dirty="0"/>
              <a:t>). Then select only the check box for </a:t>
            </a:r>
            <a:r>
              <a:rPr lang="en-US" b="1" dirty="0"/>
              <a:t>Toyota</a:t>
            </a:r>
            <a:r>
              <a:rPr lang="en-US" dirty="0"/>
              <a:t>.</a:t>
            </a:r>
          </a:p>
          <a:p>
            <a:pPr marL="914400" lvl="1">
              <a:lnSpc>
                <a:spcPct val="100000"/>
              </a:lnSpc>
              <a:spcBef>
                <a:spcPts val="400"/>
              </a:spcBef>
              <a:spcAft>
                <a:spcPts val="400"/>
              </a:spcAft>
            </a:pPr>
            <a:r>
              <a:rPr lang="en-US" dirty="0"/>
              <a:t>Step 6. Click </a:t>
            </a:r>
            <a:r>
              <a:rPr lang="en-US" b="1" dirty="0"/>
              <a:t>OK.</a:t>
            </a:r>
          </a:p>
        </p:txBody>
      </p:sp>
    </p:spTree>
    <p:extLst>
      <p:ext uri="{BB962C8B-B14F-4D97-AF65-F5344CB8AC3E}">
        <p14:creationId xmlns:p14="http://schemas.microsoft.com/office/powerpoint/2010/main" val="9278603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15881"/>
            <a:ext cx="10515600" cy="1118351"/>
          </a:xfrm>
        </p:spPr>
        <p:txBody>
          <a:bodyPr>
            <a:noAutofit/>
          </a:bodyPr>
          <a:lstStyle/>
          <a:p>
            <a:r>
              <a:rPr lang="en-US" dirty="0"/>
              <a:t>Modifying Data in Excel </a:t>
            </a:r>
            <a:r>
              <a:rPr lang="en-US" sz="3600" dirty="0"/>
              <a:t>(Slide 9 of 14)</a:t>
            </a:r>
            <a:endParaRPr lang="en-US" dirty="0"/>
          </a:p>
        </p:txBody>
      </p:sp>
      <p:sp>
        <p:nvSpPr>
          <p:cNvPr id="3" name="Text Placeholder 2">
            <a:extLst>
              <a:ext uri="{FF2B5EF4-FFF2-40B4-BE49-F238E27FC236}">
                <a16:creationId xmlns:a16="http://schemas.microsoft.com/office/drawing/2014/main" id="{FBC5E76B-D523-4757-850D-47609C7E91C2}"/>
              </a:ext>
            </a:extLst>
          </p:cNvPr>
          <p:cNvSpPr>
            <a:spLocks noGrp="1"/>
          </p:cNvSpPr>
          <p:nvPr>
            <p:ph type="body" sz="quarter" idx="12"/>
          </p:nvPr>
        </p:nvSpPr>
        <p:spPr>
          <a:xfrm>
            <a:off x="838200" y="1409699"/>
            <a:ext cx="10515600" cy="2254251"/>
          </a:xfrm>
        </p:spPr>
        <p:txBody>
          <a:bodyPr/>
          <a:lstStyle/>
          <a:p>
            <a:pPr marL="0" indent="0">
              <a:buNone/>
            </a:pPr>
            <a:r>
              <a:rPr lang="en-US" dirty="0"/>
              <a:t>Figure 2.6: Top Selling Automobiles Data Filtered to Show Only Automobiles Manufactured by Toyota</a:t>
            </a:r>
          </a:p>
        </p:txBody>
      </p:sp>
      <p:pic>
        <p:nvPicPr>
          <p:cNvPr id="9" name="Picture Placeholder 8" descr="The table lists the rank by March 2011 sales, manufacturer, model, sales by March 2011, sales by March 2010, and percent change in sales from 2010. The table is filtered to show only the automobiles manufactured by Toyota.&#10;&#10;">
            <a:extLst>
              <a:ext uri="{FF2B5EF4-FFF2-40B4-BE49-F238E27FC236}">
                <a16:creationId xmlns:a16="http://schemas.microsoft.com/office/drawing/2014/main" id="{435DA880-3B48-4F53-9F0A-0AF3B3BB63A6}"/>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t="26792" b="12741"/>
          <a:stretch/>
        </p:blipFill>
        <p:spPr>
          <a:xfrm>
            <a:off x="838201" y="2717800"/>
            <a:ext cx="10515599" cy="1892300"/>
          </a:xfrm>
        </p:spPr>
      </p:pic>
    </p:spTree>
    <p:extLst>
      <p:ext uri="{BB962C8B-B14F-4D97-AF65-F5344CB8AC3E}">
        <p14:creationId xmlns:p14="http://schemas.microsoft.com/office/powerpoint/2010/main" val="39991135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15044"/>
            <a:ext cx="10515600" cy="795656"/>
          </a:xfrm>
        </p:spPr>
        <p:txBody>
          <a:bodyPr/>
          <a:lstStyle/>
          <a:p>
            <a:r>
              <a:rPr lang="en-US" dirty="0"/>
              <a:t>Modifying Data in Excel </a:t>
            </a:r>
            <a:r>
              <a:rPr lang="en-US" sz="3600" dirty="0"/>
              <a:t>(Slide 10 of 14)</a:t>
            </a:r>
          </a:p>
        </p:txBody>
      </p:sp>
      <p:sp>
        <p:nvSpPr>
          <p:cNvPr id="3" name="Content Placeholder 2"/>
          <p:cNvSpPr>
            <a:spLocks noGrp="1"/>
          </p:cNvSpPr>
          <p:nvPr>
            <p:ph idx="1"/>
          </p:nvPr>
        </p:nvSpPr>
        <p:spPr>
          <a:xfrm>
            <a:off x="838200" y="1423124"/>
            <a:ext cx="10515600" cy="4572000"/>
          </a:xfrm>
        </p:spPr>
        <p:txBody>
          <a:bodyPr>
            <a:noAutofit/>
          </a:bodyPr>
          <a:lstStyle/>
          <a:p>
            <a:pPr marL="0" indent="0">
              <a:buNone/>
            </a:pPr>
            <a:r>
              <a:rPr lang="en-US" dirty="0"/>
              <a:t>Conditional Formatting of Data in Excel:</a:t>
            </a:r>
          </a:p>
          <a:p>
            <a:pPr marL="457200">
              <a:spcBef>
                <a:spcPts val="0"/>
              </a:spcBef>
            </a:pPr>
            <a:r>
              <a:rPr lang="en-US" sz="2600" dirty="0"/>
              <a:t>Makes it easy to identify data that satisfy certain conditions in a data set.</a:t>
            </a:r>
          </a:p>
          <a:p>
            <a:pPr marL="457200">
              <a:lnSpc>
                <a:spcPct val="100000"/>
              </a:lnSpc>
              <a:spcBef>
                <a:spcPts val="0"/>
              </a:spcBef>
              <a:spcAft>
                <a:spcPts val="600"/>
              </a:spcAft>
            </a:pPr>
            <a:r>
              <a:rPr lang="en-US" sz="2600" dirty="0"/>
              <a:t>To identify the automobile models in Table 2.2 for which sales had decreased from March 2010 to March 2011:</a:t>
            </a:r>
          </a:p>
          <a:p>
            <a:pPr marL="914400" lvl="1">
              <a:lnSpc>
                <a:spcPct val="100000"/>
              </a:lnSpc>
              <a:spcBef>
                <a:spcPts val="0"/>
              </a:spcBef>
            </a:pPr>
            <a:r>
              <a:rPr lang="en-US" dirty="0"/>
              <a:t>Step 1: Starting with the original data shown in Figure 2.3, select cells F1:F21.</a:t>
            </a:r>
          </a:p>
          <a:p>
            <a:pPr marL="914400" lvl="1">
              <a:lnSpc>
                <a:spcPct val="100000"/>
              </a:lnSpc>
              <a:spcBef>
                <a:spcPts val="0"/>
              </a:spcBef>
            </a:pPr>
            <a:r>
              <a:rPr lang="en-US" dirty="0"/>
              <a:t>Step 2: Click on the </a:t>
            </a:r>
            <a:r>
              <a:rPr lang="en-US" b="1" dirty="0"/>
              <a:t>Home</a:t>
            </a:r>
            <a:r>
              <a:rPr lang="en-US" dirty="0"/>
              <a:t> tab in the Ribbon.</a:t>
            </a:r>
          </a:p>
          <a:p>
            <a:pPr marL="914400" lvl="1">
              <a:lnSpc>
                <a:spcPct val="100000"/>
              </a:lnSpc>
              <a:spcBef>
                <a:spcPts val="0"/>
              </a:spcBef>
            </a:pPr>
            <a:r>
              <a:rPr lang="en-US" dirty="0"/>
              <a:t>Step 3: Click </a:t>
            </a:r>
            <a:r>
              <a:rPr lang="en-US" b="1" dirty="0"/>
              <a:t>Conditional Formatting </a:t>
            </a:r>
            <a:r>
              <a:rPr lang="en-US" dirty="0"/>
              <a:t>in the </a:t>
            </a:r>
            <a:r>
              <a:rPr lang="en-US" b="1" dirty="0"/>
              <a:t>Styles</a:t>
            </a:r>
            <a:r>
              <a:rPr lang="en-US" dirty="0"/>
              <a:t> group.</a:t>
            </a:r>
          </a:p>
          <a:p>
            <a:pPr marL="914400" lvl="1">
              <a:lnSpc>
                <a:spcPct val="100000"/>
              </a:lnSpc>
              <a:spcBef>
                <a:spcPts val="0"/>
              </a:spcBef>
            </a:pPr>
            <a:r>
              <a:rPr lang="en-US" dirty="0"/>
              <a:t>Step 4: Select </a:t>
            </a:r>
            <a:r>
              <a:rPr lang="en-US" b="1" dirty="0"/>
              <a:t>Highlight Cells Rules</a:t>
            </a:r>
            <a:r>
              <a:rPr lang="en-US" dirty="0"/>
              <a:t>, and click </a:t>
            </a:r>
            <a:r>
              <a:rPr lang="en-US" b="1" dirty="0"/>
              <a:t>Less Than </a:t>
            </a:r>
            <a:r>
              <a:rPr lang="en-US" dirty="0"/>
              <a:t>from the dropdown menu.</a:t>
            </a:r>
          </a:p>
          <a:p>
            <a:pPr marL="914400" lvl="1">
              <a:lnSpc>
                <a:spcPct val="100000"/>
              </a:lnSpc>
              <a:spcBef>
                <a:spcPts val="0"/>
              </a:spcBef>
            </a:pPr>
            <a:r>
              <a:rPr lang="en-US" dirty="0"/>
              <a:t>Step 5: Enter </a:t>
            </a:r>
            <a:r>
              <a:rPr lang="en-US" i="1" dirty="0"/>
              <a:t>0%</a:t>
            </a:r>
            <a:r>
              <a:rPr lang="en-US" dirty="0"/>
              <a:t> in the </a:t>
            </a:r>
            <a:r>
              <a:rPr lang="en-US" b="1" dirty="0"/>
              <a:t>Format cells that are LESS THAN</a:t>
            </a:r>
            <a:r>
              <a:rPr lang="en-US" dirty="0"/>
              <a:t>: box.</a:t>
            </a:r>
          </a:p>
          <a:p>
            <a:pPr marL="914400" lvl="1">
              <a:lnSpc>
                <a:spcPct val="100000"/>
              </a:lnSpc>
              <a:spcBef>
                <a:spcPts val="0"/>
              </a:spcBef>
            </a:pPr>
            <a:r>
              <a:rPr lang="en-US" dirty="0"/>
              <a:t>Step 6: Click </a:t>
            </a:r>
            <a:r>
              <a:rPr lang="en-US" b="1" dirty="0"/>
              <a:t>OK.</a:t>
            </a:r>
          </a:p>
          <a:p>
            <a:pPr marL="804863" lvl="1" indent="-347663">
              <a:spcBef>
                <a:spcPts val="0"/>
              </a:spcBef>
            </a:pPr>
            <a:endParaRPr lang="en-US" dirty="0"/>
          </a:p>
          <a:p>
            <a:endParaRPr lang="en-US" dirty="0"/>
          </a:p>
        </p:txBody>
      </p:sp>
    </p:spTree>
    <p:extLst>
      <p:ext uri="{BB962C8B-B14F-4D97-AF65-F5344CB8AC3E}">
        <p14:creationId xmlns:p14="http://schemas.microsoft.com/office/powerpoint/2010/main" val="23661465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15881"/>
            <a:ext cx="10515600" cy="1118351"/>
          </a:xfrm>
        </p:spPr>
        <p:txBody>
          <a:bodyPr>
            <a:noAutofit/>
          </a:bodyPr>
          <a:lstStyle/>
          <a:p>
            <a:r>
              <a:rPr lang="en-US" dirty="0"/>
              <a:t>Modifying Data in Excel </a:t>
            </a:r>
            <a:r>
              <a:rPr lang="en-US" sz="3600" dirty="0"/>
              <a:t>(Slide 11 of 14)</a:t>
            </a:r>
            <a:endParaRPr lang="en-US" dirty="0"/>
          </a:p>
        </p:txBody>
      </p:sp>
      <p:sp>
        <p:nvSpPr>
          <p:cNvPr id="3" name="Text Placeholder 2">
            <a:extLst>
              <a:ext uri="{FF2B5EF4-FFF2-40B4-BE49-F238E27FC236}">
                <a16:creationId xmlns:a16="http://schemas.microsoft.com/office/drawing/2014/main" id="{658D4195-38A3-42CC-91BD-5CAEBCD73E73}"/>
              </a:ext>
            </a:extLst>
          </p:cNvPr>
          <p:cNvSpPr>
            <a:spLocks noGrp="1"/>
          </p:cNvSpPr>
          <p:nvPr>
            <p:ph type="body" sz="quarter" idx="12"/>
          </p:nvPr>
        </p:nvSpPr>
        <p:spPr>
          <a:xfrm>
            <a:off x="838200" y="1409701"/>
            <a:ext cx="10515600" cy="2266950"/>
          </a:xfrm>
        </p:spPr>
        <p:txBody>
          <a:bodyPr/>
          <a:lstStyle/>
          <a:p>
            <a:pPr marL="0" indent="0">
              <a:buNone/>
            </a:pPr>
            <a:r>
              <a:rPr lang="en-US" dirty="0"/>
              <a:t>Figure 2.7: Using Conditional Formatting in Excel to Highlight Automobiles with Declining Sales from March 2010</a:t>
            </a:r>
          </a:p>
        </p:txBody>
      </p:sp>
      <p:pic>
        <p:nvPicPr>
          <p:cNvPr id="9" name="Picture Placeholder 8" descr="The table lists the rank by March 2011 sales, manufacturer, model, sales by March 2011, sales by March 2010, and percent change in sales from 2010. The percent change in sales from 2010 column for some automobiles is highlighted to show the decline in sales.&#10;&#10;">
            <a:extLst>
              <a:ext uri="{FF2B5EF4-FFF2-40B4-BE49-F238E27FC236}">
                <a16:creationId xmlns:a16="http://schemas.microsoft.com/office/drawing/2014/main" id="{E895B146-11A7-47EF-9C93-8A885663E529}"/>
              </a:ext>
            </a:extLst>
          </p:cNvPr>
          <p:cNvPicPr>
            <a:picLocks noGrp="1" noChangeAspect="1"/>
          </p:cNvPicPr>
          <p:nvPr>
            <p:ph type="pic" sz="quarter" idx="13"/>
          </p:nvPr>
        </p:nvPicPr>
        <p:blipFill rotWithShape="1">
          <a:blip r:embed="rId3" cstate="print">
            <a:extLst>
              <a:ext uri="{28A0092B-C50C-407E-A947-70E740481C1C}">
                <a14:useLocalDpi xmlns:a14="http://schemas.microsoft.com/office/drawing/2010/main" val="0"/>
              </a:ext>
            </a:extLst>
          </a:blip>
          <a:srcRect t="10903" b="5187"/>
          <a:stretch/>
        </p:blipFill>
        <p:spPr>
          <a:xfrm>
            <a:off x="3090278" y="2319998"/>
            <a:ext cx="6011444" cy="3602303"/>
          </a:xfrm>
        </p:spPr>
      </p:pic>
    </p:spTree>
    <p:extLst>
      <p:ext uri="{BB962C8B-B14F-4D97-AF65-F5344CB8AC3E}">
        <p14:creationId xmlns:p14="http://schemas.microsoft.com/office/powerpoint/2010/main" val="7951128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15881"/>
            <a:ext cx="10515600" cy="1118351"/>
          </a:xfrm>
        </p:spPr>
        <p:txBody>
          <a:bodyPr>
            <a:noAutofit/>
          </a:bodyPr>
          <a:lstStyle/>
          <a:p>
            <a:r>
              <a:rPr lang="en-US" dirty="0"/>
              <a:t>Modifying Data in Excel </a:t>
            </a:r>
            <a:r>
              <a:rPr lang="en-US" sz="3600" dirty="0"/>
              <a:t>(Slide 12 of 14)</a:t>
            </a:r>
            <a:endParaRPr lang="en-US" dirty="0"/>
          </a:p>
        </p:txBody>
      </p:sp>
      <p:sp>
        <p:nvSpPr>
          <p:cNvPr id="3" name="Text Placeholder 2">
            <a:extLst>
              <a:ext uri="{FF2B5EF4-FFF2-40B4-BE49-F238E27FC236}">
                <a16:creationId xmlns:a16="http://schemas.microsoft.com/office/drawing/2014/main" id="{5904067F-D6B6-47A2-9FC6-FB70311C53B1}"/>
              </a:ext>
            </a:extLst>
          </p:cNvPr>
          <p:cNvSpPr>
            <a:spLocks noGrp="1"/>
          </p:cNvSpPr>
          <p:nvPr>
            <p:ph type="body" sz="quarter" idx="12"/>
          </p:nvPr>
        </p:nvSpPr>
        <p:spPr>
          <a:xfrm>
            <a:off x="838200" y="1409700"/>
            <a:ext cx="10515600" cy="2266951"/>
          </a:xfrm>
        </p:spPr>
        <p:txBody>
          <a:bodyPr/>
          <a:lstStyle/>
          <a:p>
            <a:pPr marL="0" indent="0">
              <a:buNone/>
            </a:pPr>
            <a:r>
              <a:rPr lang="en-US" dirty="0"/>
              <a:t>Figure 2.8: Using Conditional Formatting in Excel to Generate Data Bars for the Top-Selling Automobiles Data</a:t>
            </a:r>
          </a:p>
        </p:txBody>
      </p:sp>
      <p:pic>
        <p:nvPicPr>
          <p:cNvPr id="9" name="Picture Placeholder 8" descr="The table lists the rank by March 2011 sales, manufacturer, model, sales by March 2011, sales by March 2010, and percent change in sales from 2010. The percent change in sales from 2010 for all the automobiles is displayed in the form of a bar chart.&#10;&#10;">
            <a:extLst>
              <a:ext uri="{FF2B5EF4-FFF2-40B4-BE49-F238E27FC236}">
                <a16:creationId xmlns:a16="http://schemas.microsoft.com/office/drawing/2014/main" id="{01C9A8E7-D06A-484F-A128-E1F99E4A6C3E}"/>
              </a:ext>
            </a:extLst>
          </p:cNvPr>
          <p:cNvPicPr>
            <a:picLocks noGrp="1" noChangeAspect="1"/>
          </p:cNvPicPr>
          <p:nvPr>
            <p:ph type="pic" sz="quarter" idx="13"/>
          </p:nvPr>
        </p:nvPicPr>
        <p:blipFill rotWithShape="1">
          <a:blip r:embed="rId3" cstate="print">
            <a:extLst>
              <a:ext uri="{28A0092B-C50C-407E-A947-70E740481C1C}">
                <a14:useLocalDpi xmlns:a14="http://schemas.microsoft.com/office/drawing/2010/main" val="0"/>
              </a:ext>
            </a:extLst>
          </a:blip>
          <a:srcRect t="12856" b="5131"/>
          <a:stretch/>
        </p:blipFill>
        <p:spPr>
          <a:xfrm>
            <a:off x="3110484" y="2324100"/>
            <a:ext cx="5971032" cy="3569652"/>
          </a:xfrm>
        </p:spPr>
      </p:pic>
    </p:spTree>
    <p:extLst>
      <p:ext uri="{BB962C8B-B14F-4D97-AF65-F5344CB8AC3E}">
        <p14:creationId xmlns:p14="http://schemas.microsoft.com/office/powerpoint/2010/main" val="18588945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15044"/>
            <a:ext cx="10515600" cy="795656"/>
          </a:xfrm>
        </p:spPr>
        <p:txBody>
          <a:bodyPr/>
          <a:lstStyle/>
          <a:p>
            <a:r>
              <a:rPr lang="en-US" dirty="0"/>
              <a:t>Modifying Data in Excel </a:t>
            </a:r>
            <a:r>
              <a:rPr lang="en-US" sz="3600" dirty="0"/>
              <a:t>(Slide 13 of 14)</a:t>
            </a:r>
          </a:p>
        </p:txBody>
      </p:sp>
      <p:sp>
        <p:nvSpPr>
          <p:cNvPr id="3" name="Content Placeholder 2"/>
          <p:cNvSpPr>
            <a:spLocks noGrp="1"/>
          </p:cNvSpPr>
          <p:nvPr>
            <p:ph idx="1"/>
          </p:nvPr>
        </p:nvSpPr>
        <p:spPr>
          <a:xfrm>
            <a:off x="838200" y="1388928"/>
            <a:ext cx="10515600" cy="1953020"/>
          </a:xfrm>
        </p:spPr>
        <p:txBody>
          <a:bodyPr vert="horz" lIns="91440" tIns="45720" rIns="91440" bIns="45720" rtlCol="0" anchor="t">
            <a:noAutofit/>
          </a:bodyPr>
          <a:lstStyle/>
          <a:p>
            <a:pPr marL="0" indent="0">
              <a:buNone/>
            </a:pPr>
            <a:r>
              <a:rPr lang="en-US" dirty="0"/>
              <a:t>Conditional Formatting of Data in Excel (cont.)</a:t>
            </a:r>
          </a:p>
          <a:p>
            <a:pPr marL="457200">
              <a:spcBef>
                <a:spcPts val="600"/>
              </a:spcBef>
            </a:pPr>
            <a:r>
              <a:rPr lang="en-US" sz="2600" b="1" dirty="0"/>
              <a:t>Quick Analysis </a:t>
            </a:r>
            <a:r>
              <a:rPr lang="en-US" sz="2600" dirty="0"/>
              <a:t>button appears just outside the bottom-right corner of a group of selected cells.</a:t>
            </a:r>
          </a:p>
          <a:p>
            <a:pPr marL="457200" lvl="1">
              <a:lnSpc>
                <a:spcPct val="100000"/>
              </a:lnSpc>
              <a:spcBef>
                <a:spcPts val="600"/>
              </a:spcBef>
            </a:pPr>
            <a:r>
              <a:rPr lang="en-US" sz="2600" dirty="0"/>
              <a:t>It provides shortcuts for Conditional Formatting, adding Data Bars, and other operations.</a:t>
            </a:r>
          </a:p>
          <a:p>
            <a:endParaRPr lang="en-US" dirty="0"/>
          </a:p>
        </p:txBody>
      </p:sp>
    </p:spTree>
    <p:extLst>
      <p:ext uri="{BB962C8B-B14F-4D97-AF65-F5344CB8AC3E}">
        <p14:creationId xmlns:p14="http://schemas.microsoft.com/office/powerpoint/2010/main" val="1041504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15881"/>
            <a:ext cx="10515600" cy="1118351"/>
          </a:xfrm>
        </p:spPr>
        <p:txBody>
          <a:bodyPr>
            <a:noAutofit/>
          </a:bodyPr>
          <a:lstStyle/>
          <a:p>
            <a:r>
              <a:rPr lang="en-US" dirty="0"/>
              <a:t>Modifying Data in Excel </a:t>
            </a:r>
            <a:r>
              <a:rPr lang="en-US" sz="3600" dirty="0"/>
              <a:t>(Slide 14 of 14)</a:t>
            </a:r>
          </a:p>
        </p:txBody>
      </p:sp>
      <p:sp>
        <p:nvSpPr>
          <p:cNvPr id="3" name="Text Placeholder 2">
            <a:extLst>
              <a:ext uri="{FF2B5EF4-FFF2-40B4-BE49-F238E27FC236}">
                <a16:creationId xmlns:a16="http://schemas.microsoft.com/office/drawing/2014/main" id="{B7DEC349-939A-481C-8ED6-7EFF7365CAFE}"/>
              </a:ext>
            </a:extLst>
          </p:cNvPr>
          <p:cNvSpPr>
            <a:spLocks noGrp="1"/>
          </p:cNvSpPr>
          <p:nvPr>
            <p:ph type="body" sz="quarter" idx="12"/>
          </p:nvPr>
        </p:nvSpPr>
        <p:spPr>
          <a:xfrm>
            <a:off x="838200" y="1417320"/>
            <a:ext cx="10515600" cy="1325881"/>
          </a:xfrm>
        </p:spPr>
        <p:txBody>
          <a:bodyPr/>
          <a:lstStyle/>
          <a:p>
            <a:pPr marL="0" indent="0">
              <a:buNone/>
            </a:pPr>
            <a:r>
              <a:rPr lang="en-US" dirty="0"/>
              <a:t>Figure 2.9 Excel Quick Analysis Button Formatting Options</a:t>
            </a:r>
          </a:p>
        </p:txBody>
      </p:sp>
      <p:pic>
        <p:nvPicPr>
          <p:cNvPr id="8" name="Picture Placeholder 7" descr="The quick analysis button shows the following options when selected: formatting, charts, totals, tables, sparklines, data bars, color, icon set, greater, text, and clear.&#10;&#10;">
            <a:extLst>
              <a:ext uri="{FF2B5EF4-FFF2-40B4-BE49-F238E27FC236}">
                <a16:creationId xmlns:a16="http://schemas.microsoft.com/office/drawing/2014/main" id="{008D11D2-B2AB-43BD-9934-2BC0A76B7B04}"/>
              </a:ext>
            </a:extLst>
          </p:cNvPr>
          <p:cNvPicPr>
            <a:picLocks noGrp="1" noChangeAspect="1"/>
          </p:cNvPicPr>
          <p:nvPr>
            <p:ph type="pic" sz="quarter" idx="13"/>
          </p:nvPr>
        </p:nvPicPr>
        <p:blipFill rotWithShape="1">
          <a:blip r:embed="rId2">
            <a:extLst>
              <a:ext uri="{28A0092B-C50C-407E-A947-70E740481C1C}">
                <a14:useLocalDpi xmlns:a14="http://schemas.microsoft.com/office/drawing/2010/main" val="0"/>
              </a:ext>
            </a:extLst>
          </a:blip>
          <a:srcRect l="8116" t="14533" r="7681" b="6787"/>
          <a:stretch/>
        </p:blipFill>
        <p:spPr>
          <a:xfrm>
            <a:off x="1668780" y="2095501"/>
            <a:ext cx="8854440" cy="3718560"/>
          </a:xfrm>
        </p:spPr>
      </p:pic>
    </p:spTree>
    <p:extLst>
      <p:ext uri="{BB962C8B-B14F-4D97-AF65-F5344CB8AC3E}">
        <p14:creationId xmlns:p14="http://schemas.microsoft.com/office/powerpoint/2010/main" val="164213641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Creating Distributions from Data</a:t>
            </a:r>
          </a:p>
        </p:txBody>
      </p:sp>
      <p:sp>
        <p:nvSpPr>
          <p:cNvPr id="3" name="Text Placeholder 2"/>
          <p:cNvSpPr>
            <a:spLocks noGrp="1"/>
          </p:cNvSpPr>
          <p:nvPr>
            <p:ph type="body" idx="1"/>
          </p:nvPr>
        </p:nvSpPr>
        <p:spPr/>
        <p:txBody>
          <a:bodyPr/>
          <a:lstStyle/>
          <a:p>
            <a:r>
              <a:rPr lang="en-US" dirty="0"/>
              <a:t>Frequency Distributions for Categorical Data</a:t>
            </a:r>
          </a:p>
          <a:p>
            <a:r>
              <a:rPr lang="en-US" dirty="0"/>
              <a:t>Relative Frequency and Percent Frequency Distributions</a:t>
            </a:r>
          </a:p>
          <a:p>
            <a:r>
              <a:rPr lang="en-US" dirty="0"/>
              <a:t>Frequency Distributions for Quantitative Data</a:t>
            </a:r>
          </a:p>
          <a:p>
            <a:r>
              <a:rPr lang="en-US" dirty="0"/>
              <a:t>Histograms</a:t>
            </a:r>
          </a:p>
          <a:p>
            <a:r>
              <a:rPr lang="en-US" dirty="0"/>
              <a:t>Cumulative Distributions</a:t>
            </a:r>
          </a:p>
        </p:txBody>
      </p:sp>
    </p:spTree>
    <p:extLst>
      <p:ext uri="{BB962C8B-B14F-4D97-AF65-F5344CB8AC3E}">
        <p14:creationId xmlns:p14="http://schemas.microsoft.com/office/powerpoint/2010/main" val="13695624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22076"/>
            <a:ext cx="10515600" cy="795656"/>
          </a:xfrm>
        </p:spPr>
        <p:txBody>
          <a:bodyPr anchor="t" anchorCtr="0">
            <a:noAutofit/>
          </a:bodyPr>
          <a:lstStyle/>
          <a:p>
            <a:r>
              <a:rPr lang="en-US" dirty="0"/>
              <a:t>Overview of Using Data: Definitions and Goals </a:t>
            </a:r>
            <a:r>
              <a:rPr lang="en-US" sz="3600" dirty="0"/>
              <a:t>(Slide 1 of 5)</a:t>
            </a:r>
          </a:p>
        </p:txBody>
      </p:sp>
      <p:sp>
        <p:nvSpPr>
          <p:cNvPr id="3" name="Content Placeholder 2"/>
          <p:cNvSpPr>
            <a:spLocks noGrp="1"/>
          </p:cNvSpPr>
          <p:nvPr>
            <p:ph idx="1"/>
          </p:nvPr>
        </p:nvSpPr>
        <p:spPr>
          <a:xfrm>
            <a:off x="838200" y="1816100"/>
            <a:ext cx="10515600" cy="4218940"/>
          </a:xfrm>
        </p:spPr>
        <p:txBody>
          <a:bodyPr>
            <a:noAutofit/>
          </a:bodyPr>
          <a:lstStyle/>
          <a:p>
            <a:pPr marL="342900" indent="-342900">
              <a:lnSpc>
                <a:spcPct val="100000"/>
              </a:lnSpc>
              <a:spcBef>
                <a:spcPts val="0"/>
              </a:spcBef>
            </a:pPr>
            <a:r>
              <a:rPr lang="en-US" sz="2600" b="1" dirty="0"/>
              <a:t>Data</a:t>
            </a:r>
            <a:r>
              <a:rPr lang="en-US" sz="2600" dirty="0"/>
              <a:t>:</a:t>
            </a:r>
            <a:r>
              <a:rPr lang="en-US" sz="2600" b="1" dirty="0"/>
              <a:t> </a:t>
            </a:r>
            <a:r>
              <a:rPr lang="en-US" sz="2600" dirty="0"/>
              <a:t>The facts and figures collected, analyzed, and summarized for presentation and interpretation.</a:t>
            </a:r>
          </a:p>
          <a:p>
            <a:pPr marL="342900" indent="-342900">
              <a:lnSpc>
                <a:spcPct val="100000"/>
              </a:lnSpc>
              <a:spcBef>
                <a:spcPts val="0"/>
              </a:spcBef>
            </a:pPr>
            <a:r>
              <a:rPr lang="en-US" sz="2600" b="1" dirty="0"/>
              <a:t>Variable</a:t>
            </a:r>
            <a:r>
              <a:rPr lang="en-US" sz="2600" dirty="0"/>
              <a:t>:</a:t>
            </a:r>
            <a:r>
              <a:rPr lang="en-US" sz="2600" b="1" dirty="0"/>
              <a:t> </a:t>
            </a:r>
            <a:r>
              <a:rPr lang="en-US" sz="2600" dirty="0"/>
              <a:t>A characteristic or a quantity of interest that can take on different values.</a:t>
            </a:r>
          </a:p>
          <a:p>
            <a:pPr marL="342900" indent="-342900">
              <a:lnSpc>
                <a:spcPct val="100000"/>
              </a:lnSpc>
              <a:spcBef>
                <a:spcPts val="0"/>
              </a:spcBef>
            </a:pPr>
            <a:r>
              <a:rPr lang="en-US" sz="2600" b="1" dirty="0"/>
              <a:t>Observation</a:t>
            </a:r>
            <a:r>
              <a:rPr lang="en-US" sz="2600" dirty="0"/>
              <a:t>:</a:t>
            </a:r>
            <a:r>
              <a:rPr lang="en-US" sz="2600" b="1" dirty="0"/>
              <a:t> </a:t>
            </a:r>
            <a:r>
              <a:rPr lang="en-US" sz="2600" dirty="0"/>
              <a:t>A set of values corresponding to a set of variables.</a:t>
            </a:r>
          </a:p>
          <a:p>
            <a:pPr marL="342900" indent="-342900">
              <a:lnSpc>
                <a:spcPct val="100000"/>
              </a:lnSpc>
              <a:spcBef>
                <a:spcPts val="0"/>
              </a:spcBef>
            </a:pPr>
            <a:r>
              <a:rPr lang="en-US" sz="2600" b="1" dirty="0"/>
              <a:t>Variation</a:t>
            </a:r>
            <a:r>
              <a:rPr lang="en-US" sz="2600" dirty="0"/>
              <a:t>:</a:t>
            </a:r>
            <a:r>
              <a:rPr lang="en-US" sz="2600" b="1" dirty="0"/>
              <a:t> </a:t>
            </a:r>
            <a:r>
              <a:rPr lang="en-US" sz="2600" dirty="0"/>
              <a:t>The difference in a variable measured over observations.</a:t>
            </a:r>
          </a:p>
          <a:p>
            <a:pPr marL="342900" indent="-342900">
              <a:lnSpc>
                <a:spcPct val="100000"/>
              </a:lnSpc>
              <a:spcBef>
                <a:spcPts val="0"/>
              </a:spcBef>
            </a:pPr>
            <a:r>
              <a:rPr lang="en-US" sz="2600" b="1" dirty="0"/>
              <a:t>Random variable/uncertain variable</a:t>
            </a:r>
            <a:r>
              <a:rPr lang="en-US" sz="2600" dirty="0"/>
              <a:t>: A quantity whose values are not known with certainty.</a:t>
            </a:r>
          </a:p>
          <a:p>
            <a:pPr marL="342900" indent="-342900">
              <a:spcBef>
                <a:spcPts val="0"/>
              </a:spcBef>
            </a:pPr>
            <a:endParaRPr lang="en-US" sz="2600" dirty="0"/>
          </a:p>
        </p:txBody>
      </p:sp>
    </p:spTree>
    <p:extLst>
      <p:ext uri="{BB962C8B-B14F-4D97-AF65-F5344CB8AC3E}">
        <p14:creationId xmlns:p14="http://schemas.microsoft.com/office/powerpoint/2010/main" val="403538762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15044"/>
            <a:ext cx="10515600" cy="795656"/>
          </a:xfrm>
        </p:spPr>
        <p:txBody>
          <a:bodyPr>
            <a:noAutofit/>
          </a:bodyPr>
          <a:lstStyle/>
          <a:p>
            <a:r>
              <a:rPr lang="en-US" dirty="0"/>
              <a:t>Creating Distributions from Data </a:t>
            </a:r>
            <a:r>
              <a:rPr lang="en-US" sz="3600" dirty="0"/>
              <a:t>(Slide 1 of 18)</a:t>
            </a:r>
          </a:p>
        </p:txBody>
      </p:sp>
      <p:sp>
        <p:nvSpPr>
          <p:cNvPr id="3" name="Content Placeholder 2"/>
          <p:cNvSpPr>
            <a:spLocks noGrp="1"/>
          </p:cNvSpPr>
          <p:nvPr>
            <p:ph idx="1"/>
          </p:nvPr>
        </p:nvSpPr>
        <p:spPr>
          <a:xfrm>
            <a:off x="838200" y="1345384"/>
            <a:ext cx="10515600" cy="4572000"/>
          </a:xfrm>
        </p:spPr>
        <p:txBody>
          <a:bodyPr/>
          <a:lstStyle/>
          <a:p>
            <a:pPr marL="0" indent="0">
              <a:lnSpc>
                <a:spcPct val="100000"/>
              </a:lnSpc>
              <a:buNone/>
            </a:pPr>
            <a:r>
              <a:rPr lang="en-US" dirty="0"/>
              <a:t>Frequency Distributions for Categorical Data:</a:t>
            </a:r>
          </a:p>
          <a:p>
            <a:pPr marL="457200" lvl="1">
              <a:lnSpc>
                <a:spcPct val="100000"/>
              </a:lnSpc>
            </a:pPr>
            <a:r>
              <a:rPr lang="en-US" sz="2600" b="1" dirty="0"/>
              <a:t>Frequency distribution</a:t>
            </a:r>
            <a:r>
              <a:rPr lang="en-US" sz="2600" dirty="0"/>
              <a:t>:</a:t>
            </a:r>
            <a:r>
              <a:rPr lang="en-US" sz="2600" b="1" dirty="0"/>
              <a:t> </a:t>
            </a:r>
            <a:r>
              <a:rPr lang="en-US" sz="2600" dirty="0"/>
              <a:t>A summary of data that shows the number (frequency) of observations in each of several nonoverlapping classes.</a:t>
            </a:r>
          </a:p>
          <a:p>
            <a:pPr marL="457200" lvl="1">
              <a:lnSpc>
                <a:spcPct val="100000"/>
              </a:lnSpc>
            </a:pPr>
            <a:r>
              <a:rPr lang="en-US" sz="2600" dirty="0"/>
              <a:t>Typically referred to as </a:t>
            </a:r>
            <a:r>
              <a:rPr lang="en-US" sz="2600" b="1" dirty="0"/>
              <a:t>bins</a:t>
            </a:r>
            <a:r>
              <a:rPr lang="en-US" sz="2600" dirty="0"/>
              <a:t>, when dealing with distributions.</a:t>
            </a:r>
          </a:p>
          <a:p>
            <a:pPr marL="342900" indent="-342900"/>
            <a:endParaRPr lang="en-US" b="1" dirty="0"/>
          </a:p>
        </p:txBody>
      </p:sp>
    </p:spTree>
    <p:extLst>
      <p:ext uri="{BB962C8B-B14F-4D97-AF65-F5344CB8AC3E}">
        <p14:creationId xmlns:p14="http://schemas.microsoft.com/office/powerpoint/2010/main" val="23640711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15881"/>
            <a:ext cx="10515600" cy="637599"/>
          </a:xfrm>
        </p:spPr>
        <p:txBody>
          <a:bodyPr>
            <a:noAutofit/>
          </a:bodyPr>
          <a:lstStyle/>
          <a:p>
            <a:r>
              <a:rPr lang="en-US" dirty="0"/>
              <a:t>Creating Distributions from Data </a:t>
            </a:r>
            <a:r>
              <a:rPr lang="en-US" sz="3600" dirty="0"/>
              <a:t>(Slide 2 of 18)</a:t>
            </a:r>
            <a:endParaRPr lang="en-US" dirty="0"/>
          </a:p>
        </p:txBody>
      </p:sp>
      <p:sp>
        <p:nvSpPr>
          <p:cNvPr id="3" name="Text Placeholder 2">
            <a:extLst>
              <a:ext uri="{FF2B5EF4-FFF2-40B4-BE49-F238E27FC236}">
                <a16:creationId xmlns:a16="http://schemas.microsoft.com/office/drawing/2014/main" id="{CAB31377-58E1-40A3-9EF5-2DF110A39FEE}"/>
              </a:ext>
            </a:extLst>
          </p:cNvPr>
          <p:cNvSpPr>
            <a:spLocks noGrp="1"/>
          </p:cNvSpPr>
          <p:nvPr>
            <p:ph type="body" sz="quarter" idx="12"/>
          </p:nvPr>
        </p:nvSpPr>
        <p:spPr>
          <a:xfrm>
            <a:off x="838200" y="1409865"/>
            <a:ext cx="10515600" cy="637598"/>
          </a:xfrm>
        </p:spPr>
        <p:txBody>
          <a:bodyPr/>
          <a:lstStyle/>
          <a:p>
            <a:pPr marL="0" indent="0">
              <a:buNone/>
            </a:pPr>
            <a:r>
              <a:rPr lang="en-US" dirty="0"/>
              <a:t>Table 2.3: Data from a Sample of 50 Soft Drink Purchases</a:t>
            </a:r>
          </a:p>
        </p:txBody>
      </p:sp>
      <p:sp>
        <p:nvSpPr>
          <p:cNvPr id="12" name="Text Placeholder 11">
            <a:extLst>
              <a:ext uri="{FF2B5EF4-FFF2-40B4-BE49-F238E27FC236}">
                <a16:creationId xmlns:a16="http://schemas.microsoft.com/office/drawing/2014/main" id="{DE1EA1BA-CA4A-472C-AE9C-C4BE56CDB971}"/>
              </a:ext>
            </a:extLst>
          </p:cNvPr>
          <p:cNvSpPr>
            <a:spLocks noGrp="1"/>
          </p:cNvSpPr>
          <p:nvPr>
            <p:ph type="body" sz="quarter" idx="15"/>
          </p:nvPr>
        </p:nvSpPr>
        <p:spPr>
          <a:xfrm>
            <a:off x="1395546" y="2059644"/>
            <a:ext cx="1913711" cy="4023828"/>
          </a:xfrm>
        </p:spPr>
        <p:txBody>
          <a:bodyPr/>
          <a:lstStyle/>
          <a:p>
            <a:pPr marL="0" indent="0">
              <a:lnSpc>
                <a:spcPct val="80000"/>
              </a:lnSpc>
              <a:spcBef>
                <a:spcPts val="0"/>
              </a:spcBef>
              <a:buNone/>
            </a:pPr>
            <a:r>
              <a:rPr lang="en-US" sz="1800" dirty="0"/>
              <a:t>Coca-Cola </a:t>
            </a:r>
          </a:p>
          <a:p>
            <a:pPr marL="0" indent="0">
              <a:lnSpc>
                <a:spcPct val="80000"/>
              </a:lnSpc>
              <a:spcBef>
                <a:spcPts val="0"/>
              </a:spcBef>
              <a:buNone/>
            </a:pPr>
            <a:r>
              <a:rPr lang="en-US" sz="1800" dirty="0"/>
              <a:t>Diet Coke </a:t>
            </a:r>
          </a:p>
          <a:p>
            <a:pPr marL="0" indent="0">
              <a:lnSpc>
                <a:spcPct val="80000"/>
              </a:lnSpc>
              <a:spcBef>
                <a:spcPts val="0"/>
              </a:spcBef>
              <a:buNone/>
            </a:pPr>
            <a:r>
              <a:rPr lang="en-US" sz="1800" dirty="0"/>
              <a:t>Pepsi </a:t>
            </a:r>
          </a:p>
          <a:p>
            <a:pPr marL="0" indent="0">
              <a:lnSpc>
                <a:spcPct val="80000"/>
              </a:lnSpc>
              <a:spcBef>
                <a:spcPts val="0"/>
              </a:spcBef>
              <a:buNone/>
            </a:pPr>
            <a:r>
              <a:rPr lang="en-US" sz="1800" dirty="0"/>
              <a:t>Diet Coke </a:t>
            </a:r>
          </a:p>
          <a:p>
            <a:pPr marL="0" indent="0">
              <a:lnSpc>
                <a:spcPct val="80000"/>
              </a:lnSpc>
              <a:spcBef>
                <a:spcPts val="0"/>
              </a:spcBef>
              <a:buNone/>
            </a:pPr>
            <a:r>
              <a:rPr lang="en-US" sz="1800" dirty="0"/>
              <a:t>Coca-Cola </a:t>
            </a:r>
          </a:p>
          <a:p>
            <a:pPr marL="0" indent="0">
              <a:lnSpc>
                <a:spcPct val="80000"/>
              </a:lnSpc>
              <a:spcBef>
                <a:spcPts val="0"/>
              </a:spcBef>
              <a:buNone/>
            </a:pPr>
            <a:r>
              <a:rPr lang="en-US" sz="1800" dirty="0"/>
              <a:t>Coca-Cola </a:t>
            </a:r>
          </a:p>
          <a:p>
            <a:pPr marL="0" indent="0">
              <a:lnSpc>
                <a:spcPct val="80000"/>
              </a:lnSpc>
              <a:spcBef>
                <a:spcPts val="0"/>
              </a:spcBef>
              <a:buNone/>
            </a:pPr>
            <a:r>
              <a:rPr lang="en-US" sz="1800" dirty="0"/>
              <a:t>Dr. Pepper </a:t>
            </a:r>
          </a:p>
          <a:p>
            <a:pPr marL="0" indent="0">
              <a:lnSpc>
                <a:spcPct val="80000"/>
              </a:lnSpc>
              <a:spcBef>
                <a:spcPts val="0"/>
              </a:spcBef>
              <a:buNone/>
            </a:pPr>
            <a:r>
              <a:rPr lang="en-US" sz="1800" dirty="0"/>
              <a:t>Diet Coke </a:t>
            </a:r>
          </a:p>
          <a:p>
            <a:pPr marL="0" indent="0">
              <a:lnSpc>
                <a:spcPct val="80000"/>
              </a:lnSpc>
              <a:spcBef>
                <a:spcPts val="0"/>
              </a:spcBef>
              <a:buNone/>
            </a:pPr>
            <a:r>
              <a:rPr lang="en-US" sz="1800" dirty="0"/>
              <a:t>Pepsi </a:t>
            </a:r>
          </a:p>
          <a:p>
            <a:pPr marL="0" indent="0">
              <a:lnSpc>
                <a:spcPct val="80000"/>
              </a:lnSpc>
              <a:spcBef>
                <a:spcPts val="0"/>
              </a:spcBef>
              <a:buNone/>
            </a:pPr>
            <a:r>
              <a:rPr lang="en-US" sz="1800" dirty="0"/>
              <a:t>Pepsi </a:t>
            </a:r>
          </a:p>
          <a:p>
            <a:pPr marL="0" indent="0">
              <a:lnSpc>
                <a:spcPct val="80000"/>
              </a:lnSpc>
              <a:spcBef>
                <a:spcPts val="0"/>
              </a:spcBef>
              <a:buNone/>
            </a:pPr>
            <a:r>
              <a:rPr lang="en-US" sz="1800" dirty="0"/>
              <a:t>Coca-Cola </a:t>
            </a:r>
          </a:p>
          <a:p>
            <a:pPr marL="0" indent="0">
              <a:lnSpc>
                <a:spcPct val="80000"/>
              </a:lnSpc>
              <a:spcBef>
                <a:spcPts val="0"/>
              </a:spcBef>
              <a:buNone/>
            </a:pPr>
            <a:r>
              <a:rPr lang="en-US" sz="1800" dirty="0"/>
              <a:t>Dr. Pepper </a:t>
            </a:r>
          </a:p>
          <a:p>
            <a:pPr marL="0" indent="0">
              <a:lnSpc>
                <a:spcPct val="80000"/>
              </a:lnSpc>
              <a:spcBef>
                <a:spcPts val="0"/>
              </a:spcBef>
              <a:buNone/>
            </a:pPr>
            <a:r>
              <a:rPr lang="en-US" sz="1800" dirty="0"/>
              <a:t>Sprite </a:t>
            </a:r>
          </a:p>
          <a:p>
            <a:pPr marL="0" indent="0">
              <a:lnSpc>
                <a:spcPct val="80000"/>
              </a:lnSpc>
              <a:spcBef>
                <a:spcPts val="0"/>
              </a:spcBef>
              <a:buNone/>
            </a:pPr>
            <a:r>
              <a:rPr lang="en-US" sz="1800" dirty="0"/>
              <a:t>Coca-Cola </a:t>
            </a:r>
          </a:p>
          <a:p>
            <a:pPr marL="0" indent="0">
              <a:lnSpc>
                <a:spcPct val="80000"/>
              </a:lnSpc>
              <a:spcBef>
                <a:spcPts val="0"/>
              </a:spcBef>
              <a:buNone/>
            </a:pPr>
            <a:r>
              <a:rPr lang="en-US" sz="1800" dirty="0"/>
              <a:t>Diet Coke </a:t>
            </a:r>
          </a:p>
          <a:p>
            <a:pPr marL="0" indent="0">
              <a:lnSpc>
                <a:spcPct val="80000"/>
              </a:lnSpc>
              <a:spcBef>
                <a:spcPts val="0"/>
              </a:spcBef>
              <a:buNone/>
            </a:pPr>
            <a:r>
              <a:rPr lang="en-US" sz="1800" dirty="0"/>
              <a:t>Coca-Cola </a:t>
            </a:r>
          </a:p>
          <a:p>
            <a:pPr marL="0" indent="0">
              <a:lnSpc>
                <a:spcPct val="80000"/>
              </a:lnSpc>
              <a:spcBef>
                <a:spcPts val="0"/>
              </a:spcBef>
              <a:buNone/>
            </a:pPr>
            <a:r>
              <a:rPr lang="en-US" sz="1800" dirty="0"/>
              <a:t>Coca-Cola </a:t>
            </a:r>
          </a:p>
          <a:p>
            <a:pPr marL="0" indent="0">
              <a:lnSpc>
                <a:spcPct val="80000"/>
              </a:lnSpc>
              <a:spcBef>
                <a:spcPts val="0"/>
              </a:spcBef>
              <a:buNone/>
            </a:pPr>
            <a:endParaRPr lang="en-US" sz="1800" dirty="0"/>
          </a:p>
        </p:txBody>
      </p:sp>
      <p:sp>
        <p:nvSpPr>
          <p:cNvPr id="13" name="Text Placeholder 12">
            <a:extLst>
              <a:ext uri="{FF2B5EF4-FFF2-40B4-BE49-F238E27FC236}">
                <a16:creationId xmlns:a16="http://schemas.microsoft.com/office/drawing/2014/main" id="{A8279396-C809-4FF7-9AE1-83006FEC974B}"/>
              </a:ext>
            </a:extLst>
          </p:cNvPr>
          <p:cNvSpPr>
            <a:spLocks noGrp="1"/>
          </p:cNvSpPr>
          <p:nvPr>
            <p:ph type="body" sz="quarter" idx="16"/>
          </p:nvPr>
        </p:nvSpPr>
        <p:spPr>
          <a:xfrm>
            <a:off x="4356462" y="2047463"/>
            <a:ext cx="2044335" cy="4036009"/>
          </a:xfrm>
        </p:spPr>
        <p:txBody>
          <a:bodyPr/>
          <a:lstStyle/>
          <a:p>
            <a:pPr>
              <a:lnSpc>
                <a:spcPct val="80000"/>
              </a:lnSpc>
              <a:spcBef>
                <a:spcPts val="0"/>
              </a:spcBef>
            </a:pPr>
            <a:r>
              <a:rPr lang="en-US" sz="1800" dirty="0"/>
              <a:t>Sprite </a:t>
            </a:r>
          </a:p>
          <a:p>
            <a:pPr>
              <a:lnSpc>
                <a:spcPct val="80000"/>
              </a:lnSpc>
              <a:spcBef>
                <a:spcPts val="0"/>
              </a:spcBef>
            </a:pPr>
            <a:r>
              <a:rPr lang="en-US" sz="1800" dirty="0"/>
              <a:t>Coca-Cola </a:t>
            </a:r>
          </a:p>
          <a:p>
            <a:pPr>
              <a:lnSpc>
                <a:spcPct val="80000"/>
              </a:lnSpc>
              <a:spcBef>
                <a:spcPts val="0"/>
              </a:spcBef>
            </a:pPr>
            <a:r>
              <a:rPr lang="en-US" sz="1800" dirty="0"/>
              <a:t>Diet Coke </a:t>
            </a:r>
          </a:p>
          <a:p>
            <a:pPr>
              <a:lnSpc>
                <a:spcPct val="80000"/>
              </a:lnSpc>
              <a:spcBef>
                <a:spcPts val="0"/>
              </a:spcBef>
            </a:pPr>
            <a:r>
              <a:rPr lang="en-US" sz="1800" dirty="0"/>
              <a:t>Coca-Cola </a:t>
            </a:r>
          </a:p>
          <a:p>
            <a:pPr>
              <a:lnSpc>
                <a:spcPct val="80000"/>
              </a:lnSpc>
              <a:spcBef>
                <a:spcPts val="0"/>
              </a:spcBef>
            </a:pPr>
            <a:r>
              <a:rPr lang="en-US" sz="1800" dirty="0"/>
              <a:t>Diet Coke </a:t>
            </a:r>
          </a:p>
          <a:p>
            <a:pPr>
              <a:lnSpc>
                <a:spcPct val="80000"/>
              </a:lnSpc>
              <a:spcBef>
                <a:spcPts val="0"/>
              </a:spcBef>
            </a:pPr>
            <a:r>
              <a:rPr lang="en-US" sz="1800" dirty="0"/>
              <a:t>Coca-Cola </a:t>
            </a:r>
          </a:p>
          <a:p>
            <a:pPr>
              <a:lnSpc>
                <a:spcPct val="80000"/>
              </a:lnSpc>
              <a:spcBef>
                <a:spcPts val="0"/>
              </a:spcBef>
            </a:pPr>
            <a:r>
              <a:rPr lang="en-US" sz="1800" dirty="0"/>
              <a:t>Sprite </a:t>
            </a:r>
          </a:p>
          <a:p>
            <a:pPr>
              <a:lnSpc>
                <a:spcPct val="80000"/>
              </a:lnSpc>
              <a:spcBef>
                <a:spcPts val="0"/>
              </a:spcBef>
            </a:pPr>
            <a:r>
              <a:rPr lang="en-US" sz="1800" dirty="0"/>
              <a:t>Pepsi </a:t>
            </a:r>
          </a:p>
          <a:p>
            <a:pPr>
              <a:lnSpc>
                <a:spcPct val="80000"/>
              </a:lnSpc>
              <a:spcBef>
                <a:spcPts val="0"/>
              </a:spcBef>
            </a:pPr>
            <a:r>
              <a:rPr lang="en-US" sz="1800" dirty="0"/>
              <a:t>Coca-Cola </a:t>
            </a:r>
          </a:p>
          <a:p>
            <a:pPr>
              <a:lnSpc>
                <a:spcPct val="80000"/>
              </a:lnSpc>
              <a:spcBef>
                <a:spcPts val="0"/>
              </a:spcBef>
            </a:pPr>
            <a:r>
              <a:rPr lang="en-US" sz="1800" dirty="0"/>
              <a:t>Coca-Cola </a:t>
            </a:r>
          </a:p>
          <a:p>
            <a:pPr>
              <a:lnSpc>
                <a:spcPct val="80000"/>
              </a:lnSpc>
              <a:spcBef>
                <a:spcPts val="0"/>
              </a:spcBef>
            </a:pPr>
            <a:r>
              <a:rPr lang="en-US" sz="1800" dirty="0"/>
              <a:t>Coca-Cola </a:t>
            </a:r>
          </a:p>
          <a:p>
            <a:pPr>
              <a:lnSpc>
                <a:spcPct val="80000"/>
              </a:lnSpc>
              <a:spcBef>
                <a:spcPts val="0"/>
              </a:spcBef>
            </a:pPr>
            <a:r>
              <a:rPr lang="en-US" sz="1800" dirty="0"/>
              <a:t>Pepsi </a:t>
            </a:r>
          </a:p>
          <a:p>
            <a:pPr>
              <a:lnSpc>
                <a:spcPct val="80000"/>
              </a:lnSpc>
              <a:spcBef>
                <a:spcPts val="0"/>
              </a:spcBef>
            </a:pPr>
            <a:r>
              <a:rPr lang="en-US" sz="1800" dirty="0"/>
              <a:t>Coca-Cola </a:t>
            </a:r>
          </a:p>
          <a:p>
            <a:pPr>
              <a:lnSpc>
                <a:spcPct val="80000"/>
              </a:lnSpc>
              <a:spcBef>
                <a:spcPts val="0"/>
              </a:spcBef>
            </a:pPr>
            <a:r>
              <a:rPr lang="en-US" sz="1800" dirty="0"/>
              <a:t>Sprite </a:t>
            </a:r>
          </a:p>
          <a:p>
            <a:pPr>
              <a:lnSpc>
                <a:spcPct val="80000"/>
              </a:lnSpc>
              <a:spcBef>
                <a:spcPts val="0"/>
              </a:spcBef>
            </a:pPr>
            <a:r>
              <a:rPr lang="en-US" sz="1800" dirty="0"/>
              <a:t>Dr. Pepper </a:t>
            </a:r>
          </a:p>
          <a:p>
            <a:pPr>
              <a:lnSpc>
                <a:spcPct val="80000"/>
              </a:lnSpc>
              <a:spcBef>
                <a:spcPts val="0"/>
              </a:spcBef>
            </a:pPr>
            <a:r>
              <a:rPr lang="en-US" sz="1800" dirty="0"/>
              <a:t>Pepsi </a:t>
            </a:r>
          </a:p>
          <a:p>
            <a:pPr>
              <a:lnSpc>
                <a:spcPct val="80000"/>
              </a:lnSpc>
              <a:spcBef>
                <a:spcPts val="0"/>
              </a:spcBef>
            </a:pPr>
            <a:r>
              <a:rPr lang="en-US" sz="1800" dirty="0"/>
              <a:t>Diet Coke</a:t>
            </a:r>
          </a:p>
          <a:p>
            <a:pPr>
              <a:lnSpc>
                <a:spcPct val="80000"/>
              </a:lnSpc>
              <a:spcBef>
                <a:spcPts val="0"/>
              </a:spcBef>
            </a:pPr>
            <a:endParaRPr lang="en-US" sz="1800" dirty="0"/>
          </a:p>
        </p:txBody>
      </p:sp>
      <p:sp>
        <p:nvSpPr>
          <p:cNvPr id="15" name="Text Placeholder 14">
            <a:extLst>
              <a:ext uri="{FF2B5EF4-FFF2-40B4-BE49-F238E27FC236}">
                <a16:creationId xmlns:a16="http://schemas.microsoft.com/office/drawing/2014/main" id="{07DC25FB-1F55-4F6F-8AB5-69098C21E98A}"/>
              </a:ext>
            </a:extLst>
          </p:cNvPr>
          <p:cNvSpPr>
            <a:spLocks noGrp="1"/>
          </p:cNvSpPr>
          <p:nvPr>
            <p:ph type="body" sz="quarter" idx="18"/>
          </p:nvPr>
        </p:nvSpPr>
        <p:spPr>
          <a:xfrm>
            <a:off x="7335904" y="2047463"/>
            <a:ext cx="2044336" cy="3939680"/>
          </a:xfrm>
        </p:spPr>
        <p:txBody>
          <a:bodyPr/>
          <a:lstStyle/>
          <a:p>
            <a:pPr marL="0" indent="0">
              <a:lnSpc>
                <a:spcPct val="80000"/>
              </a:lnSpc>
              <a:spcBef>
                <a:spcPts val="0"/>
              </a:spcBef>
              <a:buNone/>
            </a:pPr>
            <a:r>
              <a:rPr lang="en-US" sz="1800" dirty="0"/>
              <a:t>Pepsi</a:t>
            </a:r>
          </a:p>
          <a:p>
            <a:pPr marL="0" indent="0">
              <a:lnSpc>
                <a:spcPct val="80000"/>
              </a:lnSpc>
              <a:spcBef>
                <a:spcPts val="0"/>
              </a:spcBef>
              <a:buNone/>
            </a:pPr>
            <a:r>
              <a:rPr lang="en-US" sz="1800" dirty="0"/>
              <a:t>Coca-Cola</a:t>
            </a:r>
          </a:p>
          <a:p>
            <a:pPr marL="0" indent="0">
              <a:lnSpc>
                <a:spcPct val="80000"/>
              </a:lnSpc>
              <a:spcBef>
                <a:spcPts val="0"/>
              </a:spcBef>
              <a:buNone/>
            </a:pPr>
            <a:r>
              <a:rPr lang="en-US" sz="1800" dirty="0"/>
              <a:t>Coca-Cola</a:t>
            </a:r>
          </a:p>
          <a:p>
            <a:pPr marL="0" indent="0">
              <a:lnSpc>
                <a:spcPct val="80000"/>
              </a:lnSpc>
              <a:spcBef>
                <a:spcPts val="0"/>
              </a:spcBef>
              <a:buNone/>
            </a:pPr>
            <a:r>
              <a:rPr lang="en-US" sz="1800" dirty="0"/>
              <a:t>Coca-Cola</a:t>
            </a:r>
          </a:p>
          <a:p>
            <a:pPr marL="0" indent="0">
              <a:lnSpc>
                <a:spcPct val="80000"/>
              </a:lnSpc>
              <a:spcBef>
                <a:spcPts val="0"/>
              </a:spcBef>
              <a:buNone/>
            </a:pPr>
            <a:r>
              <a:rPr lang="en-US" sz="1800" dirty="0"/>
              <a:t>Pepsi</a:t>
            </a:r>
          </a:p>
          <a:p>
            <a:pPr marL="0" indent="0">
              <a:lnSpc>
                <a:spcPct val="80000"/>
              </a:lnSpc>
              <a:spcBef>
                <a:spcPts val="0"/>
              </a:spcBef>
              <a:buNone/>
            </a:pPr>
            <a:r>
              <a:rPr lang="en-US" sz="1800" dirty="0"/>
              <a:t>Dr. Pepper</a:t>
            </a:r>
          </a:p>
          <a:p>
            <a:pPr marL="0" indent="0">
              <a:lnSpc>
                <a:spcPct val="80000"/>
              </a:lnSpc>
              <a:spcBef>
                <a:spcPts val="0"/>
              </a:spcBef>
              <a:buNone/>
            </a:pPr>
            <a:r>
              <a:rPr lang="en-US" sz="1800" dirty="0"/>
              <a:t>Coca-Cola</a:t>
            </a:r>
          </a:p>
          <a:p>
            <a:pPr marL="0" indent="0">
              <a:lnSpc>
                <a:spcPct val="80000"/>
              </a:lnSpc>
              <a:spcBef>
                <a:spcPts val="0"/>
              </a:spcBef>
              <a:buNone/>
            </a:pPr>
            <a:r>
              <a:rPr lang="en-US" sz="1800" dirty="0"/>
              <a:t>Diet Coke</a:t>
            </a:r>
          </a:p>
          <a:p>
            <a:pPr marL="0" indent="0">
              <a:lnSpc>
                <a:spcPct val="80000"/>
              </a:lnSpc>
              <a:spcBef>
                <a:spcPts val="0"/>
              </a:spcBef>
              <a:buNone/>
            </a:pPr>
            <a:r>
              <a:rPr lang="en-US" sz="1800" dirty="0"/>
              <a:t>Pepsi</a:t>
            </a:r>
          </a:p>
          <a:p>
            <a:pPr marL="0" indent="0">
              <a:lnSpc>
                <a:spcPct val="80000"/>
              </a:lnSpc>
              <a:spcBef>
                <a:spcPts val="0"/>
              </a:spcBef>
              <a:buNone/>
            </a:pPr>
            <a:r>
              <a:rPr lang="en-US" sz="1800" dirty="0"/>
              <a:t>Pepsi</a:t>
            </a:r>
          </a:p>
          <a:p>
            <a:pPr marL="0" indent="0">
              <a:lnSpc>
                <a:spcPct val="80000"/>
              </a:lnSpc>
              <a:spcBef>
                <a:spcPts val="0"/>
              </a:spcBef>
              <a:buNone/>
            </a:pPr>
            <a:r>
              <a:rPr lang="en-US" sz="1800" dirty="0"/>
              <a:t>Pepsi</a:t>
            </a:r>
          </a:p>
          <a:p>
            <a:pPr marL="0" indent="0">
              <a:lnSpc>
                <a:spcPct val="80000"/>
              </a:lnSpc>
              <a:spcBef>
                <a:spcPts val="0"/>
              </a:spcBef>
              <a:buNone/>
            </a:pPr>
            <a:r>
              <a:rPr lang="en-US" sz="1800" dirty="0"/>
              <a:t>Pepsi</a:t>
            </a:r>
          </a:p>
          <a:p>
            <a:pPr marL="0" indent="0">
              <a:lnSpc>
                <a:spcPct val="80000"/>
              </a:lnSpc>
              <a:spcBef>
                <a:spcPts val="0"/>
              </a:spcBef>
              <a:buNone/>
            </a:pPr>
            <a:r>
              <a:rPr lang="en-US" sz="1800" dirty="0"/>
              <a:t>Coca-Cola</a:t>
            </a:r>
          </a:p>
          <a:p>
            <a:pPr marL="0" indent="0">
              <a:lnSpc>
                <a:spcPct val="80000"/>
              </a:lnSpc>
              <a:spcBef>
                <a:spcPts val="0"/>
              </a:spcBef>
              <a:buNone/>
            </a:pPr>
            <a:r>
              <a:rPr lang="en-US" sz="1800" dirty="0"/>
              <a:t>Dr. Pepper</a:t>
            </a:r>
          </a:p>
          <a:p>
            <a:pPr marL="0" indent="0">
              <a:lnSpc>
                <a:spcPct val="80000"/>
              </a:lnSpc>
              <a:spcBef>
                <a:spcPts val="0"/>
              </a:spcBef>
              <a:buNone/>
            </a:pPr>
            <a:r>
              <a:rPr lang="en-US" sz="1800" dirty="0"/>
              <a:t>Pepsi</a:t>
            </a:r>
          </a:p>
          <a:p>
            <a:pPr marL="0" indent="0">
              <a:lnSpc>
                <a:spcPct val="80000"/>
              </a:lnSpc>
              <a:spcBef>
                <a:spcPts val="0"/>
              </a:spcBef>
              <a:buNone/>
            </a:pPr>
            <a:r>
              <a:rPr lang="en-US" sz="1800" dirty="0"/>
              <a:t>Sprite</a:t>
            </a:r>
          </a:p>
          <a:p>
            <a:pPr marL="0" indent="0">
              <a:lnSpc>
                <a:spcPct val="80000"/>
              </a:lnSpc>
              <a:spcBef>
                <a:spcPts val="0"/>
              </a:spcBef>
              <a:buNone/>
            </a:pPr>
            <a:endParaRPr lang="en-US" sz="1800" dirty="0"/>
          </a:p>
          <a:p>
            <a:pPr marL="0" indent="0">
              <a:lnSpc>
                <a:spcPct val="80000"/>
              </a:lnSpc>
              <a:spcBef>
                <a:spcPts val="0"/>
              </a:spcBef>
              <a:buNone/>
            </a:pPr>
            <a:endParaRPr lang="en-US" sz="1800" dirty="0"/>
          </a:p>
        </p:txBody>
      </p:sp>
    </p:spTree>
    <p:extLst>
      <p:ext uri="{BB962C8B-B14F-4D97-AF65-F5344CB8AC3E}">
        <p14:creationId xmlns:p14="http://schemas.microsoft.com/office/powerpoint/2010/main" val="204057827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15882"/>
            <a:ext cx="10515600" cy="708026"/>
          </a:xfrm>
        </p:spPr>
        <p:txBody>
          <a:bodyPr>
            <a:noAutofit/>
          </a:bodyPr>
          <a:lstStyle/>
          <a:p>
            <a:r>
              <a:rPr lang="en-US" dirty="0"/>
              <a:t>Creating Distributions from Data </a:t>
            </a:r>
            <a:r>
              <a:rPr lang="en-US" sz="3600" dirty="0"/>
              <a:t>(Slide 3 of 18)</a:t>
            </a:r>
            <a:endParaRPr lang="en-US" dirty="0"/>
          </a:p>
        </p:txBody>
      </p:sp>
      <p:sp>
        <p:nvSpPr>
          <p:cNvPr id="8" name="Content Placeholder 2"/>
          <p:cNvSpPr>
            <a:spLocks noGrp="1"/>
          </p:cNvSpPr>
          <p:nvPr>
            <p:ph type="body" sz="quarter" idx="12"/>
          </p:nvPr>
        </p:nvSpPr>
        <p:spPr>
          <a:xfrm>
            <a:off x="838200" y="1367246"/>
            <a:ext cx="10515600" cy="587087"/>
          </a:xfrm>
          <a:ln>
            <a:noFill/>
          </a:ln>
        </p:spPr>
        <p:txBody>
          <a:bodyPr/>
          <a:lstStyle/>
          <a:p>
            <a:pPr marL="0" indent="0">
              <a:lnSpc>
                <a:spcPct val="100000"/>
              </a:lnSpc>
              <a:buNone/>
            </a:pPr>
            <a:r>
              <a:rPr lang="en-US" dirty="0"/>
              <a:t>Table 2.4: Frequency Distribution of Soft Drink Purchases</a:t>
            </a:r>
            <a:endParaRPr lang="en-US" b="1" dirty="0"/>
          </a:p>
        </p:txBody>
      </p:sp>
      <p:graphicFrame>
        <p:nvGraphicFramePr>
          <p:cNvPr id="11" name="Table Placeholder 10">
            <a:extLst>
              <a:ext uri="{FF2B5EF4-FFF2-40B4-BE49-F238E27FC236}">
                <a16:creationId xmlns:a16="http://schemas.microsoft.com/office/drawing/2014/main" id="{6F4475D8-EB80-44BD-BECB-85EFF314CEC5}"/>
              </a:ext>
            </a:extLst>
          </p:cNvPr>
          <p:cNvGraphicFramePr>
            <a:graphicFrameLocks noGrp="1"/>
          </p:cNvGraphicFramePr>
          <p:nvPr>
            <p:ph type="tbl" sz="quarter" idx="15"/>
            <p:extLst>
              <p:ext uri="{D42A27DB-BD31-4B8C-83A1-F6EECF244321}">
                <p14:modId xmlns:p14="http://schemas.microsoft.com/office/powerpoint/2010/main" val="3307360894"/>
              </p:ext>
            </p:extLst>
          </p:nvPr>
        </p:nvGraphicFramePr>
        <p:xfrm>
          <a:off x="3984171" y="1889465"/>
          <a:ext cx="4223658" cy="2595880"/>
        </p:xfrm>
        <a:graphic>
          <a:graphicData uri="http://schemas.openxmlformats.org/drawingml/2006/table">
            <a:tbl>
              <a:tblPr firstRow="1" bandRow="1">
                <a:tableStyleId>{5940675A-B579-460E-94D1-54222C63F5DA}</a:tableStyleId>
              </a:tblPr>
              <a:tblGrid>
                <a:gridCol w="2111829">
                  <a:extLst>
                    <a:ext uri="{9D8B030D-6E8A-4147-A177-3AD203B41FA5}">
                      <a16:colId xmlns:a16="http://schemas.microsoft.com/office/drawing/2014/main" val="2732834260"/>
                    </a:ext>
                  </a:extLst>
                </a:gridCol>
                <a:gridCol w="2111829">
                  <a:extLst>
                    <a:ext uri="{9D8B030D-6E8A-4147-A177-3AD203B41FA5}">
                      <a16:colId xmlns:a16="http://schemas.microsoft.com/office/drawing/2014/main" val="4087839206"/>
                    </a:ext>
                  </a:extLst>
                </a:gridCol>
              </a:tblGrid>
              <a:tr h="370840">
                <a:tc>
                  <a:txBody>
                    <a:bodyPr/>
                    <a:lstStyle/>
                    <a:p>
                      <a:r>
                        <a:rPr lang="en-US" b="1" dirty="0"/>
                        <a:t>Soft Drink</a:t>
                      </a:r>
                    </a:p>
                  </a:txBody>
                  <a:tcPr/>
                </a:tc>
                <a:tc>
                  <a:txBody>
                    <a:bodyPr/>
                    <a:lstStyle/>
                    <a:p>
                      <a:pPr algn="ctr"/>
                      <a:r>
                        <a:rPr lang="en-US" b="1" dirty="0"/>
                        <a:t>Frequency</a:t>
                      </a:r>
                    </a:p>
                  </a:txBody>
                  <a:tcPr/>
                </a:tc>
                <a:extLst>
                  <a:ext uri="{0D108BD9-81ED-4DB2-BD59-A6C34878D82A}">
                    <a16:rowId xmlns:a16="http://schemas.microsoft.com/office/drawing/2014/main" val="762938885"/>
                  </a:ext>
                </a:extLst>
              </a:tr>
              <a:tr h="370840">
                <a:tc>
                  <a:txBody>
                    <a:bodyPr/>
                    <a:lstStyle/>
                    <a:p>
                      <a:r>
                        <a:rPr lang="en-US" dirty="0"/>
                        <a:t>Coca-Cola</a:t>
                      </a:r>
                    </a:p>
                  </a:txBody>
                  <a:tcPr/>
                </a:tc>
                <a:tc>
                  <a:txBody>
                    <a:bodyPr/>
                    <a:lstStyle/>
                    <a:p>
                      <a:pPr algn="ctr"/>
                      <a:r>
                        <a:rPr lang="en-US" dirty="0"/>
                        <a:t>19</a:t>
                      </a:r>
                    </a:p>
                  </a:txBody>
                  <a:tcPr/>
                </a:tc>
                <a:extLst>
                  <a:ext uri="{0D108BD9-81ED-4DB2-BD59-A6C34878D82A}">
                    <a16:rowId xmlns:a16="http://schemas.microsoft.com/office/drawing/2014/main" val="4150167270"/>
                  </a:ext>
                </a:extLst>
              </a:tr>
              <a:tr h="370840">
                <a:tc>
                  <a:txBody>
                    <a:bodyPr/>
                    <a:lstStyle/>
                    <a:p>
                      <a:r>
                        <a:rPr lang="en-US" dirty="0"/>
                        <a:t>Diet Coke</a:t>
                      </a:r>
                    </a:p>
                  </a:txBody>
                  <a:tcPr/>
                </a:tc>
                <a:tc>
                  <a:txBody>
                    <a:bodyPr/>
                    <a:lstStyle/>
                    <a:p>
                      <a:pPr algn="ctr"/>
                      <a:r>
                        <a:rPr lang="en-US" dirty="0"/>
                        <a:t>8</a:t>
                      </a:r>
                    </a:p>
                  </a:txBody>
                  <a:tcPr/>
                </a:tc>
                <a:extLst>
                  <a:ext uri="{0D108BD9-81ED-4DB2-BD59-A6C34878D82A}">
                    <a16:rowId xmlns:a16="http://schemas.microsoft.com/office/drawing/2014/main" val="2388395163"/>
                  </a:ext>
                </a:extLst>
              </a:tr>
              <a:tr h="370840">
                <a:tc>
                  <a:txBody>
                    <a:bodyPr/>
                    <a:lstStyle/>
                    <a:p>
                      <a:r>
                        <a:rPr lang="en-US" dirty="0"/>
                        <a:t>Dr. Pepper</a:t>
                      </a:r>
                    </a:p>
                  </a:txBody>
                  <a:tcPr/>
                </a:tc>
                <a:tc>
                  <a:txBody>
                    <a:bodyPr/>
                    <a:lstStyle/>
                    <a:p>
                      <a:pPr algn="ctr"/>
                      <a:r>
                        <a:rPr lang="en-US" dirty="0"/>
                        <a:t>5</a:t>
                      </a:r>
                    </a:p>
                  </a:txBody>
                  <a:tcPr/>
                </a:tc>
                <a:extLst>
                  <a:ext uri="{0D108BD9-81ED-4DB2-BD59-A6C34878D82A}">
                    <a16:rowId xmlns:a16="http://schemas.microsoft.com/office/drawing/2014/main" val="1277359559"/>
                  </a:ext>
                </a:extLst>
              </a:tr>
              <a:tr h="370840">
                <a:tc>
                  <a:txBody>
                    <a:bodyPr/>
                    <a:lstStyle/>
                    <a:p>
                      <a:r>
                        <a:rPr lang="en-US" dirty="0"/>
                        <a:t>Pepsi</a:t>
                      </a:r>
                    </a:p>
                  </a:txBody>
                  <a:tcPr/>
                </a:tc>
                <a:tc>
                  <a:txBody>
                    <a:bodyPr/>
                    <a:lstStyle/>
                    <a:p>
                      <a:pPr algn="ctr"/>
                      <a:r>
                        <a:rPr lang="en-US" dirty="0"/>
                        <a:t>13</a:t>
                      </a:r>
                    </a:p>
                  </a:txBody>
                  <a:tcPr/>
                </a:tc>
                <a:extLst>
                  <a:ext uri="{0D108BD9-81ED-4DB2-BD59-A6C34878D82A}">
                    <a16:rowId xmlns:a16="http://schemas.microsoft.com/office/drawing/2014/main" val="4073940712"/>
                  </a:ext>
                </a:extLst>
              </a:tr>
              <a:tr h="370840">
                <a:tc>
                  <a:txBody>
                    <a:bodyPr/>
                    <a:lstStyle/>
                    <a:p>
                      <a:r>
                        <a:rPr lang="en-US" dirty="0"/>
                        <a:t>Sprite</a:t>
                      </a:r>
                    </a:p>
                  </a:txBody>
                  <a:tcPr/>
                </a:tc>
                <a:tc>
                  <a:txBody>
                    <a:bodyPr/>
                    <a:lstStyle/>
                    <a:p>
                      <a:pPr algn="ctr"/>
                      <a:r>
                        <a:rPr lang="en-US" dirty="0"/>
                        <a:t>5</a:t>
                      </a:r>
                    </a:p>
                  </a:txBody>
                  <a:tcPr/>
                </a:tc>
                <a:extLst>
                  <a:ext uri="{0D108BD9-81ED-4DB2-BD59-A6C34878D82A}">
                    <a16:rowId xmlns:a16="http://schemas.microsoft.com/office/drawing/2014/main" val="3390403857"/>
                  </a:ext>
                </a:extLst>
              </a:tr>
              <a:tr h="370840">
                <a:tc>
                  <a:txBody>
                    <a:bodyPr/>
                    <a:lstStyle/>
                    <a:p>
                      <a:r>
                        <a:rPr lang="en-US" dirty="0"/>
                        <a:t>Total</a:t>
                      </a:r>
                    </a:p>
                  </a:txBody>
                  <a:tcPr/>
                </a:tc>
                <a:tc>
                  <a:txBody>
                    <a:bodyPr/>
                    <a:lstStyle/>
                    <a:p>
                      <a:pPr algn="ctr"/>
                      <a:r>
                        <a:rPr lang="en-US" dirty="0"/>
                        <a:t>50</a:t>
                      </a:r>
                    </a:p>
                  </a:txBody>
                  <a:tcPr/>
                </a:tc>
                <a:extLst>
                  <a:ext uri="{0D108BD9-81ED-4DB2-BD59-A6C34878D82A}">
                    <a16:rowId xmlns:a16="http://schemas.microsoft.com/office/drawing/2014/main" val="1992801331"/>
                  </a:ext>
                </a:extLst>
              </a:tr>
            </a:tbl>
          </a:graphicData>
        </a:graphic>
      </p:graphicFrame>
      <p:sp>
        <p:nvSpPr>
          <p:cNvPr id="3" name="Text Placeholder 2">
            <a:extLst>
              <a:ext uri="{FF2B5EF4-FFF2-40B4-BE49-F238E27FC236}">
                <a16:creationId xmlns:a16="http://schemas.microsoft.com/office/drawing/2014/main" id="{87F865CC-4548-419D-9D5B-FFF321781650}"/>
              </a:ext>
            </a:extLst>
          </p:cNvPr>
          <p:cNvSpPr>
            <a:spLocks noGrp="1"/>
          </p:cNvSpPr>
          <p:nvPr>
            <p:ph type="body" sz="quarter" idx="14"/>
          </p:nvPr>
        </p:nvSpPr>
        <p:spPr>
          <a:xfrm>
            <a:off x="838199" y="4485345"/>
            <a:ext cx="11255829" cy="1635034"/>
          </a:xfrm>
        </p:spPr>
        <p:txBody>
          <a:bodyPr/>
          <a:lstStyle/>
          <a:p>
            <a:pPr>
              <a:lnSpc>
                <a:spcPct val="100000"/>
              </a:lnSpc>
              <a:spcBef>
                <a:spcPts val="0"/>
              </a:spcBef>
            </a:pPr>
            <a:r>
              <a:rPr lang="en-US" sz="2200" dirty="0"/>
              <a:t>The frequency distribution summarizes information about the popularity of the five soft drinks:</a:t>
            </a:r>
          </a:p>
          <a:p>
            <a:pPr lvl="1">
              <a:lnSpc>
                <a:spcPct val="100000"/>
              </a:lnSpc>
              <a:spcBef>
                <a:spcPts val="0"/>
              </a:spcBef>
            </a:pPr>
            <a:r>
              <a:rPr lang="en-US" sz="2000" dirty="0"/>
              <a:t>Coca-Cola is the leader.</a:t>
            </a:r>
          </a:p>
          <a:p>
            <a:pPr lvl="1">
              <a:lnSpc>
                <a:spcPct val="100000"/>
              </a:lnSpc>
              <a:spcBef>
                <a:spcPts val="0"/>
              </a:spcBef>
            </a:pPr>
            <a:r>
              <a:rPr lang="en-US" sz="2000" dirty="0"/>
              <a:t>Pepsi is second.</a:t>
            </a:r>
          </a:p>
          <a:p>
            <a:pPr lvl="1">
              <a:lnSpc>
                <a:spcPct val="100000"/>
              </a:lnSpc>
              <a:spcBef>
                <a:spcPts val="0"/>
              </a:spcBef>
            </a:pPr>
            <a:r>
              <a:rPr lang="en-US" sz="2000" dirty="0"/>
              <a:t>Diet Coke is third.</a:t>
            </a:r>
          </a:p>
          <a:p>
            <a:pPr lvl="1">
              <a:lnSpc>
                <a:spcPct val="100000"/>
              </a:lnSpc>
              <a:spcBef>
                <a:spcPts val="0"/>
              </a:spcBef>
            </a:pPr>
            <a:r>
              <a:rPr lang="en-US" sz="2000" dirty="0"/>
              <a:t>Sprite and Dr. Pepper are tied for fourth.</a:t>
            </a:r>
            <a:endParaRPr lang="en-US" sz="2000" b="1" dirty="0"/>
          </a:p>
          <a:p>
            <a:endParaRPr lang="en-US" dirty="0"/>
          </a:p>
        </p:txBody>
      </p:sp>
    </p:spTree>
    <p:extLst>
      <p:ext uri="{BB962C8B-B14F-4D97-AF65-F5344CB8AC3E}">
        <p14:creationId xmlns:p14="http://schemas.microsoft.com/office/powerpoint/2010/main" val="97009175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15881"/>
            <a:ext cx="10515600" cy="1118351"/>
          </a:xfrm>
        </p:spPr>
        <p:txBody>
          <a:bodyPr>
            <a:noAutofit/>
          </a:bodyPr>
          <a:lstStyle/>
          <a:p>
            <a:r>
              <a:rPr lang="en-US" dirty="0"/>
              <a:t>Creating Distributions from Data </a:t>
            </a:r>
            <a:r>
              <a:rPr lang="en-US" sz="3600" dirty="0"/>
              <a:t>(Slide 4 of 18)</a:t>
            </a:r>
          </a:p>
        </p:txBody>
      </p:sp>
      <p:sp>
        <p:nvSpPr>
          <p:cNvPr id="3" name="Text Placeholder 2">
            <a:extLst>
              <a:ext uri="{FF2B5EF4-FFF2-40B4-BE49-F238E27FC236}">
                <a16:creationId xmlns:a16="http://schemas.microsoft.com/office/drawing/2014/main" id="{57569920-EDEF-4826-A9B6-44EEB80226ED}"/>
              </a:ext>
            </a:extLst>
          </p:cNvPr>
          <p:cNvSpPr>
            <a:spLocks noGrp="1"/>
          </p:cNvSpPr>
          <p:nvPr>
            <p:ph type="body" sz="quarter" idx="12"/>
          </p:nvPr>
        </p:nvSpPr>
        <p:spPr>
          <a:xfrm>
            <a:off x="838200" y="1402081"/>
            <a:ext cx="10957560" cy="2208530"/>
          </a:xfrm>
        </p:spPr>
        <p:txBody>
          <a:bodyPr/>
          <a:lstStyle/>
          <a:p>
            <a:pPr marL="0" indent="0">
              <a:buNone/>
            </a:pPr>
            <a:r>
              <a:rPr lang="en-US" dirty="0"/>
              <a:t>Figure 2.10: Creating a Frequency Distribution for Soft Drinks Data in Excel</a:t>
            </a:r>
          </a:p>
        </p:txBody>
      </p:sp>
      <p:pic>
        <p:nvPicPr>
          <p:cNvPr id="9" name="Picture Placeholder 8" descr="The table lists the sample data and bins for soft drinks in Excel.&#10;&#10;">
            <a:extLst>
              <a:ext uri="{FF2B5EF4-FFF2-40B4-BE49-F238E27FC236}">
                <a16:creationId xmlns:a16="http://schemas.microsoft.com/office/drawing/2014/main" id="{8DC7FFEB-3628-478D-B78E-38AD7F88336F}"/>
              </a:ext>
            </a:extLst>
          </p:cNvPr>
          <p:cNvPicPr>
            <a:picLocks noGrp="1" noChangeAspect="1"/>
          </p:cNvPicPr>
          <p:nvPr>
            <p:ph type="pic" sz="quarter" idx="13"/>
          </p:nvPr>
        </p:nvPicPr>
        <p:blipFill rotWithShape="1">
          <a:blip r:embed="rId3" cstate="print">
            <a:extLst>
              <a:ext uri="{28A0092B-C50C-407E-A947-70E740481C1C}">
                <a14:useLocalDpi xmlns:a14="http://schemas.microsoft.com/office/drawing/2010/main" val="0"/>
              </a:ext>
            </a:extLst>
          </a:blip>
          <a:srcRect l="13528" t="6028" r="10801" b="5604"/>
          <a:stretch/>
        </p:blipFill>
        <p:spPr>
          <a:xfrm>
            <a:off x="4358640" y="2014064"/>
            <a:ext cx="3474720" cy="3960015"/>
          </a:xfrm>
        </p:spPr>
      </p:pic>
    </p:spTree>
    <p:extLst>
      <p:ext uri="{BB962C8B-B14F-4D97-AF65-F5344CB8AC3E}">
        <p14:creationId xmlns:p14="http://schemas.microsoft.com/office/powerpoint/2010/main" val="39320009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15044"/>
            <a:ext cx="10515600" cy="795656"/>
          </a:xfrm>
        </p:spPr>
        <p:txBody>
          <a:bodyPr>
            <a:noAutofit/>
          </a:bodyPr>
          <a:lstStyle/>
          <a:p>
            <a:r>
              <a:rPr lang="en-US" dirty="0"/>
              <a:t>Creating Distributions from Data </a:t>
            </a:r>
            <a:r>
              <a:rPr lang="en-US" sz="3600" dirty="0"/>
              <a:t>(Slide 5 of 18)</a:t>
            </a:r>
          </a:p>
        </p:txBody>
      </p:sp>
      <p:sp>
        <p:nvSpPr>
          <p:cNvPr id="3" name="Content Placeholder 2"/>
          <p:cNvSpPr>
            <a:spLocks noGrp="1"/>
          </p:cNvSpPr>
          <p:nvPr>
            <p:ph idx="1"/>
          </p:nvPr>
        </p:nvSpPr>
        <p:spPr>
          <a:xfrm>
            <a:off x="838200" y="1354182"/>
            <a:ext cx="10515600" cy="4572000"/>
          </a:xfrm>
        </p:spPr>
        <p:txBody>
          <a:bodyPr vert="horz" lIns="91440" tIns="45720" rIns="91440" bIns="45720" rtlCol="0" anchor="t">
            <a:noAutofit/>
          </a:bodyPr>
          <a:lstStyle/>
          <a:p>
            <a:pPr marL="0" indent="0">
              <a:lnSpc>
                <a:spcPct val="100000"/>
              </a:lnSpc>
              <a:buNone/>
            </a:pPr>
            <a:r>
              <a:rPr lang="en-US" dirty="0"/>
              <a:t>Relative Frequency and Percent Frequency Distributions</a:t>
            </a:r>
          </a:p>
          <a:p>
            <a:pPr marL="457200" lvl="1">
              <a:lnSpc>
                <a:spcPct val="100000"/>
              </a:lnSpc>
            </a:pPr>
            <a:r>
              <a:rPr lang="en-US" sz="2600" b="1" dirty="0"/>
              <a:t>Relative frequency distribution</a:t>
            </a:r>
            <a:r>
              <a:rPr lang="en-US" sz="2600" dirty="0"/>
              <a:t>:</a:t>
            </a:r>
            <a:r>
              <a:rPr lang="en-US" sz="2600" b="1" dirty="0"/>
              <a:t> </a:t>
            </a:r>
            <a:r>
              <a:rPr lang="en-US" sz="2600" dirty="0"/>
              <a:t>A tabular summary of data showing the relative frequency for each bin.</a:t>
            </a:r>
          </a:p>
          <a:p>
            <a:pPr marL="457200" lvl="1">
              <a:lnSpc>
                <a:spcPct val="100000"/>
              </a:lnSpc>
            </a:pPr>
            <a:r>
              <a:rPr lang="en-US" sz="2600" b="1" dirty="0"/>
              <a:t>Percent frequency distribution</a:t>
            </a:r>
            <a:r>
              <a:rPr lang="en-US" sz="2600" dirty="0"/>
              <a:t>:</a:t>
            </a:r>
            <a:r>
              <a:rPr lang="en-US" sz="2600" b="1" dirty="0"/>
              <a:t> </a:t>
            </a:r>
            <a:r>
              <a:rPr lang="en-US" sz="2600" dirty="0"/>
              <a:t>Summarizes the percent frequency of the data for each bin.</a:t>
            </a:r>
          </a:p>
          <a:p>
            <a:pPr marL="457200" lvl="1">
              <a:lnSpc>
                <a:spcPct val="100000"/>
              </a:lnSpc>
            </a:pPr>
            <a:r>
              <a:rPr lang="en-US" sz="2600" kern="1200" dirty="0"/>
              <a:t>Percent frequency distribution is used to provide estimates of the relative likelihoods of different values of a random variable.</a:t>
            </a:r>
          </a:p>
          <a:p>
            <a:pPr marL="937260" lvl="1" indent="-342900"/>
            <a:endParaRPr lang="en-US" dirty="0"/>
          </a:p>
          <a:p>
            <a:endParaRPr lang="en-US" dirty="0"/>
          </a:p>
          <a:p>
            <a:pPr marL="342900" indent="-342900"/>
            <a:endParaRPr lang="en-US" b="1" dirty="0"/>
          </a:p>
        </p:txBody>
      </p:sp>
    </p:spTree>
    <p:extLst>
      <p:ext uri="{BB962C8B-B14F-4D97-AF65-F5344CB8AC3E}">
        <p14:creationId xmlns:p14="http://schemas.microsoft.com/office/powerpoint/2010/main" val="34548177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18386"/>
            <a:ext cx="10515600" cy="1055112"/>
          </a:xfrm>
        </p:spPr>
        <p:txBody>
          <a:bodyPr>
            <a:noAutofit/>
          </a:bodyPr>
          <a:lstStyle/>
          <a:p>
            <a:r>
              <a:rPr lang="en-US" dirty="0"/>
              <a:t>Creating Distributions from Data </a:t>
            </a:r>
            <a:r>
              <a:rPr lang="en-US" sz="3600" dirty="0"/>
              <a:t>(Slide 6 of 18)</a:t>
            </a:r>
          </a:p>
        </p:txBody>
      </p:sp>
      <p:sp>
        <p:nvSpPr>
          <p:cNvPr id="3" name="Text Placeholder 2">
            <a:extLst>
              <a:ext uri="{FF2B5EF4-FFF2-40B4-BE49-F238E27FC236}">
                <a16:creationId xmlns:a16="http://schemas.microsoft.com/office/drawing/2014/main" id="{A1E1B94C-BEBD-49DE-A8A0-957622D201DE}"/>
              </a:ext>
            </a:extLst>
          </p:cNvPr>
          <p:cNvSpPr>
            <a:spLocks noGrp="1"/>
          </p:cNvSpPr>
          <p:nvPr>
            <p:ph type="body" sz="quarter" idx="12"/>
          </p:nvPr>
        </p:nvSpPr>
        <p:spPr>
          <a:xfrm>
            <a:off x="838199" y="1406640"/>
            <a:ext cx="10515601" cy="1454344"/>
          </a:xfrm>
        </p:spPr>
        <p:txBody>
          <a:bodyPr/>
          <a:lstStyle/>
          <a:p>
            <a:pPr marL="0" indent="0">
              <a:buNone/>
            </a:pPr>
            <a:r>
              <a:rPr lang="en-US" dirty="0"/>
              <a:t>Table 2.5: Relative Frequency and Percent Frequency Distributions of Soft Drink Purchases</a:t>
            </a:r>
          </a:p>
        </p:txBody>
      </p:sp>
      <p:graphicFrame>
        <p:nvGraphicFramePr>
          <p:cNvPr id="8" name="Table Placeholder 7">
            <a:extLst>
              <a:ext uri="{FF2B5EF4-FFF2-40B4-BE49-F238E27FC236}">
                <a16:creationId xmlns:a16="http://schemas.microsoft.com/office/drawing/2014/main" id="{774A9FE3-5BF2-4C5F-A90B-45CB7112FC9C}"/>
              </a:ext>
            </a:extLst>
          </p:cNvPr>
          <p:cNvGraphicFramePr>
            <a:graphicFrameLocks noGrp="1"/>
          </p:cNvGraphicFramePr>
          <p:nvPr>
            <p:ph type="tbl" sz="quarter" idx="13"/>
            <p:extLst>
              <p:ext uri="{D42A27DB-BD31-4B8C-83A1-F6EECF244321}">
                <p14:modId xmlns:p14="http://schemas.microsoft.com/office/powerpoint/2010/main" val="2511201400"/>
              </p:ext>
            </p:extLst>
          </p:nvPr>
        </p:nvGraphicFramePr>
        <p:xfrm>
          <a:off x="2808513" y="2450866"/>
          <a:ext cx="5595258" cy="2799017"/>
        </p:xfrm>
        <a:graphic>
          <a:graphicData uri="http://schemas.openxmlformats.org/drawingml/2006/table">
            <a:tbl>
              <a:tblPr firstRow="1" bandRow="1">
                <a:tableStyleId>{5940675A-B579-460E-94D1-54222C63F5DA}</a:tableStyleId>
              </a:tblPr>
              <a:tblGrid>
                <a:gridCol w="1865086">
                  <a:extLst>
                    <a:ext uri="{9D8B030D-6E8A-4147-A177-3AD203B41FA5}">
                      <a16:colId xmlns:a16="http://schemas.microsoft.com/office/drawing/2014/main" val="2705322215"/>
                    </a:ext>
                  </a:extLst>
                </a:gridCol>
                <a:gridCol w="1865086">
                  <a:extLst>
                    <a:ext uri="{9D8B030D-6E8A-4147-A177-3AD203B41FA5}">
                      <a16:colId xmlns:a16="http://schemas.microsoft.com/office/drawing/2014/main" val="592187635"/>
                    </a:ext>
                  </a:extLst>
                </a:gridCol>
                <a:gridCol w="1865086">
                  <a:extLst>
                    <a:ext uri="{9D8B030D-6E8A-4147-A177-3AD203B41FA5}">
                      <a16:colId xmlns:a16="http://schemas.microsoft.com/office/drawing/2014/main" val="1105635453"/>
                    </a:ext>
                  </a:extLst>
                </a:gridCol>
              </a:tblGrid>
              <a:tr h="370840">
                <a:tc>
                  <a:txBody>
                    <a:bodyPr/>
                    <a:lstStyle/>
                    <a:p>
                      <a:pPr marL="0" marR="0" algn="l">
                        <a:lnSpc>
                          <a:spcPct val="107000"/>
                        </a:lnSpc>
                        <a:spcBef>
                          <a:spcPts val="0"/>
                        </a:spcBef>
                        <a:spcAft>
                          <a:spcPts val="0"/>
                        </a:spcAft>
                      </a:pPr>
                      <a:r>
                        <a:rPr lang="en-US" sz="1800" b="1" dirty="0">
                          <a:effectLst/>
                          <a:latin typeface="AvenirLTStd-Heavy"/>
                          <a:ea typeface="Calibri" panose="020F0502020204030204" pitchFamily="34" charset="0"/>
                          <a:cs typeface="AvenirLTStd-Heavy"/>
                        </a:rPr>
                        <a:t>Soft Drink </a:t>
                      </a:r>
                      <a:endParaRPr lang="en-US" sz="18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800" b="1" dirty="0">
                          <a:effectLst/>
                          <a:latin typeface="AvenirLTStd-Heavy"/>
                          <a:ea typeface="Calibri" panose="020F0502020204030204" pitchFamily="34" charset="0"/>
                          <a:cs typeface="AvenirLTStd-Heavy"/>
                        </a:rPr>
                        <a:t>Relative Frequency </a:t>
                      </a:r>
                      <a:endParaRPr lang="en-US" sz="18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800" b="1" dirty="0">
                          <a:effectLst/>
                          <a:latin typeface="AvenirLTStd-Heavy"/>
                          <a:ea typeface="Calibri" panose="020F0502020204030204" pitchFamily="34" charset="0"/>
                          <a:cs typeface="AvenirLTStd-Heavy"/>
                        </a:rPr>
                        <a:t>Percent Frequency (%)</a:t>
                      </a:r>
                      <a:endParaRPr lang="en-US" sz="18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821107834"/>
                  </a:ext>
                </a:extLst>
              </a:tr>
              <a:tr h="370840">
                <a:tc>
                  <a:txBody>
                    <a:bodyPr/>
                    <a:lstStyle/>
                    <a:p>
                      <a:pPr marL="0" marR="0" algn="l">
                        <a:lnSpc>
                          <a:spcPct val="107000"/>
                        </a:lnSpc>
                        <a:spcBef>
                          <a:spcPts val="0"/>
                        </a:spcBef>
                        <a:spcAft>
                          <a:spcPts val="0"/>
                        </a:spcAft>
                      </a:pPr>
                      <a:r>
                        <a:rPr lang="en-US" sz="1800" dirty="0">
                          <a:effectLst/>
                          <a:latin typeface="AvenirLTStd-Book"/>
                          <a:ea typeface="Calibri" panose="020F0502020204030204" pitchFamily="34" charset="0"/>
                          <a:cs typeface="AvenirLTStd-Book"/>
                        </a:rPr>
                        <a:t>Coca-Cola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800" dirty="0">
                          <a:effectLst/>
                          <a:latin typeface="AvenirLTStd-Book"/>
                          <a:ea typeface="Calibri" panose="020F0502020204030204" pitchFamily="34" charset="0"/>
                          <a:cs typeface="AvenirLTStd-Book"/>
                        </a:rPr>
                        <a:t>0.38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800" dirty="0">
                          <a:effectLst/>
                          <a:latin typeface="AvenirLTStd-Book"/>
                          <a:ea typeface="Calibri" panose="020F0502020204030204" pitchFamily="34" charset="0"/>
                          <a:cs typeface="AvenirLTStd-Book"/>
                        </a:rPr>
                        <a:t>38</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718821056"/>
                  </a:ext>
                </a:extLst>
              </a:tr>
              <a:tr h="370840">
                <a:tc>
                  <a:txBody>
                    <a:bodyPr/>
                    <a:lstStyle/>
                    <a:p>
                      <a:pPr marL="0" marR="0" algn="l">
                        <a:lnSpc>
                          <a:spcPct val="107000"/>
                        </a:lnSpc>
                        <a:spcBef>
                          <a:spcPts val="0"/>
                        </a:spcBef>
                        <a:spcAft>
                          <a:spcPts val="0"/>
                        </a:spcAft>
                      </a:pPr>
                      <a:r>
                        <a:rPr lang="en-US" sz="1800">
                          <a:effectLst/>
                          <a:latin typeface="AvenirLTStd-Book"/>
                          <a:ea typeface="Calibri" panose="020F0502020204030204" pitchFamily="34" charset="0"/>
                          <a:cs typeface="AvenirLTStd-Book"/>
                        </a:rPr>
                        <a:t>Diet Coke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800" dirty="0">
                          <a:effectLst/>
                          <a:latin typeface="AvenirLTStd-Book"/>
                          <a:ea typeface="Calibri" panose="020F0502020204030204" pitchFamily="34" charset="0"/>
                          <a:cs typeface="AvenirLTStd-Book"/>
                        </a:rPr>
                        <a:t>0.16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800" dirty="0">
                          <a:effectLst/>
                          <a:latin typeface="AvenirLTStd-Book"/>
                          <a:ea typeface="Calibri" panose="020F0502020204030204" pitchFamily="34" charset="0"/>
                          <a:cs typeface="AvenirLTStd-Book"/>
                        </a:rPr>
                        <a:t>16</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91694321"/>
                  </a:ext>
                </a:extLst>
              </a:tr>
              <a:tr h="370840">
                <a:tc>
                  <a:txBody>
                    <a:bodyPr/>
                    <a:lstStyle/>
                    <a:p>
                      <a:pPr marL="0" marR="0" algn="l">
                        <a:lnSpc>
                          <a:spcPct val="107000"/>
                        </a:lnSpc>
                        <a:spcBef>
                          <a:spcPts val="0"/>
                        </a:spcBef>
                        <a:spcAft>
                          <a:spcPts val="0"/>
                        </a:spcAft>
                      </a:pPr>
                      <a:r>
                        <a:rPr lang="en-US" sz="1800" dirty="0">
                          <a:effectLst/>
                          <a:latin typeface="AvenirLTStd-Book"/>
                          <a:ea typeface="Calibri" panose="020F0502020204030204" pitchFamily="34" charset="0"/>
                          <a:cs typeface="AvenirLTStd-Book"/>
                        </a:rPr>
                        <a:t>Dr. Pepper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800" dirty="0">
                          <a:effectLst/>
                          <a:latin typeface="AvenirLTStd-Book"/>
                          <a:ea typeface="Calibri" panose="020F0502020204030204" pitchFamily="34" charset="0"/>
                          <a:cs typeface="AvenirLTStd-Book"/>
                        </a:rPr>
                        <a:t>0.10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800" dirty="0">
                          <a:effectLst/>
                          <a:latin typeface="AvenirLTStd-Book"/>
                          <a:ea typeface="Calibri" panose="020F0502020204030204" pitchFamily="34" charset="0"/>
                          <a:cs typeface="AvenirLTStd-Book"/>
                        </a:rPr>
                        <a:t>10</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222025930"/>
                  </a:ext>
                </a:extLst>
              </a:tr>
              <a:tr h="370840">
                <a:tc>
                  <a:txBody>
                    <a:bodyPr/>
                    <a:lstStyle/>
                    <a:p>
                      <a:pPr marL="0" marR="0" algn="l">
                        <a:lnSpc>
                          <a:spcPct val="107000"/>
                        </a:lnSpc>
                        <a:spcBef>
                          <a:spcPts val="0"/>
                        </a:spcBef>
                        <a:spcAft>
                          <a:spcPts val="0"/>
                        </a:spcAft>
                      </a:pPr>
                      <a:r>
                        <a:rPr lang="en-US" sz="1800" dirty="0">
                          <a:effectLst/>
                          <a:latin typeface="AvenirLTStd-Book"/>
                          <a:ea typeface="Calibri" panose="020F0502020204030204" pitchFamily="34" charset="0"/>
                          <a:cs typeface="AvenirLTStd-Book"/>
                        </a:rPr>
                        <a:t>Pepsi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800" dirty="0">
                          <a:effectLst/>
                          <a:latin typeface="AvenirLTStd-Book"/>
                          <a:ea typeface="Calibri" panose="020F0502020204030204" pitchFamily="34" charset="0"/>
                          <a:cs typeface="AvenirLTStd-Book"/>
                        </a:rPr>
                        <a:t>0.26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800" dirty="0">
                          <a:effectLst/>
                          <a:latin typeface="AvenirLTStd-Book"/>
                          <a:ea typeface="Calibri" panose="020F0502020204030204" pitchFamily="34" charset="0"/>
                          <a:cs typeface="AvenirLTStd-Book"/>
                        </a:rPr>
                        <a:t>26</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2234531"/>
                  </a:ext>
                </a:extLst>
              </a:tr>
              <a:tr h="370840">
                <a:tc>
                  <a:txBody>
                    <a:bodyPr/>
                    <a:lstStyle/>
                    <a:p>
                      <a:pPr marL="0" marR="0" algn="l">
                        <a:lnSpc>
                          <a:spcPct val="107000"/>
                        </a:lnSpc>
                        <a:spcBef>
                          <a:spcPts val="0"/>
                        </a:spcBef>
                        <a:spcAft>
                          <a:spcPts val="0"/>
                        </a:spcAft>
                      </a:pPr>
                      <a:r>
                        <a:rPr lang="en-US" sz="1800" dirty="0">
                          <a:effectLst/>
                          <a:latin typeface="AvenirLTStd-Book"/>
                          <a:ea typeface="Calibri" panose="020F0502020204030204" pitchFamily="34" charset="0"/>
                          <a:cs typeface="AvenirLTStd-Book"/>
                        </a:rPr>
                        <a:t>Sprite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800" dirty="0">
                          <a:effectLst/>
                          <a:latin typeface="AvenirLTStd-Book"/>
                          <a:ea typeface="Calibri" panose="020F0502020204030204" pitchFamily="34" charset="0"/>
                          <a:cs typeface="AvenirLTStd-Book"/>
                        </a:rPr>
                        <a:t>0.10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800" dirty="0">
                          <a:effectLst/>
                          <a:latin typeface="AvenirLTStd-Book"/>
                          <a:ea typeface="Calibri" panose="020F0502020204030204" pitchFamily="34" charset="0"/>
                          <a:cs typeface="AvenirLTStd-Book"/>
                        </a:rPr>
                        <a:t>10</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610714063"/>
                  </a:ext>
                </a:extLst>
              </a:tr>
              <a:tr h="370840">
                <a:tc>
                  <a:txBody>
                    <a:bodyPr/>
                    <a:lstStyle/>
                    <a:p>
                      <a:pPr marL="0" marR="0" algn="l">
                        <a:lnSpc>
                          <a:spcPct val="107000"/>
                        </a:lnSpc>
                        <a:spcBef>
                          <a:spcPts val="0"/>
                        </a:spcBef>
                        <a:spcAft>
                          <a:spcPts val="0"/>
                        </a:spcAft>
                      </a:pPr>
                      <a:r>
                        <a:rPr lang="en-US" sz="1800" dirty="0">
                          <a:effectLst/>
                          <a:latin typeface="AvenirLTStd-Book"/>
                          <a:ea typeface="Calibri" panose="020F0502020204030204" pitchFamily="34" charset="0"/>
                          <a:cs typeface="AvenirLTStd-Book"/>
                        </a:rPr>
                        <a:t>Total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800" dirty="0">
                          <a:effectLst/>
                          <a:latin typeface="AvenirLTStd-Book"/>
                          <a:ea typeface="Calibri" panose="020F0502020204030204" pitchFamily="34" charset="0"/>
                          <a:cs typeface="AvenirLTStd-Book"/>
                        </a:rPr>
                        <a:t>1.00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800" dirty="0">
                          <a:effectLst/>
                          <a:latin typeface="AvenirLTStd-Book"/>
                          <a:ea typeface="Calibri" panose="020F0502020204030204" pitchFamily="34" charset="0"/>
                          <a:cs typeface="AvenirLTStd-Book"/>
                        </a:rPr>
                        <a:t>100</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147853018"/>
                  </a:ext>
                </a:extLst>
              </a:tr>
            </a:tbl>
          </a:graphicData>
        </a:graphic>
      </p:graphicFrame>
    </p:spTree>
    <p:extLst>
      <p:ext uri="{BB962C8B-B14F-4D97-AF65-F5344CB8AC3E}">
        <p14:creationId xmlns:p14="http://schemas.microsoft.com/office/powerpoint/2010/main" val="196450731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15881"/>
            <a:ext cx="10515600" cy="1118351"/>
          </a:xfrm>
        </p:spPr>
        <p:txBody>
          <a:bodyPr>
            <a:normAutofit/>
          </a:bodyPr>
          <a:lstStyle/>
          <a:p>
            <a:r>
              <a:rPr lang="en-US" dirty="0"/>
              <a:t>Creating Distributions from Data </a:t>
            </a:r>
            <a:r>
              <a:rPr lang="en-US" sz="3600" dirty="0"/>
              <a:t>(Slide 7 of 18)</a:t>
            </a:r>
          </a:p>
        </p:txBody>
      </p:sp>
      <p:sp>
        <p:nvSpPr>
          <p:cNvPr id="3" name="Content Placeholder 2"/>
          <p:cNvSpPr>
            <a:spLocks noGrp="1"/>
          </p:cNvSpPr>
          <p:nvPr>
            <p:ph type="body" sz="quarter" idx="12"/>
          </p:nvPr>
        </p:nvSpPr>
        <p:spPr>
          <a:xfrm>
            <a:off x="838200" y="1371601"/>
            <a:ext cx="10515600" cy="2284730"/>
          </a:xfrm>
        </p:spPr>
        <p:txBody>
          <a:bodyPr vert="horz" lIns="91440" tIns="45720" rIns="91440" bIns="45720" rtlCol="0" anchor="t">
            <a:noAutofit/>
          </a:bodyPr>
          <a:lstStyle/>
          <a:p>
            <a:pPr marL="0" indent="0">
              <a:lnSpc>
                <a:spcPct val="100000"/>
              </a:lnSpc>
              <a:buNone/>
            </a:pPr>
            <a:r>
              <a:rPr lang="en-US" dirty="0"/>
              <a:t>Frequency Distributions for Quantitative Data</a:t>
            </a:r>
          </a:p>
          <a:p>
            <a:pPr lvl="1">
              <a:lnSpc>
                <a:spcPct val="100000"/>
              </a:lnSpc>
            </a:pPr>
            <a:r>
              <a:rPr lang="en-US" sz="2600" dirty="0"/>
              <a:t>Three steps are necessary to define the classes for a frequency distribution with quantitative data:</a:t>
            </a:r>
            <a:endParaRPr lang="en-US" sz="2600" dirty="0">
              <a:cs typeface="Calibri"/>
            </a:endParaRPr>
          </a:p>
          <a:p>
            <a:pPr marL="1371600" lvl="2" indent="-457200">
              <a:lnSpc>
                <a:spcPct val="100000"/>
              </a:lnSpc>
              <a:buFont typeface="+mj-lt"/>
              <a:buAutoNum type="arabicPeriod"/>
            </a:pPr>
            <a:r>
              <a:rPr lang="en-US" sz="2400" dirty="0"/>
              <a:t>Determine the number of nonoverlapping bins.</a:t>
            </a:r>
          </a:p>
          <a:p>
            <a:pPr marL="1371600" lvl="2" indent="-457200">
              <a:lnSpc>
                <a:spcPct val="100000"/>
              </a:lnSpc>
              <a:buFont typeface="+mj-lt"/>
              <a:buAutoNum type="arabicPeriod"/>
            </a:pPr>
            <a:r>
              <a:rPr lang="en-US" sz="2400" dirty="0"/>
              <a:t>Determine the width of each bin.</a:t>
            </a:r>
          </a:p>
          <a:p>
            <a:pPr marL="1371600" lvl="2" indent="-457200">
              <a:lnSpc>
                <a:spcPct val="100000"/>
              </a:lnSpc>
              <a:buFont typeface="+mj-lt"/>
              <a:buAutoNum type="arabicPeriod"/>
            </a:pPr>
            <a:r>
              <a:rPr lang="en-US" sz="2400" dirty="0"/>
              <a:t>Determine the bin limits.</a:t>
            </a:r>
            <a:endParaRPr lang="en-US" sz="2400" b="1" dirty="0"/>
          </a:p>
        </p:txBody>
      </p:sp>
      <p:pic>
        <p:nvPicPr>
          <p:cNvPr id="7" name="Picture Placeholder 6" descr="The formula for approximate bin width is given as, largest data value minus smallest date value, over number of bins.">
            <a:extLst>
              <a:ext uri="{FF2B5EF4-FFF2-40B4-BE49-F238E27FC236}">
                <a16:creationId xmlns:a16="http://schemas.microsoft.com/office/drawing/2014/main" id="{AFB2065A-5B60-4D96-A2D5-1445E56A5FEF}"/>
              </a:ext>
            </a:extLst>
          </p:cNvPr>
          <p:cNvPicPr>
            <a:picLocks noGrp="1" noChangeAspect="1"/>
          </p:cNvPicPr>
          <p:nvPr>
            <p:ph type="pic" sz="quarter" idx="13"/>
          </p:nvPr>
        </p:nvPicPr>
        <p:blipFill rotWithShape="1">
          <a:blip r:embed="rId3"/>
          <a:srcRect l="-346" r="-346"/>
          <a:stretch/>
        </p:blipFill>
        <p:spPr>
          <a:xfrm>
            <a:off x="1042787" y="4378008"/>
            <a:ext cx="10106425" cy="1564481"/>
          </a:xfrm>
          <a:prstGeom prst="rect">
            <a:avLst/>
          </a:prstGeom>
        </p:spPr>
      </p:pic>
    </p:spTree>
    <p:extLst>
      <p:ext uri="{BB962C8B-B14F-4D97-AF65-F5344CB8AC3E}">
        <p14:creationId xmlns:p14="http://schemas.microsoft.com/office/powerpoint/2010/main" val="275317337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18386"/>
            <a:ext cx="10515600" cy="1055112"/>
          </a:xfrm>
        </p:spPr>
        <p:txBody>
          <a:bodyPr>
            <a:noAutofit/>
          </a:bodyPr>
          <a:lstStyle/>
          <a:p>
            <a:r>
              <a:rPr lang="en-US" dirty="0"/>
              <a:t>Creating Distributions from Data </a:t>
            </a:r>
            <a:r>
              <a:rPr lang="en-US" sz="3600" dirty="0"/>
              <a:t>(Slide 8 of 18)</a:t>
            </a:r>
          </a:p>
        </p:txBody>
      </p:sp>
      <p:sp>
        <p:nvSpPr>
          <p:cNvPr id="10" name="Text Placeholder 9"/>
          <p:cNvSpPr>
            <a:spLocks noGrp="1"/>
          </p:cNvSpPr>
          <p:nvPr>
            <p:ph type="body" sz="quarter" idx="12"/>
          </p:nvPr>
        </p:nvSpPr>
        <p:spPr>
          <a:xfrm>
            <a:off x="838199" y="1386840"/>
            <a:ext cx="10515601" cy="1431986"/>
          </a:xfrm>
        </p:spPr>
        <p:txBody>
          <a:bodyPr/>
          <a:lstStyle/>
          <a:p>
            <a:pPr marL="0" indent="0">
              <a:buNone/>
            </a:pPr>
            <a:r>
              <a:rPr lang="en-US" b="0" dirty="0"/>
              <a:t>Table 2.6: Year-End Audit Times (Days)</a:t>
            </a:r>
          </a:p>
        </p:txBody>
      </p:sp>
      <p:graphicFrame>
        <p:nvGraphicFramePr>
          <p:cNvPr id="8" name="Table Placeholder 7">
            <a:extLst>
              <a:ext uri="{FF2B5EF4-FFF2-40B4-BE49-F238E27FC236}">
                <a16:creationId xmlns:a16="http://schemas.microsoft.com/office/drawing/2014/main" id="{9FA29C18-3827-4B97-887E-4EDBBC4DE459}"/>
              </a:ext>
            </a:extLst>
          </p:cNvPr>
          <p:cNvGraphicFramePr>
            <a:graphicFrameLocks noGrp="1"/>
          </p:cNvGraphicFramePr>
          <p:nvPr>
            <p:ph type="tbl" sz="quarter" idx="13"/>
            <p:extLst>
              <p:ext uri="{D42A27DB-BD31-4B8C-83A1-F6EECF244321}">
                <p14:modId xmlns:p14="http://schemas.microsoft.com/office/powerpoint/2010/main" val="2256702566"/>
              </p:ext>
            </p:extLst>
          </p:nvPr>
        </p:nvGraphicFramePr>
        <p:xfrm>
          <a:off x="2884715" y="1866248"/>
          <a:ext cx="6041572" cy="1689310"/>
        </p:xfrm>
        <a:graphic>
          <a:graphicData uri="http://schemas.openxmlformats.org/drawingml/2006/table">
            <a:tbl>
              <a:tblPr firstRow="1" bandRow="1">
                <a:tableStyleId>{5940675A-B579-460E-94D1-54222C63F5DA}</a:tableStyleId>
              </a:tblPr>
              <a:tblGrid>
                <a:gridCol w="1510393">
                  <a:extLst>
                    <a:ext uri="{9D8B030D-6E8A-4147-A177-3AD203B41FA5}">
                      <a16:colId xmlns:a16="http://schemas.microsoft.com/office/drawing/2014/main" val="488337856"/>
                    </a:ext>
                  </a:extLst>
                </a:gridCol>
                <a:gridCol w="1510393">
                  <a:extLst>
                    <a:ext uri="{9D8B030D-6E8A-4147-A177-3AD203B41FA5}">
                      <a16:colId xmlns:a16="http://schemas.microsoft.com/office/drawing/2014/main" val="1871264377"/>
                    </a:ext>
                  </a:extLst>
                </a:gridCol>
                <a:gridCol w="1510393">
                  <a:extLst>
                    <a:ext uri="{9D8B030D-6E8A-4147-A177-3AD203B41FA5}">
                      <a16:colId xmlns:a16="http://schemas.microsoft.com/office/drawing/2014/main" val="1562838729"/>
                    </a:ext>
                  </a:extLst>
                </a:gridCol>
                <a:gridCol w="1510393">
                  <a:extLst>
                    <a:ext uri="{9D8B030D-6E8A-4147-A177-3AD203B41FA5}">
                      <a16:colId xmlns:a16="http://schemas.microsoft.com/office/drawing/2014/main" val="3056279689"/>
                    </a:ext>
                  </a:extLst>
                </a:gridCol>
              </a:tblGrid>
              <a:tr h="337862">
                <a:tc>
                  <a:txBody>
                    <a:bodyPr/>
                    <a:lstStyle/>
                    <a:p>
                      <a:pPr marL="0" marR="0" algn="ctr">
                        <a:lnSpc>
                          <a:spcPct val="107000"/>
                        </a:lnSpc>
                        <a:spcBef>
                          <a:spcPts val="0"/>
                        </a:spcBef>
                        <a:spcAft>
                          <a:spcPts val="0"/>
                        </a:spcAft>
                      </a:pPr>
                      <a:r>
                        <a:rPr lang="en-US" sz="1800" dirty="0">
                          <a:effectLst/>
                          <a:latin typeface="AvenirLTStd-Book"/>
                          <a:ea typeface="Calibri" panose="020F0502020204030204" pitchFamily="34" charset="0"/>
                          <a:cs typeface="AvenirLTStd-Book"/>
                        </a:rPr>
                        <a:t>12</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800" dirty="0">
                          <a:effectLst/>
                          <a:latin typeface="AvenirLTStd-Book"/>
                          <a:ea typeface="Calibri" panose="020F0502020204030204" pitchFamily="34" charset="0"/>
                          <a:cs typeface="AvenirLTStd-Book"/>
                        </a:rPr>
                        <a:t> 14</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800" dirty="0">
                          <a:effectLst/>
                          <a:latin typeface="AvenirLTStd-Book"/>
                          <a:ea typeface="Calibri" panose="020F0502020204030204" pitchFamily="34" charset="0"/>
                          <a:cs typeface="AvenirLTStd-Book"/>
                        </a:rPr>
                        <a:t> 19</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800" dirty="0">
                          <a:effectLst/>
                          <a:latin typeface="AvenirLTStd-Book"/>
                          <a:ea typeface="Calibri" panose="020F0502020204030204" pitchFamily="34" charset="0"/>
                          <a:cs typeface="AvenirLTStd-Book"/>
                        </a:rPr>
                        <a:t> 18</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927861231"/>
                  </a:ext>
                </a:extLst>
              </a:tr>
              <a:tr h="337862">
                <a:tc>
                  <a:txBody>
                    <a:bodyPr/>
                    <a:lstStyle/>
                    <a:p>
                      <a:pPr marL="0" marR="0" algn="ctr">
                        <a:lnSpc>
                          <a:spcPct val="107000"/>
                        </a:lnSpc>
                        <a:spcBef>
                          <a:spcPts val="0"/>
                        </a:spcBef>
                        <a:spcAft>
                          <a:spcPts val="0"/>
                        </a:spcAft>
                      </a:pPr>
                      <a:r>
                        <a:rPr lang="en-US" sz="1800">
                          <a:effectLst/>
                          <a:latin typeface="AvenirLTStd-Book"/>
                          <a:ea typeface="Calibri" panose="020F0502020204030204" pitchFamily="34" charset="0"/>
                          <a:cs typeface="AvenirLTStd-Book"/>
                        </a:rPr>
                        <a:t>15</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800" dirty="0">
                          <a:effectLst/>
                          <a:latin typeface="AvenirLTStd-Book"/>
                          <a:ea typeface="Calibri" panose="020F0502020204030204" pitchFamily="34" charset="0"/>
                          <a:cs typeface="AvenirLTStd-Book"/>
                        </a:rPr>
                        <a:t> 15</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800">
                          <a:effectLst/>
                          <a:latin typeface="AvenirLTStd-Book"/>
                          <a:ea typeface="Calibri" panose="020F0502020204030204" pitchFamily="34" charset="0"/>
                          <a:cs typeface="AvenirLTStd-Book"/>
                        </a:rPr>
                        <a:t> 18</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800">
                          <a:effectLst/>
                          <a:latin typeface="AvenirLTStd-Book"/>
                          <a:ea typeface="Calibri" panose="020F0502020204030204" pitchFamily="34" charset="0"/>
                          <a:cs typeface="AvenirLTStd-Book"/>
                        </a:rPr>
                        <a:t> 17</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420471545"/>
                  </a:ext>
                </a:extLst>
              </a:tr>
              <a:tr h="337862">
                <a:tc>
                  <a:txBody>
                    <a:bodyPr/>
                    <a:lstStyle/>
                    <a:p>
                      <a:pPr marL="0" marR="0" algn="ctr">
                        <a:lnSpc>
                          <a:spcPct val="107000"/>
                        </a:lnSpc>
                        <a:spcBef>
                          <a:spcPts val="0"/>
                        </a:spcBef>
                        <a:spcAft>
                          <a:spcPts val="0"/>
                        </a:spcAft>
                      </a:pPr>
                      <a:r>
                        <a:rPr lang="en-US" sz="1800" dirty="0">
                          <a:effectLst/>
                          <a:latin typeface="AvenirLTStd-Book"/>
                          <a:ea typeface="Calibri" panose="020F0502020204030204" pitchFamily="34" charset="0"/>
                          <a:cs typeface="AvenirLTStd-Book"/>
                        </a:rPr>
                        <a:t>20</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800" dirty="0">
                          <a:effectLst/>
                          <a:latin typeface="AvenirLTStd-Book"/>
                          <a:ea typeface="Calibri" panose="020F0502020204030204" pitchFamily="34" charset="0"/>
                          <a:cs typeface="AvenirLTStd-Book"/>
                        </a:rPr>
                        <a:t> 27</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800">
                          <a:effectLst/>
                          <a:latin typeface="AvenirLTStd-Book"/>
                          <a:ea typeface="Calibri" panose="020F0502020204030204" pitchFamily="34" charset="0"/>
                          <a:cs typeface="AvenirLTStd-Book"/>
                        </a:rPr>
                        <a:t> 22</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800">
                          <a:effectLst/>
                          <a:latin typeface="AvenirLTStd-Book"/>
                          <a:ea typeface="Calibri" panose="020F0502020204030204" pitchFamily="34" charset="0"/>
                          <a:cs typeface="AvenirLTStd-Book"/>
                        </a:rPr>
                        <a:t> 23</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913895581"/>
                  </a:ext>
                </a:extLst>
              </a:tr>
              <a:tr h="337862">
                <a:tc>
                  <a:txBody>
                    <a:bodyPr/>
                    <a:lstStyle/>
                    <a:p>
                      <a:pPr marL="0" marR="0" algn="ctr">
                        <a:lnSpc>
                          <a:spcPct val="107000"/>
                        </a:lnSpc>
                        <a:spcBef>
                          <a:spcPts val="0"/>
                        </a:spcBef>
                        <a:spcAft>
                          <a:spcPts val="0"/>
                        </a:spcAft>
                      </a:pPr>
                      <a:r>
                        <a:rPr lang="en-US" sz="1800">
                          <a:effectLst/>
                          <a:latin typeface="AvenirLTStd-Book"/>
                          <a:ea typeface="Calibri" panose="020F0502020204030204" pitchFamily="34" charset="0"/>
                          <a:cs typeface="AvenirLTStd-Book"/>
                        </a:rPr>
                        <a:t>22</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800">
                          <a:effectLst/>
                          <a:latin typeface="AvenirLTStd-Book"/>
                          <a:ea typeface="Calibri" panose="020F0502020204030204" pitchFamily="34" charset="0"/>
                          <a:cs typeface="AvenirLTStd-Book"/>
                        </a:rPr>
                        <a:t> 21</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800" dirty="0">
                          <a:effectLst/>
                          <a:latin typeface="AvenirLTStd-Book"/>
                          <a:ea typeface="Calibri" panose="020F0502020204030204" pitchFamily="34" charset="0"/>
                          <a:cs typeface="AvenirLTStd-Book"/>
                        </a:rPr>
                        <a:t> 33</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800">
                          <a:effectLst/>
                          <a:latin typeface="AvenirLTStd-Book"/>
                          <a:ea typeface="Calibri" panose="020F0502020204030204" pitchFamily="34" charset="0"/>
                          <a:cs typeface="AvenirLTStd-Book"/>
                        </a:rPr>
                        <a:t> 28</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651832054"/>
                  </a:ext>
                </a:extLst>
              </a:tr>
              <a:tr h="337862">
                <a:tc>
                  <a:txBody>
                    <a:bodyPr/>
                    <a:lstStyle/>
                    <a:p>
                      <a:pPr marL="0" marR="0" algn="ctr">
                        <a:lnSpc>
                          <a:spcPct val="107000"/>
                        </a:lnSpc>
                        <a:spcBef>
                          <a:spcPts val="0"/>
                        </a:spcBef>
                        <a:spcAft>
                          <a:spcPts val="0"/>
                        </a:spcAft>
                      </a:pPr>
                      <a:r>
                        <a:rPr lang="en-US" sz="1800" dirty="0">
                          <a:effectLst/>
                          <a:latin typeface="AvenirLTStd-Book"/>
                          <a:ea typeface="Calibri" panose="020F0502020204030204" pitchFamily="34" charset="0"/>
                          <a:cs typeface="AvenirLTStd-Book"/>
                        </a:rPr>
                        <a:t>14</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800" dirty="0">
                          <a:effectLst/>
                          <a:latin typeface="AvenirLTStd-Book"/>
                          <a:ea typeface="Calibri" panose="020F0502020204030204" pitchFamily="34" charset="0"/>
                          <a:cs typeface="AvenirLTStd-Book"/>
                        </a:rPr>
                        <a:t> 18</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800" dirty="0">
                          <a:effectLst/>
                          <a:latin typeface="AvenirLTStd-Book"/>
                          <a:ea typeface="Calibri" panose="020F0502020204030204" pitchFamily="34" charset="0"/>
                          <a:cs typeface="AvenirLTStd-Book"/>
                        </a:rPr>
                        <a:t> 16</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800" dirty="0">
                          <a:effectLst/>
                          <a:latin typeface="AvenirLTStd-Book"/>
                          <a:ea typeface="Calibri" panose="020F0502020204030204" pitchFamily="34" charset="0"/>
                          <a:cs typeface="AvenirLTStd-Book"/>
                        </a:rPr>
                        <a:t> 13</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421032748"/>
                  </a:ext>
                </a:extLst>
              </a:tr>
            </a:tbl>
          </a:graphicData>
        </a:graphic>
      </p:graphicFrame>
    </p:spTree>
    <p:extLst>
      <p:ext uri="{BB962C8B-B14F-4D97-AF65-F5344CB8AC3E}">
        <p14:creationId xmlns:p14="http://schemas.microsoft.com/office/powerpoint/2010/main" val="1421680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18386"/>
            <a:ext cx="10515600" cy="1055112"/>
          </a:xfrm>
        </p:spPr>
        <p:txBody>
          <a:bodyPr>
            <a:noAutofit/>
          </a:bodyPr>
          <a:lstStyle/>
          <a:p>
            <a:r>
              <a:rPr lang="en-US" dirty="0"/>
              <a:t>Creating Distributions from Data </a:t>
            </a:r>
            <a:r>
              <a:rPr lang="en-US" sz="3600" dirty="0"/>
              <a:t>(Slide 9 of 18)</a:t>
            </a:r>
          </a:p>
        </p:txBody>
      </p:sp>
      <p:sp>
        <p:nvSpPr>
          <p:cNvPr id="10" name="Text Placeholder 9"/>
          <p:cNvSpPr>
            <a:spLocks noGrp="1"/>
          </p:cNvSpPr>
          <p:nvPr>
            <p:ph type="body" sz="quarter" idx="12"/>
          </p:nvPr>
        </p:nvSpPr>
        <p:spPr>
          <a:xfrm>
            <a:off x="838199" y="1386840"/>
            <a:ext cx="10515601" cy="1431986"/>
          </a:xfrm>
        </p:spPr>
        <p:txBody>
          <a:bodyPr/>
          <a:lstStyle/>
          <a:p>
            <a:pPr marL="0" indent="0">
              <a:buNone/>
            </a:pPr>
            <a:r>
              <a:rPr lang="en-US" dirty="0"/>
              <a:t>Table 2.7: Frequency, Relative Frequency, and Percent Frequency Distributions for the Audit Time Data</a:t>
            </a:r>
          </a:p>
        </p:txBody>
      </p:sp>
      <p:graphicFrame>
        <p:nvGraphicFramePr>
          <p:cNvPr id="9" name="Table Placeholder 8">
            <a:extLst>
              <a:ext uri="{FF2B5EF4-FFF2-40B4-BE49-F238E27FC236}">
                <a16:creationId xmlns:a16="http://schemas.microsoft.com/office/drawing/2014/main" id="{B67B0B4B-E0AC-4963-9FD3-F7558EC50538}"/>
              </a:ext>
            </a:extLst>
          </p:cNvPr>
          <p:cNvGraphicFramePr>
            <a:graphicFrameLocks noGrp="1"/>
          </p:cNvGraphicFramePr>
          <p:nvPr>
            <p:ph type="tbl" sz="quarter" idx="13"/>
            <p:extLst>
              <p:ext uri="{D42A27DB-BD31-4B8C-83A1-F6EECF244321}">
                <p14:modId xmlns:p14="http://schemas.microsoft.com/office/powerpoint/2010/main" val="2207200832"/>
              </p:ext>
            </p:extLst>
          </p:nvPr>
        </p:nvGraphicFramePr>
        <p:xfrm>
          <a:off x="2329541" y="2441952"/>
          <a:ext cx="7532916" cy="2428177"/>
        </p:xfrm>
        <a:graphic>
          <a:graphicData uri="http://schemas.openxmlformats.org/drawingml/2006/table">
            <a:tbl>
              <a:tblPr firstRow="1" bandRow="1">
                <a:tableStyleId>{5940675A-B579-460E-94D1-54222C63F5DA}</a:tableStyleId>
              </a:tblPr>
              <a:tblGrid>
                <a:gridCol w="1883229">
                  <a:extLst>
                    <a:ext uri="{9D8B030D-6E8A-4147-A177-3AD203B41FA5}">
                      <a16:colId xmlns:a16="http://schemas.microsoft.com/office/drawing/2014/main" val="3993553075"/>
                    </a:ext>
                  </a:extLst>
                </a:gridCol>
                <a:gridCol w="1883229">
                  <a:extLst>
                    <a:ext uri="{9D8B030D-6E8A-4147-A177-3AD203B41FA5}">
                      <a16:colId xmlns:a16="http://schemas.microsoft.com/office/drawing/2014/main" val="1618379809"/>
                    </a:ext>
                  </a:extLst>
                </a:gridCol>
                <a:gridCol w="1883229">
                  <a:extLst>
                    <a:ext uri="{9D8B030D-6E8A-4147-A177-3AD203B41FA5}">
                      <a16:colId xmlns:a16="http://schemas.microsoft.com/office/drawing/2014/main" val="1357923413"/>
                    </a:ext>
                  </a:extLst>
                </a:gridCol>
                <a:gridCol w="1883229">
                  <a:extLst>
                    <a:ext uri="{9D8B030D-6E8A-4147-A177-3AD203B41FA5}">
                      <a16:colId xmlns:a16="http://schemas.microsoft.com/office/drawing/2014/main" val="4168301586"/>
                    </a:ext>
                  </a:extLst>
                </a:gridCol>
              </a:tblGrid>
              <a:tr h="370840">
                <a:tc>
                  <a:txBody>
                    <a:bodyPr/>
                    <a:lstStyle/>
                    <a:p>
                      <a:pPr marL="0" marR="0" algn="ctr">
                        <a:lnSpc>
                          <a:spcPct val="107000"/>
                        </a:lnSpc>
                        <a:spcBef>
                          <a:spcPts val="0"/>
                        </a:spcBef>
                        <a:spcAft>
                          <a:spcPts val="0"/>
                        </a:spcAft>
                      </a:pPr>
                      <a:r>
                        <a:rPr lang="en-US" sz="1800" b="1" dirty="0">
                          <a:effectLst/>
                          <a:latin typeface="AvenirLTStd-Heavy"/>
                          <a:ea typeface="Calibri" panose="020F0502020204030204" pitchFamily="34" charset="0"/>
                          <a:cs typeface="AvenirLTStd-Heavy"/>
                        </a:rPr>
                        <a:t>Audit Times (days) </a:t>
                      </a:r>
                      <a:endParaRPr lang="en-US" sz="18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800" b="1" dirty="0">
                          <a:effectLst/>
                          <a:latin typeface="AvenirLTStd-Heavy"/>
                          <a:ea typeface="Calibri" panose="020F0502020204030204" pitchFamily="34" charset="0"/>
                          <a:cs typeface="AvenirLTStd-Heavy"/>
                        </a:rPr>
                        <a:t>Frequency </a:t>
                      </a:r>
                      <a:endParaRPr lang="en-US" sz="18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800" b="1" dirty="0">
                          <a:effectLst/>
                          <a:latin typeface="AvenirLTStd-Heavy"/>
                          <a:ea typeface="Calibri" panose="020F0502020204030204" pitchFamily="34" charset="0"/>
                          <a:cs typeface="AvenirLTStd-Heavy"/>
                        </a:rPr>
                        <a:t>Relative Frequency </a:t>
                      </a:r>
                      <a:endParaRPr lang="en-US" sz="18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800" b="1" dirty="0">
                          <a:effectLst/>
                          <a:latin typeface="AvenirLTStd-Heavy"/>
                          <a:ea typeface="Calibri" panose="020F0502020204030204" pitchFamily="34" charset="0"/>
                          <a:cs typeface="AvenirLTStd-Heavy"/>
                        </a:rPr>
                        <a:t>Percent Frequency</a:t>
                      </a:r>
                      <a:endParaRPr lang="en-US" sz="18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201250028"/>
                  </a:ext>
                </a:extLst>
              </a:tr>
              <a:tr h="370840">
                <a:tc>
                  <a:txBody>
                    <a:bodyPr/>
                    <a:lstStyle/>
                    <a:p>
                      <a:pPr marL="0" marR="0" algn="ctr">
                        <a:lnSpc>
                          <a:spcPct val="107000"/>
                        </a:lnSpc>
                        <a:spcBef>
                          <a:spcPts val="0"/>
                        </a:spcBef>
                        <a:spcAft>
                          <a:spcPts val="0"/>
                        </a:spcAft>
                      </a:pPr>
                      <a:r>
                        <a:rPr lang="en-US" sz="1800" dirty="0">
                          <a:effectLst/>
                          <a:latin typeface="AvenirLTStd-Book"/>
                          <a:ea typeface="Calibri" panose="020F0502020204030204" pitchFamily="34" charset="0"/>
                          <a:cs typeface="AvenirLTStd-Book"/>
                        </a:rPr>
                        <a:t>10–14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800">
                          <a:effectLst/>
                          <a:latin typeface="AvenirLTStd-Book"/>
                          <a:ea typeface="Calibri" panose="020F0502020204030204" pitchFamily="34" charset="0"/>
                          <a:cs typeface="AvenirLTStd-Book"/>
                        </a:rPr>
                        <a:t>4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800">
                          <a:effectLst/>
                          <a:latin typeface="AvenirLTStd-Book"/>
                          <a:ea typeface="Calibri" panose="020F0502020204030204" pitchFamily="34" charset="0"/>
                          <a:cs typeface="AvenirLTStd-Book"/>
                        </a:rPr>
                        <a:t>0.20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800">
                          <a:effectLst/>
                          <a:latin typeface="AvenirLTStd-Book"/>
                          <a:ea typeface="Calibri" panose="020F0502020204030204" pitchFamily="34" charset="0"/>
                          <a:cs typeface="AvenirLTStd-Book"/>
                        </a:rPr>
                        <a:t>20</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40959025"/>
                  </a:ext>
                </a:extLst>
              </a:tr>
              <a:tr h="370840">
                <a:tc>
                  <a:txBody>
                    <a:bodyPr/>
                    <a:lstStyle/>
                    <a:p>
                      <a:pPr marL="0" marR="0" algn="ctr">
                        <a:lnSpc>
                          <a:spcPct val="107000"/>
                        </a:lnSpc>
                        <a:spcBef>
                          <a:spcPts val="0"/>
                        </a:spcBef>
                        <a:spcAft>
                          <a:spcPts val="0"/>
                        </a:spcAft>
                      </a:pPr>
                      <a:r>
                        <a:rPr lang="en-US" sz="1800" dirty="0">
                          <a:effectLst/>
                          <a:latin typeface="AvenirLTStd-Book"/>
                          <a:ea typeface="Calibri" panose="020F0502020204030204" pitchFamily="34" charset="0"/>
                          <a:cs typeface="AvenirLTStd-Book"/>
                        </a:rPr>
                        <a:t>15–19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800" dirty="0">
                          <a:effectLst/>
                          <a:latin typeface="AvenirLTStd-Book"/>
                          <a:ea typeface="Calibri" panose="020F0502020204030204" pitchFamily="34" charset="0"/>
                          <a:cs typeface="AvenirLTStd-Book"/>
                        </a:rPr>
                        <a:t>8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800">
                          <a:effectLst/>
                          <a:latin typeface="AvenirLTStd-Book"/>
                          <a:ea typeface="Calibri" panose="020F0502020204030204" pitchFamily="34" charset="0"/>
                          <a:cs typeface="AvenirLTStd-Book"/>
                        </a:rPr>
                        <a:t>0.40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800">
                          <a:effectLst/>
                          <a:latin typeface="AvenirLTStd-Book"/>
                          <a:ea typeface="Calibri" panose="020F0502020204030204" pitchFamily="34" charset="0"/>
                          <a:cs typeface="AvenirLTStd-Book"/>
                        </a:rPr>
                        <a:t>40</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377569372"/>
                  </a:ext>
                </a:extLst>
              </a:tr>
              <a:tr h="370840">
                <a:tc>
                  <a:txBody>
                    <a:bodyPr/>
                    <a:lstStyle/>
                    <a:p>
                      <a:pPr marL="0" marR="0" algn="ctr">
                        <a:lnSpc>
                          <a:spcPct val="107000"/>
                        </a:lnSpc>
                        <a:spcBef>
                          <a:spcPts val="0"/>
                        </a:spcBef>
                        <a:spcAft>
                          <a:spcPts val="0"/>
                        </a:spcAft>
                      </a:pPr>
                      <a:r>
                        <a:rPr lang="en-US" sz="1800" dirty="0">
                          <a:effectLst/>
                          <a:latin typeface="AvenirLTStd-Book"/>
                          <a:ea typeface="Calibri" panose="020F0502020204030204" pitchFamily="34" charset="0"/>
                          <a:cs typeface="AvenirLTStd-Book"/>
                        </a:rPr>
                        <a:t>20–24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800" dirty="0">
                          <a:effectLst/>
                          <a:latin typeface="AvenirLTStd-Book"/>
                          <a:ea typeface="Calibri" panose="020F0502020204030204" pitchFamily="34" charset="0"/>
                          <a:cs typeface="AvenirLTStd-Book"/>
                        </a:rPr>
                        <a:t>5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800" dirty="0">
                          <a:effectLst/>
                          <a:latin typeface="AvenirLTStd-Book"/>
                          <a:ea typeface="Calibri" panose="020F0502020204030204" pitchFamily="34" charset="0"/>
                          <a:cs typeface="AvenirLTStd-Book"/>
                        </a:rPr>
                        <a:t>0.25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800">
                          <a:effectLst/>
                          <a:latin typeface="AvenirLTStd-Book"/>
                          <a:ea typeface="Calibri" panose="020F0502020204030204" pitchFamily="34" charset="0"/>
                          <a:cs typeface="AvenirLTStd-Book"/>
                        </a:rPr>
                        <a:t>25</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880727802"/>
                  </a:ext>
                </a:extLst>
              </a:tr>
              <a:tr h="370840">
                <a:tc>
                  <a:txBody>
                    <a:bodyPr/>
                    <a:lstStyle/>
                    <a:p>
                      <a:pPr marL="0" marR="0" algn="ctr">
                        <a:lnSpc>
                          <a:spcPct val="107000"/>
                        </a:lnSpc>
                        <a:spcBef>
                          <a:spcPts val="0"/>
                        </a:spcBef>
                        <a:spcAft>
                          <a:spcPts val="0"/>
                        </a:spcAft>
                      </a:pPr>
                      <a:r>
                        <a:rPr lang="en-US" sz="1800">
                          <a:effectLst/>
                          <a:latin typeface="AvenirLTStd-Book"/>
                          <a:ea typeface="Calibri" panose="020F0502020204030204" pitchFamily="34" charset="0"/>
                          <a:cs typeface="AvenirLTStd-Book"/>
                        </a:rPr>
                        <a:t>25–29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800" dirty="0">
                          <a:effectLst/>
                          <a:latin typeface="AvenirLTStd-Book"/>
                          <a:ea typeface="Calibri" panose="020F0502020204030204" pitchFamily="34" charset="0"/>
                          <a:cs typeface="AvenirLTStd-Book"/>
                        </a:rPr>
                        <a:t>2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800" dirty="0">
                          <a:effectLst/>
                          <a:latin typeface="AvenirLTStd-Book"/>
                          <a:ea typeface="Calibri" panose="020F0502020204030204" pitchFamily="34" charset="0"/>
                          <a:cs typeface="AvenirLTStd-Book"/>
                        </a:rPr>
                        <a:t>0.10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800">
                          <a:effectLst/>
                          <a:latin typeface="AvenirLTStd-Book"/>
                          <a:ea typeface="Calibri" panose="020F0502020204030204" pitchFamily="34" charset="0"/>
                          <a:cs typeface="AvenirLTStd-Book"/>
                        </a:rPr>
                        <a:t>10</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683594603"/>
                  </a:ext>
                </a:extLst>
              </a:tr>
              <a:tr h="370840">
                <a:tc>
                  <a:txBody>
                    <a:bodyPr/>
                    <a:lstStyle/>
                    <a:p>
                      <a:pPr marL="0" marR="0" algn="ctr">
                        <a:lnSpc>
                          <a:spcPct val="107000"/>
                        </a:lnSpc>
                        <a:spcBef>
                          <a:spcPts val="0"/>
                        </a:spcBef>
                        <a:spcAft>
                          <a:spcPts val="0"/>
                        </a:spcAft>
                      </a:pPr>
                      <a:r>
                        <a:rPr lang="en-US" sz="1800" dirty="0">
                          <a:effectLst/>
                          <a:latin typeface="AvenirLTStd-Book"/>
                          <a:ea typeface="Calibri" panose="020F0502020204030204" pitchFamily="34" charset="0"/>
                          <a:cs typeface="AvenirLTStd-Book"/>
                        </a:rPr>
                        <a:t>30–34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800" dirty="0">
                          <a:effectLst/>
                          <a:latin typeface="AvenirLTStd-Book"/>
                          <a:ea typeface="Calibri" panose="020F0502020204030204" pitchFamily="34" charset="0"/>
                          <a:cs typeface="AvenirLTStd-Book"/>
                        </a:rPr>
                        <a:t>1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800" dirty="0">
                          <a:effectLst/>
                          <a:latin typeface="AvenirLTStd-Book"/>
                          <a:ea typeface="Calibri" panose="020F0502020204030204" pitchFamily="34" charset="0"/>
                          <a:cs typeface="AvenirLTStd-Book"/>
                        </a:rPr>
                        <a:t>0.05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800" dirty="0">
                          <a:effectLst/>
                          <a:latin typeface="AvenirLTStd-Book"/>
                          <a:ea typeface="Calibri" panose="020F0502020204030204" pitchFamily="34" charset="0"/>
                          <a:cs typeface="AvenirLTStd-Book"/>
                        </a:rPr>
                        <a:t>5</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041107057"/>
                  </a:ext>
                </a:extLst>
              </a:tr>
            </a:tbl>
          </a:graphicData>
        </a:graphic>
      </p:graphicFrame>
    </p:spTree>
    <p:extLst>
      <p:ext uri="{BB962C8B-B14F-4D97-AF65-F5344CB8AC3E}">
        <p14:creationId xmlns:p14="http://schemas.microsoft.com/office/powerpoint/2010/main" val="182328120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15881"/>
            <a:ext cx="10515600" cy="1118351"/>
          </a:xfrm>
        </p:spPr>
        <p:txBody>
          <a:bodyPr>
            <a:noAutofit/>
          </a:bodyPr>
          <a:lstStyle/>
          <a:p>
            <a:r>
              <a:rPr lang="en-US" dirty="0"/>
              <a:t>Creating Distributions from Data </a:t>
            </a:r>
            <a:r>
              <a:rPr lang="en-US" sz="3600" dirty="0"/>
              <a:t>(Slide 10 of 18)</a:t>
            </a:r>
          </a:p>
        </p:txBody>
      </p:sp>
      <p:sp>
        <p:nvSpPr>
          <p:cNvPr id="3" name="Text Placeholder 2">
            <a:extLst>
              <a:ext uri="{FF2B5EF4-FFF2-40B4-BE49-F238E27FC236}">
                <a16:creationId xmlns:a16="http://schemas.microsoft.com/office/drawing/2014/main" id="{2AE5EF46-AE71-4E2C-BCB8-590F3B79B73B}"/>
              </a:ext>
            </a:extLst>
          </p:cNvPr>
          <p:cNvSpPr>
            <a:spLocks noGrp="1"/>
          </p:cNvSpPr>
          <p:nvPr>
            <p:ph type="body" sz="quarter" idx="12"/>
          </p:nvPr>
        </p:nvSpPr>
        <p:spPr>
          <a:xfrm>
            <a:off x="838200" y="1371601"/>
            <a:ext cx="10515600" cy="2254250"/>
          </a:xfrm>
        </p:spPr>
        <p:txBody>
          <a:bodyPr/>
          <a:lstStyle/>
          <a:p>
            <a:pPr marL="0" indent="0">
              <a:buNone/>
            </a:pPr>
            <a:r>
              <a:rPr lang="en-US" dirty="0"/>
              <a:t>Figure 2.11: Using Excel to Generate a Frequency Distribution for Audit Times Data</a:t>
            </a:r>
          </a:p>
        </p:txBody>
      </p:sp>
      <p:pic>
        <p:nvPicPr>
          <p:cNvPr id="9" name="Picture Placeholder 8" descr="The table lists the year-end audit times in days in four columns. Below this, the bin and formula for frequency are shown. A table is shown at the bottom right of the above table. This table consists of year-end audit times in days below which appears a column showing the bin numbers and a column showing the frequecny of the number of observations.">
            <a:extLst>
              <a:ext uri="{FF2B5EF4-FFF2-40B4-BE49-F238E27FC236}">
                <a16:creationId xmlns:a16="http://schemas.microsoft.com/office/drawing/2014/main" id="{AAB39B71-1A91-44EC-8711-3A7AF38EFA94}"/>
              </a:ext>
            </a:extLst>
          </p:cNvPr>
          <p:cNvPicPr>
            <a:picLocks noGrp="1" noChangeAspect="1"/>
          </p:cNvPicPr>
          <p:nvPr>
            <p:ph type="pic" sz="quarter" idx="13"/>
          </p:nvPr>
        </p:nvPicPr>
        <p:blipFill rotWithShape="1">
          <a:blip r:embed="rId3" cstate="print">
            <a:extLst>
              <a:ext uri="{28A0092B-C50C-407E-A947-70E740481C1C}">
                <a14:useLocalDpi xmlns:a14="http://schemas.microsoft.com/office/drawing/2010/main" val="0"/>
              </a:ext>
            </a:extLst>
          </a:blip>
          <a:srcRect t="7902" b="3752"/>
          <a:stretch/>
        </p:blipFill>
        <p:spPr>
          <a:xfrm>
            <a:off x="3353562" y="2224089"/>
            <a:ext cx="5484876" cy="3636178"/>
          </a:xfrm>
        </p:spPr>
      </p:pic>
    </p:spTree>
    <p:extLst>
      <p:ext uri="{BB962C8B-B14F-4D97-AF65-F5344CB8AC3E}">
        <p14:creationId xmlns:p14="http://schemas.microsoft.com/office/powerpoint/2010/main" val="7223244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16208"/>
            <a:ext cx="10515600" cy="1055112"/>
          </a:xfrm>
        </p:spPr>
        <p:txBody>
          <a:bodyPr anchor="t" anchorCtr="0">
            <a:noAutofit/>
          </a:bodyPr>
          <a:lstStyle/>
          <a:p>
            <a:r>
              <a:rPr lang="en-US" dirty="0"/>
              <a:t>Overview of Using Data: Definitions and Goals </a:t>
            </a:r>
            <a:r>
              <a:rPr lang="en-US" sz="3600" dirty="0"/>
              <a:t>(Slide 2 of 5)</a:t>
            </a:r>
          </a:p>
        </p:txBody>
      </p:sp>
      <p:sp>
        <p:nvSpPr>
          <p:cNvPr id="3" name="Text Placeholder 2">
            <a:extLst>
              <a:ext uri="{FF2B5EF4-FFF2-40B4-BE49-F238E27FC236}">
                <a16:creationId xmlns:a16="http://schemas.microsoft.com/office/drawing/2014/main" id="{1FA39402-511C-4B1B-AF86-7B184E1C4140}"/>
              </a:ext>
            </a:extLst>
          </p:cNvPr>
          <p:cNvSpPr>
            <a:spLocks noGrp="1"/>
          </p:cNvSpPr>
          <p:nvPr>
            <p:ph type="body" sz="quarter" idx="12"/>
          </p:nvPr>
        </p:nvSpPr>
        <p:spPr>
          <a:xfrm>
            <a:off x="838199" y="1854200"/>
            <a:ext cx="10515601" cy="868106"/>
          </a:xfrm>
        </p:spPr>
        <p:txBody>
          <a:bodyPr>
            <a:noAutofit/>
          </a:bodyPr>
          <a:lstStyle/>
          <a:p>
            <a:pPr marL="0" indent="0">
              <a:buNone/>
            </a:pPr>
            <a:r>
              <a:rPr lang="en-US" dirty="0"/>
              <a:t>Table 2.1: Data for Dow Jones Industrial Index Companies</a:t>
            </a:r>
          </a:p>
        </p:txBody>
      </p:sp>
      <p:graphicFrame>
        <p:nvGraphicFramePr>
          <p:cNvPr id="7" name="Table Placeholder 6">
            <a:extLst>
              <a:ext uri="{FF2B5EF4-FFF2-40B4-BE49-F238E27FC236}">
                <a16:creationId xmlns:a16="http://schemas.microsoft.com/office/drawing/2014/main" id="{153D05B7-C992-4EFD-9048-C33B38CF3771}"/>
              </a:ext>
            </a:extLst>
          </p:cNvPr>
          <p:cNvGraphicFramePr>
            <a:graphicFrameLocks noGrp="1"/>
          </p:cNvGraphicFramePr>
          <p:nvPr>
            <p:ph type="tbl" sz="quarter" idx="13"/>
            <p:extLst>
              <p:ext uri="{D42A27DB-BD31-4B8C-83A1-F6EECF244321}">
                <p14:modId xmlns:p14="http://schemas.microsoft.com/office/powerpoint/2010/main" val="2628865625"/>
              </p:ext>
            </p:extLst>
          </p:nvPr>
        </p:nvGraphicFramePr>
        <p:xfrm>
          <a:off x="838200" y="2421901"/>
          <a:ext cx="10515600" cy="3505200"/>
        </p:xfrm>
        <a:graphic>
          <a:graphicData uri="http://schemas.openxmlformats.org/drawingml/2006/table">
            <a:tbl>
              <a:tblPr firstRow="1" bandRow="1">
                <a:tableStyleId>{5940675A-B579-460E-94D1-54222C63F5DA}</a:tableStyleId>
              </a:tblPr>
              <a:tblGrid>
                <a:gridCol w="2103120">
                  <a:extLst>
                    <a:ext uri="{9D8B030D-6E8A-4147-A177-3AD203B41FA5}">
                      <a16:colId xmlns:a16="http://schemas.microsoft.com/office/drawing/2014/main" val="3110011787"/>
                    </a:ext>
                  </a:extLst>
                </a:gridCol>
                <a:gridCol w="2103120">
                  <a:extLst>
                    <a:ext uri="{9D8B030D-6E8A-4147-A177-3AD203B41FA5}">
                      <a16:colId xmlns:a16="http://schemas.microsoft.com/office/drawing/2014/main" val="3408867876"/>
                    </a:ext>
                  </a:extLst>
                </a:gridCol>
                <a:gridCol w="2103120">
                  <a:extLst>
                    <a:ext uri="{9D8B030D-6E8A-4147-A177-3AD203B41FA5}">
                      <a16:colId xmlns:a16="http://schemas.microsoft.com/office/drawing/2014/main" val="884721353"/>
                    </a:ext>
                  </a:extLst>
                </a:gridCol>
                <a:gridCol w="2103120">
                  <a:extLst>
                    <a:ext uri="{9D8B030D-6E8A-4147-A177-3AD203B41FA5}">
                      <a16:colId xmlns:a16="http://schemas.microsoft.com/office/drawing/2014/main" val="106988196"/>
                    </a:ext>
                  </a:extLst>
                </a:gridCol>
                <a:gridCol w="2103120">
                  <a:extLst>
                    <a:ext uri="{9D8B030D-6E8A-4147-A177-3AD203B41FA5}">
                      <a16:colId xmlns:a16="http://schemas.microsoft.com/office/drawing/2014/main" val="3397419798"/>
                    </a:ext>
                  </a:extLst>
                </a:gridCol>
              </a:tblGrid>
              <a:tr h="370840">
                <a:tc>
                  <a:txBody>
                    <a:bodyPr/>
                    <a:lstStyle/>
                    <a:p>
                      <a:r>
                        <a:rPr lang="en-US" b="1" dirty="0"/>
                        <a:t>Company</a:t>
                      </a:r>
                    </a:p>
                  </a:txBody>
                  <a:tcPr/>
                </a:tc>
                <a:tc>
                  <a:txBody>
                    <a:bodyPr/>
                    <a:lstStyle/>
                    <a:p>
                      <a:r>
                        <a:rPr lang="en-US" b="1" dirty="0"/>
                        <a:t>Symbol</a:t>
                      </a:r>
                    </a:p>
                  </a:txBody>
                  <a:tcPr/>
                </a:tc>
                <a:tc>
                  <a:txBody>
                    <a:bodyPr/>
                    <a:lstStyle/>
                    <a:p>
                      <a:r>
                        <a:rPr lang="en-US" b="1" dirty="0"/>
                        <a:t>Industry</a:t>
                      </a:r>
                    </a:p>
                  </a:txBody>
                  <a:tcPr/>
                </a:tc>
                <a:tc>
                  <a:txBody>
                    <a:bodyPr/>
                    <a:lstStyle/>
                    <a:p>
                      <a:r>
                        <a:rPr lang="en-US" b="1" dirty="0"/>
                        <a:t>Share Price ($)</a:t>
                      </a:r>
                    </a:p>
                  </a:txBody>
                  <a:tcPr/>
                </a:tc>
                <a:tc>
                  <a:txBody>
                    <a:bodyPr/>
                    <a:lstStyle/>
                    <a:p>
                      <a:r>
                        <a:rPr lang="en-US" b="1" dirty="0"/>
                        <a:t>Volume</a:t>
                      </a:r>
                    </a:p>
                  </a:txBody>
                  <a:tcPr/>
                </a:tc>
                <a:extLst>
                  <a:ext uri="{0D108BD9-81ED-4DB2-BD59-A6C34878D82A}">
                    <a16:rowId xmlns:a16="http://schemas.microsoft.com/office/drawing/2014/main" val="329736109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tx1"/>
                          </a:solidFill>
                          <a:effectLst/>
                          <a:latin typeface="+mn-lt"/>
                          <a:ea typeface="+mn-ea"/>
                          <a:cs typeface="+mn-cs"/>
                        </a:rPr>
                        <a:t>Apple		</a:t>
                      </a:r>
                    </a:p>
                  </a:txBody>
                  <a:tcPr/>
                </a:tc>
                <a:tc>
                  <a:txBody>
                    <a:bodyPr/>
                    <a:lstStyle/>
                    <a:p>
                      <a:r>
                        <a:rPr lang="en-US" sz="1800" kern="1200" dirty="0">
                          <a:solidFill>
                            <a:schemeClr val="tx1"/>
                          </a:solidFill>
                          <a:effectLst/>
                          <a:latin typeface="+mn-lt"/>
                          <a:ea typeface="+mn-ea"/>
                          <a:cs typeface="+mn-cs"/>
                        </a:rPr>
                        <a:t>AAPL</a:t>
                      </a:r>
                      <a:endParaRPr lang="en-US" dirty="0"/>
                    </a:p>
                  </a:txBody>
                  <a:tcPr/>
                </a:tc>
                <a:tc>
                  <a:txBody>
                    <a:bodyPr/>
                    <a:lstStyle/>
                    <a:p>
                      <a:r>
                        <a:rPr lang="en-US" sz="1800" kern="1200" dirty="0">
                          <a:solidFill>
                            <a:schemeClr val="tx1"/>
                          </a:solidFill>
                          <a:effectLst/>
                          <a:latin typeface="+mn-lt"/>
                          <a:ea typeface="+mn-ea"/>
                          <a:cs typeface="+mn-cs"/>
                        </a:rPr>
                        <a:t>Technology</a:t>
                      </a:r>
                      <a:endParaRPr lang="en-US" dirty="0"/>
                    </a:p>
                  </a:txBody>
                  <a:tcPr/>
                </a:tc>
                <a:tc>
                  <a:txBody>
                    <a:bodyPr/>
                    <a:lstStyle/>
                    <a:p>
                      <a:r>
                        <a:rPr lang="en-US" sz="1800" kern="1200" dirty="0">
                          <a:solidFill>
                            <a:schemeClr val="tx1"/>
                          </a:solidFill>
                          <a:effectLst/>
                          <a:latin typeface="+mn-lt"/>
                          <a:ea typeface="+mn-ea"/>
                          <a:cs typeface="+mn-cs"/>
                        </a:rPr>
                        <a:t>160.47</a:t>
                      </a:r>
                      <a:endParaRPr lang="en-US" dirty="0"/>
                    </a:p>
                  </a:txBody>
                  <a:tcPr/>
                </a:tc>
                <a:tc>
                  <a:txBody>
                    <a:bodyPr/>
                    <a:lstStyle/>
                    <a:p>
                      <a:r>
                        <a:rPr lang="en-US" sz="1800" kern="1200" dirty="0">
                          <a:solidFill>
                            <a:schemeClr val="tx1"/>
                          </a:solidFill>
                          <a:effectLst/>
                          <a:latin typeface="+mn-lt"/>
                          <a:ea typeface="+mn-ea"/>
                          <a:cs typeface="+mn-cs"/>
                        </a:rPr>
                        <a:t>18,997,275</a:t>
                      </a:r>
                      <a:endParaRPr lang="en-US" dirty="0"/>
                    </a:p>
                  </a:txBody>
                  <a:tcPr/>
                </a:tc>
                <a:extLst>
                  <a:ext uri="{0D108BD9-81ED-4DB2-BD59-A6C34878D82A}">
                    <a16:rowId xmlns:a16="http://schemas.microsoft.com/office/drawing/2014/main" val="194477652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tx1"/>
                          </a:solidFill>
                          <a:effectLst/>
                          <a:latin typeface="+mn-lt"/>
                          <a:ea typeface="+mn-ea"/>
                          <a:cs typeface="+mn-cs"/>
                        </a:rPr>
                        <a:t>American Express	</a:t>
                      </a:r>
                    </a:p>
                  </a:txBody>
                  <a:tcPr/>
                </a:tc>
                <a:tc>
                  <a:txBody>
                    <a:bodyPr/>
                    <a:lstStyle/>
                    <a:p>
                      <a:r>
                        <a:rPr lang="en-US" sz="1800" kern="1200" dirty="0">
                          <a:solidFill>
                            <a:schemeClr val="tx1"/>
                          </a:solidFill>
                          <a:effectLst/>
                          <a:latin typeface="+mn-lt"/>
                          <a:ea typeface="+mn-ea"/>
                          <a:cs typeface="+mn-cs"/>
                        </a:rPr>
                        <a:t>AXP</a:t>
                      </a:r>
                      <a:endParaRPr lang="en-US" dirty="0"/>
                    </a:p>
                  </a:txBody>
                  <a:tcPr/>
                </a:tc>
                <a:tc>
                  <a:txBody>
                    <a:bodyPr/>
                    <a:lstStyle/>
                    <a:p>
                      <a:r>
                        <a:rPr lang="en-US" sz="1800" kern="1200" dirty="0">
                          <a:solidFill>
                            <a:schemeClr val="tx1"/>
                          </a:solidFill>
                          <a:effectLst/>
                          <a:latin typeface="+mn-lt"/>
                          <a:ea typeface="+mn-ea"/>
                          <a:cs typeface="+mn-cs"/>
                        </a:rPr>
                        <a:t>Financial	</a:t>
                      </a:r>
                      <a:endParaRPr lang="en-US" dirty="0"/>
                    </a:p>
                  </a:txBody>
                  <a:tcPr/>
                </a:tc>
                <a:tc>
                  <a:txBody>
                    <a:bodyPr/>
                    <a:lstStyle/>
                    <a:p>
                      <a:r>
                        <a:rPr lang="en-US" sz="1800" kern="1200" dirty="0">
                          <a:solidFill>
                            <a:schemeClr val="tx1"/>
                          </a:solidFill>
                          <a:effectLst/>
                          <a:latin typeface="+mn-lt"/>
                          <a:ea typeface="+mn-ea"/>
                          <a:cs typeface="+mn-cs"/>
                        </a:rPr>
                        <a:t>91.69	</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tx1"/>
                          </a:solidFill>
                          <a:effectLst/>
                          <a:latin typeface="+mn-lt"/>
                          <a:ea typeface="+mn-ea"/>
                          <a:cs typeface="+mn-cs"/>
                        </a:rPr>
                        <a:t>2,939,556</a:t>
                      </a:r>
                    </a:p>
                  </a:txBody>
                  <a:tcPr/>
                </a:tc>
                <a:extLst>
                  <a:ext uri="{0D108BD9-81ED-4DB2-BD59-A6C34878D82A}">
                    <a16:rowId xmlns:a16="http://schemas.microsoft.com/office/drawing/2014/main" val="95421892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tx1"/>
                          </a:solidFill>
                          <a:effectLst/>
                          <a:latin typeface="+mn-lt"/>
                          <a:ea typeface="+mn-ea"/>
                          <a:cs typeface="+mn-cs"/>
                        </a:rPr>
                        <a:t>Boeing</a:t>
                      </a:r>
                    </a:p>
                  </a:txBody>
                  <a:tcPr/>
                </a:tc>
                <a:tc>
                  <a:txBody>
                    <a:bodyPr/>
                    <a:lstStyle/>
                    <a:p>
                      <a:r>
                        <a:rPr lang="en-US" sz="1800" kern="1200" dirty="0">
                          <a:solidFill>
                            <a:schemeClr val="tx1"/>
                          </a:solidFill>
                          <a:effectLst/>
                          <a:latin typeface="+mn-lt"/>
                          <a:ea typeface="+mn-ea"/>
                          <a:cs typeface="+mn-cs"/>
                        </a:rPr>
                        <a:t>BA </a:t>
                      </a:r>
                      <a:endParaRPr lang="en-US" dirty="0"/>
                    </a:p>
                  </a:txBody>
                  <a:tcPr/>
                </a:tc>
                <a:tc>
                  <a:txBody>
                    <a:bodyPr/>
                    <a:lstStyle/>
                    <a:p>
                      <a:r>
                        <a:rPr lang="en-US" sz="1800" kern="1200" dirty="0">
                          <a:solidFill>
                            <a:schemeClr val="tx1"/>
                          </a:solidFill>
                          <a:effectLst/>
                          <a:latin typeface="+mn-lt"/>
                          <a:ea typeface="+mn-ea"/>
                          <a:cs typeface="+mn-cs"/>
                        </a:rPr>
                        <a:t>Manufacturing</a:t>
                      </a:r>
                      <a:endParaRPr lang="en-US" dirty="0"/>
                    </a:p>
                  </a:txBody>
                  <a:tcPr/>
                </a:tc>
                <a:tc>
                  <a:txBody>
                    <a:bodyPr/>
                    <a:lstStyle/>
                    <a:p>
                      <a:r>
                        <a:rPr lang="en-US" sz="1800" kern="1200" dirty="0">
                          <a:solidFill>
                            <a:schemeClr val="tx1"/>
                          </a:solidFill>
                          <a:effectLst/>
                          <a:latin typeface="+mn-lt"/>
                          <a:ea typeface="+mn-ea"/>
                          <a:cs typeface="+mn-cs"/>
                        </a:rPr>
                        <a:t>258.62</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tx1"/>
                          </a:solidFill>
                          <a:effectLst/>
                          <a:latin typeface="+mn-lt"/>
                          <a:ea typeface="+mn-ea"/>
                          <a:cs typeface="+mn-cs"/>
                        </a:rPr>
                        <a:t>2,515,865</a:t>
                      </a:r>
                    </a:p>
                  </a:txBody>
                  <a:tcPr/>
                </a:tc>
                <a:extLst>
                  <a:ext uri="{0D108BD9-81ED-4DB2-BD59-A6C34878D82A}">
                    <a16:rowId xmlns:a16="http://schemas.microsoft.com/office/drawing/2014/main" val="55082315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tx1"/>
                          </a:solidFill>
                          <a:effectLst/>
                          <a:latin typeface="+mn-lt"/>
                          <a:ea typeface="+mn-ea"/>
                          <a:cs typeface="+mn-cs"/>
                        </a:rPr>
                        <a:t>Caterpillar</a:t>
                      </a:r>
                    </a:p>
                  </a:txBody>
                  <a:tcPr/>
                </a:tc>
                <a:tc>
                  <a:txBody>
                    <a:bodyPr/>
                    <a:lstStyle/>
                    <a:p>
                      <a:r>
                        <a:rPr lang="en-US" sz="1800" kern="1200" dirty="0">
                          <a:solidFill>
                            <a:schemeClr val="tx1"/>
                          </a:solidFill>
                          <a:effectLst/>
                          <a:latin typeface="+mn-lt"/>
                          <a:ea typeface="+mn-ea"/>
                          <a:cs typeface="+mn-cs"/>
                        </a:rPr>
                        <a:t>CAT</a:t>
                      </a:r>
                      <a:endParaRPr lang="en-US" dirty="0"/>
                    </a:p>
                  </a:txBody>
                  <a:tcPr/>
                </a:tc>
                <a:tc>
                  <a:txBody>
                    <a:bodyPr/>
                    <a:lstStyle/>
                    <a:p>
                      <a:r>
                        <a:rPr lang="en-US" sz="1800" kern="1200" dirty="0">
                          <a:solidFill>
                            <a:schemeClr val="tx1"/>
                          </a:solidFill>
                          <a:effectLst/>
                          <a:latin typeface="+mn-lt"/>
                          <a:ea typeface="+mn-ea"/>
                          <a:cs typeface="+mn-cs"/>
                        </a:rPr>
                        <a:t>Manufacturing</a:t>
                      </a:r>
                      <a:endParaRPr lang="en-US" dirty="0"/>
                    </a:p>
                  </a:txBody>
                  <a:tcPr/>
                </a:tc>
                <a:tc>
                  <a:txBody>
                    <a:bodyPr/>
                    <a:lstStyle/>
                    <a:p>
                      <a:r>
                        <a:rPr lang="en-US" sz="1800" kern="1200" dirty="0">
                          <a:solidFill>
                            <a:schemeClr val="tx1"/>
                          </a:solidFill>
                          <a:effectLst/>
                          <a:latin typeface="+mn-lt"/>
                          <a:ea typeface="+mn-ea"/>
                          <a:cs typeface="+mn-cs"/>
                        </a:rPr>
                        <a:t>130.54</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tx1"/>
                          </a:solidFill>
                          <a:effectLst/>
                          <a:latin typeface="+mn-lt"/>
                          <a:ea typeface="+mn-ea"/>
                          <a:cs typeface="+mn-cs"/>
                        </a:rPr>
                        <a:t>2,380,342</a:t>
                      </a:r>
                    </a:p>
                  </a:txBody>
                  <a:tcPr/>
                </a:tc>
                <a:extLst>
                  <a:ext uri="{0D108BD9-81ED-4DB2-BD59-A6C34878D82A}">
                    <a16:rowId xmlns:a16="http://schemas.microsoft.com/office/drawing/2014/main" val="110027096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tx1"/>
                          </a:solidFill>
                          <a:effectLst/>
                          <a:latin typeface="+mn-lt"/>
                          <a:ea typeface="+mn-ea"/>
                          <a:cs typeface="+mn-cs"/>
                        </a:rPr>
                        <a:t>Cisco Systems</a:t>
                      </a:r>
                    </a:p>
                  </a:txBody>
                  <a:tcPr/>
                </a:tc>
                <a:tc>
                  <a:txBody>
                    <a:bodyPr/>
                    <a:lstStyle/>
                    <a:p>
                      <a:r>
                        <a:rPr lang="en-US" sz="1800" kern="1200" dirty="0">
                          <a:solidFill>
                            <a:schemeClr val="tx1"/>
                          </a:solidFill>
                          <a:effectLst/>
                          <a:latin typeface="+mn-lt"/>
                          <a:ea typeface="+mn-ea"/>
                          <a:cs typeface="+mn-cs"/>
                        </a:rPr>
                        <a:t>CSCO</a:t>
                      </a:r>
                      <a:endParaRPr lang="en-US" dirty="0"/>
                    </a:p>
                  </a:txBody>
                  <a:tcPr/>
                </a:tc>
                <a:tc>
                  <a:txBody>
                    <a:bodyPr/>
                    <a:lstStyle/>
                    <a:p>
                      <a:r>
                        <a:rPr lang="en-US" sz="1800" kern="1200" dirty="0">
                          <a:solidFill>
                            <a:schemeClr val="tx1"/>
                          </a:solidFill>
                          <a:effectLst/>
                          <a:latin typeface="+mn-lt"/>
                          <a:ea typeface="+mn-ea"/>
                          <a:cs typeface="+mn-cs"/>
                        </a:rPr>
                        <a:t>Technology</a:t>
                      </a:r>
                      <a:endParaRPr lang="en-US" dirty="0"/>
                    </a:p>
                  </a:txBody>
                  <a:tcPr/>
                </a:tc>
                <a:tc>
                  <a:txBody>
                    <a:bodyPr/>
                    <a:lstStyle/>
                    <a:p>
                      <a:r>
                        <a:rPr lang="en-US" sz="1800" kern="1200" dirty="0">
                          <a:solidFill>
                            <a:schemeClr val="tx1"/>
                          </a:solidFill>
                          <a:effectLst/>
                          <a:latin typeface="+mn-lt"/>
                          <a:ea typeface="+mn-ea"/>
                          <a:cs typeface="+mn-cs"/>
                        </a:rPr>
                        <a:t>33.60</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tx1"/>
                          </a:solidFill>
                          <a:effectLst/>
                          <a:latin typeface="+mn-lt"/>
                          <a:ea typeface="+mn-ea"/>
                          <a:cs typeface="+mn-cs"/>
                        </a:rPr>
                        <a:t>9,303,117</a:t>
                      </a:r>
                    </a:p>
                  </a:txBody>
                  <a:tcPr/>
                </a:tc>
                <a:extLst>
                  <a:ext uri="{0D108BD9-81ED-4DB2-BD59-A6C34878D82A}">
                    <a16:rowId xmlns:a16="http://schemas.microsoft.com/office/drawing/2014/main" val="268019460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tx1"/>
                          </a:solidFill>
                          <a:effectLst/>
                          <a:latin typeface="+mn-lt"/>
                          <a:ea typeface="+mn-ea"/>
                          <a:cs typeface="+mn-cs"/>
                        </a:rPr>
                        <a:t>Chevron Corporation</a:t>
                      </a:r>
                    </a:p>
                  </a:txBody>
                  <a:tcPr/>
                </a:tc>
                <a:tc>
                  <a:txBody>
                    <a:bodyPr/>
                    <a:lstStyle/>
                    <a:p>
                      <a:r>
                        <a:rPr lang="en-US" sz="1800" kern="1200" dirty="0">
                          <a:solidFill>
                            <a:schemeClr val="tx1"/>
                          </a:solidFill>
                          <a:effectLst/>
                          <a:latin typeface="+mn-lt"/>
                          <a:ea typeface="+mn-ea"/>
                          <a:cs typeface="+mn-cs"/>
                        </a:rPr>
                        <a:t>CVX </a:t>
                      </a:r>
                      <a:endParaRPr lang="en-US" dirty="0"/>
                    </a:p>
                  </a:txBody>
                  <a:tcPr/>
                </a:tc>
                <a:tc>
                  <a:txBody>
                    <a:bodyPr/>
                    <a:lstStyle/>
                    <a:p>
                      <a:r>
                        <a:rPr lang="en-US" sz="1800" kern="1200" dirty="0">
                          <a:solidFill>
                            <a:schemeClr val="tx1"/>
                          </a:solidFill>
                          <a:effectLst/>
                          <a:latin typeface="+mn-lt"/>
                          <a:ea typeface="+mn-ea"/>
                          <a:cs typeface="+mn-cs"/>
                        </a:rPr>
                        <a:t>Chemical, Oil, and Gas </a:t>
                      </a:r>
                      <a:endParaRPr lang="en-US" dirty="0"/>
                    </a:p>
                  </a:txBody>
                  <a:tcPr/>
                </a:tc>
                <a:tc>
                  <a:txBody>
                    <a:bodyPr/>
                    <a:lstStyle/>
                    <a:p>
                      <a:r>
                        <a:rPr lang="en-US" sz="1800" kern="1200" dirty="0">
                          <a:solidFill>
                            <a:schemeClr val="tx1"/>
                          </a:solidFill>
                          <a:effectLst/>
                          <a:latin typeface="+mn-lt"/>
                          <a:ea typeface="+mn-ea"/>
                          <a:cs typeface="+mn-cs"/>
                        </a:rPr>
                        <a:t>120.22</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tx1"/>
                          </a:solidFill>
                          <a:effectLst/>
                          <a:latin typeface="+mn-lt"/>
                          <a:ea typeface="+mn-ea"/>
                          <a:cs typeface="+mn-cs"/>
                        </a:rPr>
                        <a:t>4,844,293</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1200" dirty="0">
                        <a:solidFill>
                          <a:schemeClr val="tx1"/>
                        </a:solidFill>
                        <a:effectLst/>
                        <a:latin typeface="+mn-lt"/>
                        <a:ea typeface="+mn-ea"/>
                        <a:cs typeface="+mn-cs"/>
                      </a:endParaRPr>
                    </a:p>
                  </a:txBody>
                  <a:tcPr/>
                </a:tc>
                <a:extLst>
                  <a:ext uri="{0D108BD9-81ED-4DB2-BD59-A6C34878D82A}">
                    <a16:rowId xmlns:a16="http://schemas.microsoft.com/office/drawing/2014/main" val="321569757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tx1"/>
                          </a:solidFill>
                          <a:effectLst/>
                          <a:latin typeface="+mn-lt"/>
                          <a:ea typeface="+mn-ea"/>
                          <a:cs typeface="+mn-cs"/>
                        </a:rPr>
                        <a:t>DuPont</a:t>
                      </a:r>
                    </a:p>
                  </a:txBody>
                  <a:tcPr/>
                </a:tc>
                <a:tc>
                  <a:txBody>
                    <a:bodyPr/>
                    <a:lstStyle/>
                    <a:p>
                      <a:r>
                        <a:rPr lang="en-US" sz="1800" kern="1200" dirty="0">
                          <a:solidFill>
                            <a:schemeClr val="tx1"/>
                          </a:solidFill>
                          <a:effectLst/>
                          <a:latin typeface="+mn-lt"/>
                          <a:ea typeface="+mn-ea"/>
                          <a:cs typeface="+mn-cs"/>
                        </a:rPr>
                        <a:t>DD</a:t>
                      </a:r>
                      <a:endParaRPr lang="en-US" dirty="0"/>
                    </a:p>
                  </a:txBody>
                  <a:tcPr/>
                </a:tc>
                <a:tc>
                  <a:txBody>
                    <a:bodyPr/>
                    <a:lstStyle/>
                    <a:p>
                      <a:r>
                        <a:rPr lang="en-US" sz="1800" kern="1200" dirty="0">
                          <a:solidFill>
                            <a:schemeClr val="tx1"/>
                          </a:solidFill>
                          <a:effectLst/>
                          <a:latin typeface="+mn-lt"/>
                          <a:ea typeface="+mn-ea"/>
                          <a:cs typeface="+mn-cs"/>
                        </a:rPr>
                        <a:t>Chemical, Oil, and Gas </a:t>
                      </a:r>
                      <a:endParaRPr lang="en-US" dirty="0"/>
                    </a:p>
                  </a:txBody>
                  <a:tcPr/>
                </a:tc>
                <a:tc>
                  <a:txBody>
                    <a:bodyPr/>
                    <a:lstStyle/>
                    <a:p>
                      <a:r>
                        <a:rPr lang="en-US" sz="1800" kern="1200" dirty="0">
                          <a:solidFill>
                            <a:schemeClr val="tx1"/>
                          </a:solidFill>
                          <a:effectLst/>
                          <a:latin typeface="+mn-lt"/>
                          <a:ea typeface="+mn-ea"/>
                          <a:cs typeface="+mn-cs"/>
                        </a:rPr>
                        <a:t>83.93</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tx1"/>
                          </a:solidFill>
                          <a:effectLst/>
                          <a:latin typeface="+mn-lt"/>
                          <a:ea typeface="+mn-ea"/>
                          <a:cs typeface="+mn-cs"/>
                        </a:rPr>
                        <a:t>34,861,021</a:t>
                      </a:r>
                    </a:p>
                  </a:txBody>
                  <a:tcPr/>
                </a:tc>
                <a:extLst>
                  <a:ext uri="{0D108BD9-81ED-4DB2-BD59-A6C34878D82A}">
                    <a16:rowId xmlns:a16="http://schemas.microsoft.com/office/drawing/2014/main" val="3848011854"/>
                  </a:ext>
                </a:extLst>
              </a:tr>
            </a:tbl>
          </a:graphicData>
        </a:graphic>
      </p:graphicFrame>
    </p:spTree>
    <p:extLst>
      <p:ext uri="{BB962C8B-B14F-4D97-AF65-F5344CB8AC3E}">
        <p14:creationId xmlns:p14="http://schemas.microsoft.com/office/powerpoint/2010/main" val="217942640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15044"/>
            <a:ext cx="10515600" cy="795656"/>
          </a:xfrm>
        </p:spPr>
        <p:txBody>
          <a:bodyPr>
            <a:normAutofit/>
          </a:bodyPr>
          <a:lstStyle/>
          <a:p>
            <a:r>
              <a:rPr lang="en-US" dirty="0"/>
              <a:t>Creating Distributions from Data </a:t>
            </a:r>
            <a:r>
              <a:rPr lang="en-US" sz="3600" dirty="0"/>
              <a:t>(Slide 11 of 18)</a:t>
            </a:r>
          </a:p>
        </p:txBody>
      </p:sp>
      <p:sp>
        <p:nvSpPr>
          <p:cNvPr id="3" name="Content Placeholder 2"/>
          <p:cNvSpPr>
            <a:spLocks noGrp="1"/>
          </p:cNvSpPr>
          <p:nvPr>
            <p:ph idx="1"/>
          </p:nvPr>
        </p:nvSpPr>
        <p:spPr>
          <a:xfrm>
            <a:off x="838200" y="1367156"/>
            <a:ext cx="10515600" cy="4667884"/>
          </a:xfrm>
        </p:spPr>
        <p:txBody>
          <a:bodyPr vert="horz" lIns="91440" tIns="45720" rIns="91440" bIns="45720" rtlCol="0" anchor="t">
            <a:noAutofit/>
          </a:bodyPr>
          <a:lstStyle/>
          <a:p>
            <a:pPr marL="0" indent="0">
              <a:lnSpc>
                <a:spcPct val="100000"/>
              </a:lnSpc>
              <a:buNone/>
            </a:pPr>
            <a:r>
              <a:rPr lang="en-US" dirty="0"/>
              <a:t>Histograms</a:t>
            </a:r>
          </a:p>
          <a:p>
            <a:pPr marL="457200" lvl="1" indent="-231775">
              <a:lnSpc>
                <a:spcPct val="100000"/>
              </a:lnSpc>
            </a:pPr>
            <a:r>
              <a:rPr lang="en-US" sz="2600" b="1" dirty="0"/>
              <a:t>Histogram:</a:t>
            </a:r>
            <a:r>
              <a:rPr lang="en-US" sz="2600" dirty="0"/>
              <a:t> A common graphical presentation of quantitative data.</a:t>
            </a:r>
            <a:r>
              <a:rPr lang="en-US" sz="2600" b="1" dirty="0"/>
              <a:t> </a:t>
            </a:r>
            <a:endParaRPr lang="en-US" sz="2600" dirty="0"/>
          </a:p>
          <a:p>
            <a:pPr marL="457200" lvl="1" indent="-231775">
              <a:lnSpc>
                <a:spcPct val="100000"/>
              </a:lnSpc>
            </a:pPr>
            <a:r>
              <a:rPr lang="en-US" sz="2600" dirty="0"/>
              <a:t>Constructed by placing the variable of interest on the horizontal axis and the selected frequency measure (absolute frequency, relative frequency, or percent frequency) on the vertical axis.</a:t>
            </a:r>
          </a:p>
          <a:p>
            <a:pPr marL="457200" lvl="1" indent="-231775">
              <a:lnSpc>
                <a:spcPct val="100000"/>
              </a:lnSpc>
            </a:pPr>
            <a:r>
              <a:rPr lang="en-US" sz="2600" dirty="0"/>
              <a:t>The frequency measure of each class is shown by drawing a rectangle whose base is the class limits on the horizontal axis and whose height is the corresponding frequency measure.</a:t>
            </a:r>
          </a:p>
          <a:p>
            <a:pPr marL="937260" lvl="1" indent="-342900"/>
            <a:endParaRPr lang="en-US" dirty="0"/>
          </a:p>
          <a:p>
            <a:endParaRPr lang="en-US" dirty="0"/>
          </a:p>
          <a:p>
            <a:pPr marL="342900" indent="-342900"/>
            <a:endParaRPr lang="en-US" b="1" dirty="0"/>
          </a:p>
        </p:txBody>
      </p:sp>
    </p:spTree>
    <p:extLst>
      <p:ext uri="{BB962C8B-B14F-4D97-AF65-F5344CB8AC3E}">
        <p14:creationId xmlns:p14="http://schemas.microsoft.com/office/powerpoint/2010/main" val="168309195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15881"/>
            <a:ext cx="10515600" cy="1118351"/>
          </a:xfrm>
        </p:spPr>
        <p:txBody>
          <a:bodyPr>
            <a:noAutofit/>
          </a:bodyPr>
          <a:lstStyle/>
          <a:p>
            <a:r>
              <a:rPr lang="en-US" dirty="0"/>
              <a:t>Creating Distributions from Data </a:t>
            </a:r>
            <a:r>
              <a:rPr lang="en-US" sz="3600" dirty="0"/>
              <a:t>(Slide 12 of 18)</a:t>
            </a:r>
          </a:p>
        </p:txBody>
      </p:sp>
      <p:sp>
        <p:nvSpPr>
          <p:cNvPr id="3" name="Text Placeholder 2">
            <a:extLst>
              <a:ext uri="{FF2B5EF4-FFF2-40B4-BE49-F238E27FC236}">
                <a16:creationId xmlns:a16="http://schemas.microsoft.com/office/drawing/2014/main" id="{306A4790-829F-42AE-85B4-B9FE9F50DB16}"/>
              </a:ext>
            </a:extLst>
          </p:cNvPr>
          <p:cNvSpPr>
            <a:spLocks noGrp="1"/>
          </p:cNvSpPr>
          <p:nvPr>
            <p:ph type="body" sz="quarter" idx="12"/>
          </p:nvPr>
        </p:nvSpPr>
        <p:spPr>
          <a:xfrm>
            <a:off x="838200" y="1371601"/>
            <a:ext cx="10515600" cy="685482"/>
          </a:xfrm>
        </p:spPr>
        <p:txBody>
          <a:bodyPr/>
          <a:lstStyle/>
          <a:p>
            <a:pPr marL="0" indent="0">
              <a:buNone/>
            </a:pPr>
            <a:r>
              <a:rPr lang="en-US" dirty="0"/>
              <a:t>Figure 2.12: Histogram for the Audit Time Data</a:t>
            </a:r>
          </a:p>
        </p:txBody>
      </p:sp>
      <p:pic>
        <p:nvPicPr>
          <p:cNvPr id="9" name="Picture Placeholder 8" descr="The bar chart for the audit time data plots the frequency and audit time in days.&#10;&#10;">
            <a:extLst>
              <a:ext uri="{FF2B5EF4-FFF2-40B4-BE49-F238E27FC236}">
                <a16:creationId xmlns:a16="http://schemas.microsoft.com/office/drawing/2014/main" id="{DA488295-830C-44D8-9CE1-E10134652A4E}"/>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t="14141" b="8970"/>
          <a:stretch/>
        </p:blipFill>
        <p:spPr>
          <a:xfrm>
            <a:off x="2025336" y="2057083"/>
            <a:ext cx="8141328" cy="3566475"/>
          </a:xfrm>
        </p:spPr>
      </p:pic>
    </p:spTree>
    <p:extLst>
      <p:ext uri="{BB962C8B-B14F-4D97-AF65-F5344CB8AC3E}">
        <p14:creationId xmlns:p14="http://schemas.microsoft.com/office/powerpoint/2010/main" val="308054058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15882"/>
            <a:ext cx="10515600" cy="768784"/>
          </a:xfrm>
        </p:spPr>
        <p:txBody>
          <a:bodyPr>
            <a:noAutofit/>
          </a:bodyPr>
          <a:lstStyle/>
          <a:p>
            <a:r>
              <a:rPr lang="en-US" dirty="0"/>
              <a:t>Creating Distributions from Data </a:t>
            </a:r>
            <a:r>
              <a:rPr lang="en-US" sz="3600" dirty="0"/>
              <a:t>(Slide 13 of 18)</a:t>
            </a:r>
          </a:p>
        </p:txBody>
      </p:sp>
      <p:sp>
        <p:nvSpPr>
          <p:cNvPr id="3" name="Text Placeholder 2">
            <a:extLst>
              <a:ext uri="{FF2B5EF4-FFF2-40B4-BE49-F238E27FC236}">
                <a16:creationId xmlns:a16="http://schemas.microsoft.com/office/drawing/2014/main" id="{CA9ADE3A-20B9-4410-96DB-505581EA722D}"/>
              </a:ext>
            </a:extLst>
          </p:cNvPr>
          <p:cNvSpPr>
            <a:spLocks noGrp="1"/>
          </p:cNvSpPr>
          <p:nvPr>
            <p:ph type="body" sz="quarter" idx="12"/>
          </p:nvPr>
        </p:nvSpPr>
        <p:spPr>
          <a:xfrm>
            <a:off x="838200" y="1371601"/>
            <a:ext cx="10515600" cy="2284730"/>
          </a:xfrm>
        </p:spPr>
        <p:txBody>
          <a:bodyPr/>
          <a:lstStyle/>
          <a:p>
            <a:pPr marL="0" indent="0">
              <a:buNone/>
            </a:pPr>
            <a:r>
              <a:rPr lang="en-US" dirty="0"/>
              <a:t>Figure 2.13: Creating a Histogram for the Audit Time Data Using Data Analysis </a:t>
            </a:r>
            <a:r>
              <a:rPr lang="en-US" dirty="0" err="1"/>
              <a:t>Toolpak</a:t>
            </a:r>
            <a:r>
              <a:rPr lang="en-US" dirty="0"/>
              <a:t> in Excel</a:t>
            </a:r>
          </a:p>
        </p:txBody>
      </p:sp>
      <p:pic>
        <p:nvPicPr>
          <p:cNvPr id="9" name="Picture Placeholder 8" descr="The table lists the year-end audit times in days. The histogram box reads as follows. The input dialog box displays the following options. Input range: $ a $ 2: $ d $ 6. Bin range: $ a $ 10: $ a $ 14. The output options dialog box consists of three radio buttons and three checkboxes. The three radio buttons are as follows: output range, new worksheet ply, new worksheet. The three checkboxes are as follows: pareto sorted histogram, cumulative percentage, and chart output.&#10;&#10;">
            <a:extLst>
              <a:ext uri="{FF2B5EF4-FFF2-40B4-BE49-F238E27FC236}">
                <a16:creationId xmlns:a16="http://schemas.microsoft.com/office/drawing/2014/main" id="{9EDE5AD2-E6EF-4A71-AA3B-65972ECEEDE2}"/>
              </a:ext>
            </a:extLst>
          </p:cNvPr>
          <p:cNvPicPr>
            <a:picLocks noGrp="1" noChangeAspect="1"/>
          </p:cNvPicPr>
          <p:nvPr>
            <p:ph type="pic" sz="quarter" idx="13"/>
          </p:nvPr>
        </p:nvPicPr>
        <p:blipFill rotWithShape="1">
          <a:blip r:embed="rId3" cstate="print">
            <a:extLst>
              <a:ext uri="{28A0092B-C50C-407E-A947-70E740481C1C}">
                <a14:useLocalDpi xmlns:a14="http://schemas.microsoft.com/office/drawing/2010/main" val="0"/>
              </a:ext>
            </a:extLst>
          </a:blip>
          <a:srcRect t="7348" b="6252"/>
          <a:stretch/>
        </p:blipFill>
        <p:spPr>
          <a:xfrm>
            <a:off x="3110484" y="2240280"/>
            <a:ext cx="5971032" cy="3771062"/>
          </a:xfrm>
        </p:spPr>
      </p:pic>
    </p:spTree>
    <p:extLst>
      <p:ext uri="{BB962C8B-B14F-4D97-AF65-F5344CB8AC3E}">
        <p14:creationId xmlns:p14="http://schemas.microsoft.com/office/powerpoint/2010/main" val="353544524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15882"/>
            <a:ext cx="10515600" cy="723064"/>
          </a:xfrm>
        </p:spPr>
        <p:txBody>
          <a:bodyPr>
            <a:noAutofit/>
          </a:bodyPr>
          <a:lstStyle/>
          <a:p>
            <a:r>
              <a:rPr lang="en-US" dirty="0"/>
              <a:t>Creating Distributions from Data </a:t>
            </a:r>
            <a:r>
              <a:rPr lang="en-US" sz="3600" dirty="0"/>
              <a:t>(Slide 14 of 18)</a:t>
            </a:r>
          </a:p>
        </p:txBody>
      </p:sp>
      <p:sp>
        <p:nvSpPr>
          <p:cNvPr id="3" name="Text Placeholder 2">
            <a:extLst>
              <a:ext uri="{FF2B5EF4-FFF2-40B4-BE49-F238E27FC236}">
                <a16:creationId xmlns:a16="http://schemas.microsoft.com/office/drawing/2014/main" id="{7E4B757D-CD87-49EE-9FBC-1CD689606D0C}"/>
              </a:ext>
            </a:extLst>
          </p:cNvPr>
          <p:cNvSpPr>
            <a:spLocks noGrp="1"/>
          </p:cNvSpPr>
          <p:nvPr>
            <p:ph type="body" sz="quarter" idx="12"/>
          </p:nvPr>
        </p:nvSpPr>
        <p:spPr>
          <a:xfrm>
            <a:off x="838200" y="1371601"/>
            <a:ext cx="10515600" cy="2330450"/>
          </a:xfrm>
        </p:spPr>
        <p:txBody>
          <a:bodyPr/>
          <a:lstStyle/>
          <a:p>
            <a:pPr marL="0" indent="0">
              <a:buNone/>
            </a:pPr>
            <a:r>
              <a:rPr lang="en-US" dirty="0"/>
              <a:t>Figure 2.14: Completed Histogram for the Audit Time Data Using Data Analysis </a:t>
            </a:r>
            <a:r>
              <a:rPr lang="en-US" dirty="0" err="1"/>
              <a:t>ToolPak</a:t>
            </a:r>
            <a:r>
              <a:rPr lang="en-US" dirty="0"/>
              <a:t> in Excel</a:t>
            </a:r>
          </a:p>
        </p:txBody>
      </p:sp>
      <p:pic>
        <p:nvPicPr>
          <p:cNvPr id="9" name="Picture Placeholder 8" descr="The table lists the bin and frequency. The bar chart in the histogram plots frequency and bin.&#10;&#10;">
            <a:extLst>
              <a:ext uri="{FF2B5EF4-FFF2-40B4-BE49-F238E27FC236}">
                <a16:creationId xmlns:a16="http://schemas.microsoft.com/office/drawing/2014/main" id="{7AD0DAD7-0F47-4759-9028-5D190DDED52B}"/>
              </a:ext>
            </a:extLst>
          </p:cNvPr>
          <p:cNvPicPr>
            <a:picLocks noGrp="1" noChangeAspect="1"/>
          </p:cNvPicPr>
          <p:nvPr>
            <p:ph type="pic" sz="quarter" idx="13"/>
          </p:nvPr>
        </p:nvPicPr>
        <p:blipFill rotWithShape="1">
          <a:blip r:embed="rId3" cstate="print">
            <a:extLst>
              <a:ext uri="{28A0092B-C50C-407E-A947-70E740481C1C}">
                <a14:useLocalDpi xmlns:a14="http://schemas.microsoft.com/office/drawing/2010/main" val="0"/>
              </a:ext>
            </a:extLst>
          </a:blip>
          <a:srcRect t="13350" b="4486"/>
          <a:stretch/>
        </p:blipFill>
        <p:spPr>
          <a:xfrm>
            <a:off x="2127448" y="2536826"/>
            <a:ext cx="7937104" cy="3322320"/>
          </a:xfrm>
        </p:spPr>
      </p:pic>
    </p:spTree>
    <p:extLst>
      <p:ext uri="{BB962C8B-B14F-4D97-AF65-F5344CB8AC3E}">
        <p14:creationId xmlns:p14="http://schemas.microsoft.com/office/powerpoint/2010/main" val="44326199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15044"/>
            <a:ext cx="10515600" cy="795656"/>
          </a:xfrm>
        </p:spPr>
        <p:txBody>
          <a:bodyPr>
            <a:noAutofit/>
          </a:bodyPr>
          <a:lstStyle/>
          <a:p>
            <a:r>
              <a:rPr lang="en-US" dirty="0"/>
              <a:t>Creating Distributions from Data </a:t>
            </a:r>
            <a:r>
              <a:rPr lang="en-US" sz="3600" dirty="0"/>
              <a:t>(Slide 15 of 18)</a:t>
            </a:r>
          </a:p>
        </p:txBody>
      </p:sp>
      <p:sp>
        <p:nvSpPr>
          <p:cNvPr id="3" name="Content Placeholder 2"/>
          <p:cNvSpPr>
            <a:spLocks noGrp="1"/>
          </p:cNvSpPr>
          <p:nvPr>
            <p:ph idx="1"/>
          </p:nvPr>
        </p:nvSpPr>
        <p:spPr>
          <a:xfrm>
            <a:off x="838200" y="1417320"/>
            <a:ext cx="10515600" cy="4572000"/>
          </a:xfrm>
        </p:spPr>
        <p:txBody>
          <a:bodyPr vert="horz" lIns="91440" tIns="45720" rIns="91440" bIns="45720" rtlCol="0" anchor="t">
            <a:noAutofit/>
          </a:bodyPr>
          <a:lstStyle/>
          <a:p>
            <a:pPr marL="0" indent="0">
              <a:buNone/>
            </a:pPr>
            <a:r>
              <a:rPr lang="en-US" dirty="0"/>
              <a:t>Histograms (cont.)</a:t>
            </a:r>
          </a:p>
          <a:p>
            <a:pPr marL="457200" indent="-222250"/>
            <a:r>
              <a:rPr lang="en-US" sz="2600" dirty="0"/>
              <a:t>Histograms</a:t>
            </a:r>
            <a:r>
              <a:rPr lang="en-US" sz="2600" b="1" dirty="0"/>
              <a:t> </a:t>
            </a:r>
            <a:r>
              <a:rPr lang="en-US" sz="2600" dirty="0"/>
              <a:t>provide information about the shape, or form, of a distribution.</a:t>
            </a:r>
            <a:endParaRPr lang="en-US" sz="2600" b="1" dirty="0"/>
          </a:p>
          <a:p>
            <a:pPr marL="457200" indent="-222250"/>
            <a:r>
              <a:rPr lang="en-US" sz="2600" b="1" dirty="0"/>
              <a:t>Skewness</a:t>
            </a:r>
            <a:r>
              <a:rPr lang="en-US" sz="2600" dirty="0"/>
              <a:t>: Lack of symmetry.</a:t>
            </a:r>
          </a:p>
          <a:p>
            <a:pPr marL="457200" indent="-222250"/>
            <a:r>
              <a:rPr lang="en-US" sz="2600" dirty="0"/>
              <a:t>Skewness is an important characteristic of the shape of a distribution.</a:t>
            </a:r>
          </a:p>
          <a:p>
            <a:endParaRPr lang="en-US" dirty="0"/>
          </a:p>
          <a:p>
            <a:pPr marL="342900" indent="-342900"/>
            <a:endParaRPr lang="en-US" b="1" dirty="0"/>
          </a:p>
        </p:txBody>
      </p:sp>
    </p:spTree>
    <p:extLst>
      <p:ext uri="{BB962C8B-B14F-4D97-AF65-F5344CB8AC3E}">
        <p14:creationId xmlns:p14="http://schemas.microsoft.com/office/powerpoint/2010/main" val="393236714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15881"/>
            <a:ext cx="10515600" cy="723063"/>
          </a:xfrm>
        </p:spPr>
        <p:txBody>
          <a:bodyPr>
            <a:noAutofit/>
          </a:bodyPr>
          <a:lstStyle/>
          <a:p>
            <a:r>
              <a:rPr lang="en-US" dirty="0"/>
              <a:t>Creating Distributions from Data </a:t>
            </a:r>
            <a:r>
              <a:rPr lang="en-US" sz="3600" dirty="0"/>
              <a:t>(Slide 16 of 18)</a:t>
            </a:r>
          </a:p>
        </p:txBody>
      </p:sp>
      <p:sp>
        <p:nvSpPr>
          <p:cNvPr id="3" name="Text Placeholder 2">
            <a:extLst>
              <a:ext uri="{FF2B5EF4-FFF2-40B4-BE49-F238E27FC236}">
                <a16:creationId xmlns:a16="http://schemas.microsoft.com/office/drawing/2014/main" id="{B8CFF6A4-BEAC-4F80-A9D3-AB1AAF016C64}"/>
              </a:ext>
            </a:extLst>
          </p:cNvPr>
          <p:cNvSpPr>
            <a:spLocks noGrp="1"/>
          </p:cNvSpPr>
          <p:nvPr>
            <p:ph type="body" sz="quarter" idx="12"/>
          </p:nvPr>
        </p:nvSpPr>
        <p:spPr>
          <a:xfrm>
            <a:off x="838200" y="1371601"/>
            <a:ext cx="10515600" cy="2330450"/>
          </a:xfrm>
        </p:spPr>
        <p:txBody>
          <a:bodyPr/>
          <a:lstStyle/>
          <a:p>
            <a:pPr marL="0" indent="0">
              <a:buNone/>
            </a:pPr>
            <a:r>
              <a:rPr lang="en-US" dirty="0"/>
              <a:t>Figure 2.15: Histograms Showing Distributions with Different Levels of Skewness</a:t>
            </a:r>
          </a:p>
        </p:txBody>
      </p:sp>
      <p:pic>
        <p:nvPicPr>
          <p:cNvPr id="9" name="Picture Placeholder 8" descr="Four examples of histograms are shown. Panel a shows the moderately skewed left histogram. The length of the bars for the moderately skewed left histogram increases from left to right. Panel b shows the moderately skewed right histogram. The length of bars for the moderately skewed right histogram decreases from left to right. Panel c shows the symmetric histogram. In the symmetric histogram, the length of the center bar is the highest and it decreases from the center to the left and from the center to the right. Panel d shows the highly skewed right histogram. The length of the bars for the highly skewed right histogram decreases, sometimes sharply, from left to right.&#10;&#10;">
            <a:extLst>
              <a:ext uri="{FF2B5EF4-FFF2-40B4-BE49-F238E27FC236}">
                <a16:creationId xmlns:a16="http://schemas.microsoft.com/office/drawing/2014/main" id="{1250D6B8-1E2F-47E8-8D73-4560310CE593}"/>
              </a:ext>
            </a:extLst>
          </p:cNvPr>
          <p:cNvPicPr>
            <a:picLocks noGrp="1" noChangeAspect="1"/>
          </p:cNvPicPr>
          <p:nvPr>
            <p:ph type="pic" sz="quarter" idx="13"/>
          </p:nvPr>
        </p:nvPicPr>
        <p:blipFill rotWithShape="1">
          <a:blip r:embed="rId3" cstate="print">
            <a:extLst>
              <a:ext uri="{28A0092B-C50C-407E-A947-70E740481C1C}">
                <a14:useLocalDpi xmlns:a14="http://schemas.microsoft.com/office/drawing/2010/main" val="0"/>
              </a:ext>
            </a:extLst>
          </a:blip>
          <a:srcRect t="7623" b="3571"/>
          <a:stretch/>
        </p:blipFill>
        <p:spPr>
          <a:xfrm>
            <a:off x="3366647" y="1948002"/>
            <a:ext cx="5458706" cy="3979088"/>
          </a:xfrm>
        </p:spPr>
      </p:pic>
    </p:spTree>
    <p:extLst>
      <p:ext uri="{BB962C8B-B14F-4D97-AF65-F5344CB8AC3E}">
        <p14:creationId xmlns:p14="http://schemas.microsoft.com/office/powerpoint/2010/main" val="405362658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15044"/>
            <a:ext cx="10515600" cy="795656"/>
          </a:xfrm>
        </p:spPr>
        <p:txBody>
          <a:bodyPr>
            <a:noAutofit/>
          </a:bodyPr>
          <a:lstStyle/>
          <a:p>
            <a:r>
              <a:rPr lang="en-US" dirty="0"/>
              <a:t>Creating Distributions from Data </a:t>
            </a:r>
            <a:r>
              <a:rPr lang="en-US" sz="3600" dirty="0"/>
              <a:t>(Slide 17 of 18)</a:t>
            </a:r>
          </a:p>
        </p:txBody>
      </p:sp>
      <p:sp>
        <p:nvSpPr>
          <p:cNvPr id="3" name="Content Placeholder 2"/>
          <p:cNvSpPr>
            <a:spLocks noGrp="1"/>
          </p:cNvSpPr>
          <p:nvPr>
            <p:ph idx="1"/>
          </p:nvPr>
        </p:nvSpPr>
        <p:spPr>
          <a:xfrm>
            <a:off x="838200" y="1336676"/>
            <a:ext cx="10515600" cy="4667884"/>
          </a:xfrm>
        </p:spPr>
        <p:txBody>
          <a:bodyPr/>
          <a:lstStyle/>
          <a:p>
            <a:pPr marL="0" indent="0">
              <a:lnSpc>
                <a:spcPct val="100000"/>
              </a:lnSpc>
              <a:buNone/>
            </a:pPr>
            <a:r>
              <a:rPr lang="en-US" dirty="0"/>
              <a:t>Cumulative Distributions</a:t>
            </a:r>
          </a:p>
          <a:p>
            <a:pPr marL="457200" indent="-222250">
              <a:lnSpc>
                <a:spcPct val="100000"/>
              </a:lnSpc>
            </a:pPr>
            <a:r>
              <a:rPr lang="en-US" sz="2600" b="1" dirty="0"/>
              <a:t>Cumulative frequency distribution</a:t>
            </a:r>
            <a:r>
              <a:rPr lang="en-US" sz="2600" dirty="0"/>
              <a:t>: A variation of the frequency distribution that provides another tabular summary of quantitative data.</a:t>
            </a:r>
          </a:p>
          <a:p>
            <a:pPr marL="914400" lvl="1" indent="-231775">
              <a:lnSpc>
                <a:spcPct val="100000"/>
              </a:lnSpc>
            </a:pPr>
            <a:r>
              <a:rPr lang="en-US" dirty="0"/>
              <a:t>Uses the number of classes, class widths, and class limits developed for the frequency distribution.</a:t>
            </a:r>
          </a:p>
          <a:p>
            <a:pPr marL="914400" lvl="1" indent="-231775">
              <a:lnSpc>
                <a:spcPct val="100000"/>
              </a:lnSpc>
            </a:pPr>
            <a:r>
              <a:rPr lang="en-US" dirty="0"/>
              <a:t>Shows the number of data items with values less than or equal to the upper class limit of each class.</a:t>
            </a:r>
          </a:p>
          <a:p>
            <a:endParaRPr lang="en-US" dirty="0"/>
          </a:p>
          <a:p>
            <a:pPr marL="342900" indent="-342900"/>
            <a:endParaRPr lang="en-US" b="1" dirty="0"/>
          </a:p>
        </p:txBody>
      </p:sp>
    </p:spTree>
    <p:extLst>
      <p:ext uri="{BB962C8B-B14F-4D97-AF65-F5344CB8AC3E}">
        <p14:creationId xmlns:p14="http://schemas.microsoft.com/office/powerpoint/2010/main" val="196073136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18386"/>
            <a:ext cx="10515600" cy="1055112"/>
          </a:xfrm>
        </p:spPr>
        <p:txBody>
          <a:bodyPr>
            <a:noAutofit/>
          </a:bodyPr>
          <a:lstStyle/>
          <a:p>
            <a:r>
              <a:rPr lang="en-US" dirty="0"/>
              <a:t>Creating Distributions from Data </a:t>
            </a:r>
            <a:r>
              <a:rPr lang="en-US" sz="3600" dirty="0"/>
              <a:t>(Slide 18 of 18)</a:t>
            </a:r>
          </a:p>
        </p:txBody>
      </p:sp>
      <p:sp>
        <p:nvSpPr>
          <p:cNvPr id="3" name="Text Placeholder 2">
            <a:extLst>
              <a:ext uri="{FF2B5EF4-FFF2-40B4-BE49-F238E27FC236}">
                <a16:creationId xmlns:a16="http://schemas.microsoft.com/office/drawing/2014/main" id="{9BCDFDD5-EA76-47F5-9E34-CF2DB5EBF54E}"/>
              </a:ext>
            </a:extLst>
          </p:cNvPr>
          <p:cNvSpPr>
            <a:spLocks noGrp="1"/>
          </p:cNvSpPr>
          <p:nvPr>
            <p:ph type="body" sz="quarter" idx="12"/>
          </p:nvPr>
        </p:nvSpPr>
        <p:spPr>
          <a:xfrm>
            <a:off x="838199" y="1367155"/>
            <a:ext cx="10515601" cy="1360231"/>
          </a:xfrm>
        </p:spPr>
        <p:txBody>
          <a:bodyPr/>
          <a:lstStyle/>
          <a:p>
            <a:pPr marL="0" indent="0">
              <a:buNone/>
            </a:pPr>
            <a:r>
              <a:rPr lang="en-US" dirty="0"/>
              <a:t>Table 2.8: Cumulative Frequency, Cumulative Relative Frequency, and Cumulative Percent Frequency Distributions for the Audit Time Data</a:t>
            </a:r>
          </a:p>
        </p:txBody>
      </p:sp>
      <p:graphicFrame>
        <p:nvGraphicFramePr>
          <p:cNvPr id="8" name="Table Placeholder 7">
            <a:extLst>
              <a:ext uri="{FF2B5EF4-FFF2-40B4-BE49-F238E27FC236}">
                <a16:creationId xmlns:a16="http://schemas.microsoft.com/office/drawing/2014/main" id="{31F4636F-7553-4FCC-8104-DE76F598D428}"/>
              </a:ext>
            </a:extLst>
          </p:cNvPr>
          <p:cNvGraphicFramePr>
            <a:graphicFrameLocks noGrp="1"/>
          </p:cNvGraphicFramePr>
          <p:nvPr>
            <p:ph type="tbl" sz="quarter" idx="13"/>
            <p:extLst>
              <p:ext uri="{D42A27DB-BD31-4B8C-83A1-F6EECF244321}">
                <p14:modId xmlns:p14="http://schemas.microsoft.com/office/powerpoint/2010/main" val="4264636373"/>
              </p:ext>
            </p:extLst>
          </p:nvPr>
        </p:nvGraphicFramePr>
        <p:xfrm>
          <a:off x="1981200" y="2603884"/>
          <a:ext cx="6792687" cy="2721674"/>
        </p:xfrm>
        <a:graphic>
          <a:graphicData uri="http://schemas.openxmlformats.org/drawingml/2006/table">
            <a:tbl>
              <a:tblPr firstRow="1" bandRow="1">
                <a:tableStyleId>{5940675A-B579-460E-94D1-54222C63F5DA}</a:tableStyleId>
              </a:tblPr>
              <a:tblGrid>
                <a:gridCol w="2476717">
                  <a:extLst>
                    <a:ext uri="{9D8B030D-6E8A-4147-A177-3AD203B41FA5}">
                      <a16:colId xmlns:a16="http://schemas.microsoft.com/office/drawing/2014/main" val="2289158651"/>
                    </a:ext>
                  </a:extLst>
                </a:gridCol>
                <a:gridCol w="1316736">
                  <a:extLst>
                    <a:ext uri="{9D8B030D-6E8A-4147-A177-3AD203B41FA5}">
                      <a16:colId xmlns:a16="http://schemas.microsoft.com/office/drawing/2014/main" val="695146571"/>
                    </a:ext>
                  </a:extLst>
                </a:gridCol>
                <a:gridCol w="1464347">
                  <a:extLst>
                    <a:ext uri="{9D8B030D-6E8A-4147-A177-3AD203B41FA5}">
                      <a16:colId xmlns:a16="http://schemas.microsoft.com/office/drawing/2014/main" val="298576147"/>
                    </a:ext>
                  </a:extLst>
                </a:gridCol>
                <a:gridCol w="1534887">
                  <a:extLst>
                    <a:ext uri="{9D8B030D-6E8A-4147-A177-3AD203B41FA5}">
                      <a16:colId xmlns:a16="http://schemas.microsoft.com/office/drawing/2014/main" val="2377314193"/>
                    </a:ext>
                  </a:extLst>
                </a:gridCol>
              </a:tblGrid>
              <a:tr h="370840">
                <a:tc>
                  <a:txBody>
                    <a:bodyPr/>
                    <a:lstStyle/>
                    <a:p>
                      <a:pPr marL="0" marR="0" algn="ctr">
                        <a:lnSpc>
                          <a:spcPct val="107000"/>
                        </a:lnSpc>
                        <a:spcBef>
                          <a:spcPts val="0"/>
                        </a:spcBef>
                        <a:spcAft>
                          <a:spcPts val="0"/>
                        </a:spcAft>
                      </a:pPr>
                      <a:r>
                        <a:rPr lang="en-US" sz="1800" b="1" dirty="0">
                          <a:effectLst/>
                          <a:latin typeface="AvenirLTStd-Heavy"/>
                          <a:ea typeface="Calibri" panose="020F0502020204030204" pitchFamily="34" charset="0"/>
                          <a:cs typeface="AvenirLTStd-Heavy"/>
                        </a:rPr>
                        <a:t>Audit Time (days)</a:t>
                      </a:r>
                      <a:endParaRPr lang="en-US" sz="18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800" b="1" dirty="0">
                          <a:effectLst/>
                          <a:latin typeface="AvenirLTStd-Heavy"/>
                          <a:ea typeface="Calibri" panose="020F0502020204030204" pitchFamily="34" charset="0"/>
                          <a:cs typeface="AvenirLTStd-Heavy"/>
                        </a:rPr>
                        <a:t>Cumulative Frequency</a:t>
                      </a:r>
                      <a:endParaRPr lang="en-US" sz="18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800" b="1" dirty="0">
                          <a:effectLst/>
                          <a:latin typeface="AvenirLTStd-Heavy"/>
                          <a:ea typeface="Calibri" panose="020F0502020204030204" pitchFamily="34" charset="0"/>
                          <a:cs typeface="AvenirLTStd-Heavy"/>
                        </a:rPr>
                        <a:t>Cumulative Relative Frequency</a:t>
                      </a:r>
                      <a:endParaRPr lang="en-US" sz="18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800" b="1" dirty="0">
                          <a:effectLst/>
                          <a:latin typeface="AvenirLTStd-Heavy"/>
                          <a:ea typeface="Calibri" panose="020F0502020204030204" pitchFamily="34" charset="0"/>
                          <a:cs typeface="AvenirLTStd-Heavy"/>
                        </a:rPr>
                        <a:t>Cumulative Percent Frequency</a:t>
                      </a:r>
                      <a:endParaRPr lang="en-US" sz="18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446776188"/>
                  </a:ext>
                </a:extLst>
              </a:tr>
              <a:tr h="370840">
                <a:tc>
                  <a:txBody>
                    <a:bodyPr/>
                    <a:lstStyle/>
                    <a:p>
                      <a:pPr marL="0" marR="0">
                        <a:lnSpc>
                          <a:spcPct val="107000"/>
                        </a:lnSpc>
                        <a:spcBef>
                          <a:spcPts val="0"/>
                        </a:spcBef>
                        <a:spcAft>
                          <a:spcPts val="0"/>
                        </a:spcAft>
                      </a:pPr>
                      <a:r>
                        <a:rPr lang="en-US" sz="1800" dirty="0">
                          <a:effectLst/>
                          <a:latin typeface="AvenirLTStd-Book"/>
                          <a:ea typeface="Calibri" panose="020F0502020204030204" pitchFamily="34" charset="0"/>
                          <a:cs typeface="AvenirLTStd-Book"/>
                        </a:rPr>
                        <a:t>Less than or equal to 14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lvl="0" indent="0" algn="l" defTabSz="914400" rtl="0" eaLnBrk="1" fontAlgn="auto" latinLnBrk="0" hangingPunct="1">
                        <a:lnSpc>
                          <a:spcPct val="107000"/>
                        </a:lnSpc>
                        <a:spcBef>
                          <a:spcPts val="0"/>
                        </a:spcBef>
                        <a:spcAft>
                          <a:spcPts val="0"/>
                        </a:spcAft>
                        <a:buClrTx/>
                        <a:buSzTx/>
                        <a:buFontTx/>
                        <a:buNone/>
                        <a:tabLst>
                          <a:tab pos="731520" algn="r"/>
                        </a:tabLst>
                        <a:defRPr/>
                      </a:pPr>
                      <a:r>
                        <a:rPr lang="en-US" sz="1800" kern="1200" dirty="0">
                          <a:solidFill>
                            <a:schemeClr val="tx1"/>
                          </a:solidFill>
                          <a:effectLst/>
                          <a:latin typeface="+mn-lt"/>
                          <a:ea typeface="+mn-ea"/>
                          <a:cs typeface="+mn-cs"/>
                        </a:rPr>
                        <a:t>	</a:t>
                      </a:r>
                      <a:r>
                        <a:rPr lang="en-US" sz="1800" dirty="0">
                          <a:effectLst/>
                          <a:latin typeface="AvenirLTStd-Book"/>
                          <a:ea typeface="Calibri" panose="020F0502020204030204" pitchFamily="34" charset="0"/>
                          <a:cs typeface="AvenirLTStd-Book"/>
                        </a:rPr>
                        <a:t>4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lvl="0" indent="0" algn="l" defTabSz="914400" rtl="0" eaLnBrk="1" fontAlgn="auto" latinLnBrk="0" hangingPunct="1">
                        <a:lnSpc>
                          <a:spcPct val="107000"/>
                        </a:lnSpc>
                        <a:spcBef>
                          <a:spcPts val="0"/>
                        </a:spcBef>
                        <a:spcAft>
                          <a:spcPts val="0"/>
                        </a:spcAft>
                        <a:buClrTx/>
                        <a:buSzTx/>
                        <a:buFontTx/>
                        <a:buNone/>
                        <a:tabLst>
                          <a:tab pos="914400" algn="r"/>
                        </a:tabLst>
                        <a:defRPr/>
                      </a:pPr>
                      <a:r>
                        <a:rPr lang="en-US" sz="1800" kern="1200" dirty="0">
                          <a:solidFill>
                            <a:schemeClr val="tx1"/>
                          </a:solidFill>
                          <a:effectLst/>
                          <a:latin typeface="+mn-lt"/>
                          <a:ea typeface="+mn-ea"/>
                          <a:cs typeface="+mn-cs"/>
                        </a:rPr>
                        <a:t>	</a:t>
                      </a:r>
                      <a:r>
                        <a:rPr lang="en-US" sz="1800" dirty="0">
                          <a:effectLst/>
                          <a:latin typeface="AvenirLTStd-Book"/>
                          <a:ea typeface="Calibri" panose="020F0502020204030204" pitchFamily="34" charset="0"/>
                          <a:cs typeface="AvenirLTStd-Book"/>
                        </a:rPr>
                        <a:t>0.20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lvl="0" indent="0" algn="l" defTabSz="914400" rtl="0" eaLnBrk="1" fontAlgn="auto" latinLnBrk="0" hangingPunct="1">
                        <a:lnSpc>
                          <a:spcPct val="107000"/>
                        </a:lnSpc>
                        <a:spcBef>
                          <a:spcPts val="0"/>
                        </a:spcBef>
                        <a:spcAft>
                          <a:spcPts val="0"/>
                        </a:spcAft>
                        <a:buClrTx/>
                        <a:buSzTx/>
                        <a:buFontTx/>
                        <a:buNone/>
                        <a:tabLst>
                          <a:tab pos="860425" algn="r"/>
                        </a:tabLst>
                        <a:defRPr/>
                      </a:pPr>
                      <a:r>
                        <a:rPr lang="en-US" sz="1800" kern="1200" dirty="0">
                          <a:solidFill>
                            <a:schemeClr val="tx1"/>
                          </a:solidFill>
                          <a:effectLst/>
                          <a:latin typeface="+mn-lt"/>
                          <a:ea typeface="+mn-ea"/>
                          <a:cs typeface="+mn-cs"/>
                        </a:rPr>
                        <a:t>	</a:t>
                      </a:r>
                      <a:r>
                        <a:rPr lang="en-US" sz="1800" dirty="0">
                          <a:effectLst/>
                          <a:latin typeface="AvenirLTStd-Book"/>
                          <a:ea typeface="Calibri" panose="020F0502020204030204" pitchFamily="34" charset="0"/>
                          <a:cs typeface="AvenirLTStd-Book"/>
                        </a:rPr>
                        <a:t>20</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416596466"/>
                  </a:ext>
                </a:extLst>
              </a:tr>
              <a:tr h="370840">
                <a:tc>
                  <a:txBody>
                    <a:bodyPr/>
                    <a:lstStyle/>
                    <a:p>
                      <a:pPr marL="0" marR="0">
                        <a:lnSpc>
                          <a:spcPct val="107000"/>
                        </a:lnSpc>
                        <a:spcBef>
                          <a:spcPts val="0"/>
                        </a:spcBef>
                        <a:spcAft>
                          <a:spcPts val="0"/>
                        </a:spcAft>
                      </a:pPr>
                      <a:r>
                        <a:rPr lang="en-US" sz="1800" dirty="0">
                          <a:effectLst/>
                          <a:latin typeface="AvenirLTStd-Book"/>
                          <a:ea typeface="Calibri" panose="020F0502020204030204" pitchFamily="34" charset="0"/>
                          <a:cs typeface="AvenirLTStd-Book"/>
                        </a:rPr>
                        <a:t>Less than or equal to 19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lvl="0" indent="0" algn="l" defTabSz="914400" rtl="0" eaLnBrk="1" fontAlgn="auto" latinLnBrk="0" hangingPunct="1">
                        <a:lnSpc>
                          <a:spcPct val="107000"/>
                        </a:lnSpc>
                        <a:spcBef>
                          <a:spcPts val="0"/>
                        </a:spcBef>
                        <a:spcAft>
                          <a:spcPts val="0"/>
                        </a:spcAft>
                        <a:buClrTx/>
                        <a:buSzTx/>
                        <a:buFontTx/>
                        <a:buNone/>
                        <a:tabLst>
                          <a:tab pos="731520" algn="r"/>
                        </a:tabLst>
                        <a:defRPr/>
                      </a:pPr>
                      <a:r>
                        <a:rPr lang="en-US" sz="1800" kern="1200" dirty="0">
                          <a:solidFill>
                            <a:schemeClr val="tx1"/>
                          </a:solidFill>
                          <a:effectLst/>
                          <a:latin typeface="+mn-lt"/>
                          <a:ea typeface="+mn-ea"/>
                          <a:cs typeface="+mn-cs"/>
                        </a:rPr>
                        <a:t>	</a:t>
                      </a:r>
                      <a:r>
                        <a:rPr lang="en-US" sz="1800" dirty="0">
                          <a:effectLst/>
                          <a:latin typeface="AvenirLTStd-Book"/>
                          <a:ea typeface="Calibri" panose="020F0502020204030204" pitchFamily="34" charset="0"/>
                          <a:cs typeface="AvenirLTStd-Book"/>
                        </a:rPr>
                        <a:t>12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lvl="0" indent="0" algn="l" defTabSz="914400" rtl="0" eaLnBrk="1" fontAlgn="auto" latinLnBrk="0" hangingPunct="1">
                        <a:lnSpc>
                          <a:spcPct val="107000"/>
                        </a:lnSpc>
                        <a:spcBef>
                          <a:spcPts val="0"/>
                        </a:spcBef>
                        <a:spcAft>
                          <a:spcPts val="0"/>
                        </a:spcAft>
                        <a:buClrTx/>
                        <a:buSzTx/>
                        <a:buFontTx/>
                        <a:buNone/>
                        <a:tabLst>
                          <a:tab pos="914400" algn="r"/>
                        </a:tabLst>
                        <a:defRPr/>
                      </a:pPr>
                      <a:r>
                        <a:rPr lang="en-US" sz="1800" kern="1200" dirty="0">
                          <a:solidFill>
                            <a:schemeClr val="tx1"/>
                          </a:solidFill>
                          <a:effectLst/>
                          <a:latin typeface="+mn-lt"/>
                          <a:ea typeface="+mn-ea"/>
                          <a:cs typeface="+mn-cs"/>
                        </a:rPr>
                        <a:t>	</a:t>
                      </a:r>
                      <a:r>
                        <a:rPr lang="en-US" sz="1800" dirty="0">
                          <a:effectLst/>
                          <a:latin typeface="AvenirLTStd-Book"/>
                          <a:ea typeface="Calibri" panose="020F0502020204030204" pitchFamily="34" charset="0"/>
                          <a:cs typeface="AvenirLTStd-Book"/>
                        </a:rPr>
                        <a:t>0.60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lvl="0" indent="0" algn="l" defTabSz="914400" rtl="0" eaLnBrk="1" fontAlgn="auto" latinLnBrk="0" hangingPunct="1">
                        <a:lnSpc>
                          <a:spcPct val="107000"/>
                        </a:lnSpc>
                        <a:spcBef>
                          <a:spcPts val="0"/>
                        </a:spcBef>
                        <a:spcAft>
                          <a:spcPts val="0"/>
                        </a:spcAft>
                        <a:buClrTx/>
                        <a:buSzTx/>
                        <a:buFontTx/>
                        <a:buNone/>
                        <a:tabLst>
                          <a:tab pos="860425" algn="r"/>
                        </a:tabLst>
                        <a:defRPr/>
                      </a:pPr>
                      <a:r>
                        <a:rPr lang="en-US" sz="1800" kern="1200" dirty="0">
                          <a:solidFill>
                            <a:schemeClr val="tx1"/>
                          </a:solidFill>
                          <a:effectLst/>
                          <a:latin typeface="+mn-lt"/>
                          <a:ea typeface="+mn-ea"/>
                          <a:cs typeface="+mn-cs"/>
                        </a:rPr>
                        <a:t>	</a:t>
                      </a:r>
                      <a:r>
                        <a:rPr lang="en-US" sz="1800" dirty="0">
                          <a:effectLst/>
                          <a:latin typeface="AvenirLTStd-Book"/>
                          <a:ea typeface="Calibri" panose="020F0502020204030204" pitchFamily="34" charset="0"/>
                          <a:cs typeface="AvenirLTStd-Book"/>
                        </a:rPr>
                        <a:t>60</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971839878"/>
                  </a:ext>
                </a:extLst>
              </a:tr>
              <a:tr h="370840">
                <a:tc>
                  <a:txBody>
                    <a:bodyPr/>
                    <a:lstStyle/>
                    <a:p>
                      <a:pPr marL="0" marR="0">
                        <a:lnSpc>
                          <a:spcPct val="107000"/>
                        </a:lnSpc>
                        <a:spcBef>
                          <a:spcPts val="0"/>
                        </a:spcBef>
                        <a:spcAft>
                          <a:spcPts val="0"/>
                        </a:spcAft>
                      </a:pPr>
                      <a:r>
                        <a:rPr lang="en-US" sz="1800">
                          <a:effectLst/>
                          <a:latin typeface="AvenirLTStd-Book"/>
                          <a:ea typeface="Calibri" panose="020F0502020204030204" pitchFamily="34" charset="0"/>
                          <a:cs typeface="AvenirLTStd-Book"/>
                        </a:rPr>
                        <a:t>Less than or equal to 24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lvl="0" indent="0" algn="l" defTabSz="914400" rtl="0" eaLnBrk="1" fontAlgn="auto" latinLnBrk="0" hangingPunct="1">
                        <a:lnSpc>
                          <a:spcPct val="107000"/>
                        </a:lnSpc>
                        <a:spcBef>
                          <a:spcPts val="0"/>
                        </a:spcBef>
                        <a:spcAft>
                          <a:spcPts val="0"/>
                        </a:spcAft>
                        <a:buClrTx/>
                        <a:buSzTx/>
                        <a:buFontTx/>
                        <a:buNone/>
                        <a:tabLst>
                          <a:tab pos="731520" algn="r"/>
                        </a:tabLst>
                        <a:defRPr/>
                      </a:pPr>
                      <a:r>
                        <a:rPr lang="en-US" sz="1800" kern="1200" dirty="0">
                          <a:solidFill>
                            <a:schemeClr val="tx1"/>
                          </a:solidFill>
                          <a:effectLst/>
                          <a:latin typeface="+mn-lt"/>
                          <a:ea typeface="+mn-ea"/>
                          <a:cs typeface="+mn-cs"/>
                        </a:rPr>
                        <a:t>	</a:t>
                      </a:r>
                      <a:r>
                        <a:rPr lang="en-US" sz="1800" dirty="0">
                          <a:effectLst/>
                          <a:latin typeface="AvenirLTStd-Book"/>
                          <a:ea typeface="Calibri" panose="020F0502020204030204" pitchFamily="34" charset="0"/>
                          <a:cs typeface="AvenirLTStd-Book"/>
                        </a:rPr>
                        <a:t>17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lvl="0" indent="0" algn="l" defTabSz="914400" rtl="0" eaLnBrk="1" fontAlgn="auto" latinLnBrk="0" hangingPunct="1">
                        <a:lnSpc>
                          <a:spcPct val="107000"/>
                        </a:lnSpc>
                        <a:spcBef>
                          <a:spcPts val="0"/>
                        </a:spcBef>
                        <a:spcAft>
                          <a:spcPts val="0"/>
                        </a:spcAft>
                        <a:buClrTx/>
                        <a:buSzTx/>
                        <a:buFontTx/>
                        <a:buNone/>
                        <a:tabLst>
                          <a:tab pos="914400" algn="r"/>
                        </a:tabLst>
                        <a:defRPr/>
                      </a:pPr>
                      <a:r>
                        <a:rPr lang="en-US" sz="1800" kern="1200" dirty="0">
                          <a:solidFill>
                            <a:schemeClr val="tx1"/>
                          </a:solidFill>
                          <a:effectLst/>
                          <a:latin typeface="+mn-lt"/>
                          <a:ea typeface="+mn-ea"/>
                          <a:cs typeface="+mn-cs"/>
                        </a:rPr>
                        <a:t>	</a:t>
                      </a:r>
                      <a:r>
                        <a:rPr lang="en-US" sz="1800" dirty="0">
                          <a:effectLst/>
                          <a:latin typeface="AvenirLTStd-Book"/>
                          <a:ea typeface="Calibri" panose="020F0502020204030204" pitchFamily="34" charset="0"/>
                          <a:cs typeface="AvenirLTStd-Book"/>
                        </a:rPr>
                        <a:t>0.85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lvl="0" indent="0" algn="l" defTabSz="914400" rtl="0" eaLnBrk="1" fontAlgn="auto" latinLnBrk="0" hangingPunct="1">
                        <a:lnSpc>
                          <a:spcPct val="107000"/>
                        </a:lnSpc>
                        <a:spcBef>
                          <a:spcPts val="0"/>
                        </a:spcBef>
                        <a:spcAft>
                          <a:spcPts val="0"/>
                        </a:spcAft>
                        <a:buClrTx/>
                        <a:buSzTx/>
                        <a:buFontTx/>
                        <a:buNone/>
                        <a:tabLst>
                          <a:tab pos="860425" algn="r"/>
                        </a:tabLst>
                        <a:defRPr/>
                      </a:pPr>
                      <a:r>
                        <a:rPr lang="en-US" sz="1800" kern="1200" dirty="0">
                          <a:solidFill>
                            <a:schemeClr val="tx1"/>
                          </a:solidFill>
                          <a:effectLst/>
                          <a:latin typeface="+mn-lt"/>
                          <a:ea typeface="+mn-ea"/>
                          <a:cs typeface="+mn-cs"/>
                        </a:rPr>
                        <a:t>	</a:t>
                      </a:r>
                      <a:r>
                        <a:rPr lang="en-US" sz="1800" dirty="0">
                          <a:effectLst/>
                          <a:latin typeface="AvenirLTStd-Book"/>
                          <a:ea typeface="Calibri" panose="020F0502020204030204" pitchFamily="34" charset="0"/>
                          <a:cs typeface="AvenirLTStd-Book"/>
                        </a:rPr>
                        <a:t>85</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4712516"/>
                  </a:ext>
                </a:extLst>
              </a:tr>
              <a:tr h="370840">
                <a:tc>
                  <a:txBody>
                    <a:bodyPr/>
                    <a:lstStyle/>
                    <a:p>
                      <a:pPr marL="0" marR="0">
                        <a:lnSpc>
                          <a:spcPct val="107000"/>
                        </a:lnSpc>
                        <a:spcBef>
                          <a:spcPts val="0"/>
                        </a:spcBef>
                        <a:spcAft>
                          <a:spcPts val="0"/>
                        </a:spcAft>
                      </a:pPr>
                      <a:r>
                        <a:rPr lang="en-US" sz="1800">
                          <a:effectLst/>
                          <a:latin typeface="AvenirLTStd-Book"/>
                          <a:ea typeface="Calibri" panose="020F0502020204030204" pitchFamily="34" charset="0"/>
                          <a:cs typeface="AvenirLTStd-Book"/>
                        </a:rPr>
                        <a:t>Less than or equal to 29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lvl="0" indent="0" algn="l" defTabSz="914400" rtl="0" eaLnBrk="1" fontAlgn="auto" latinLnBrk="0" hangingPunct="1">
                        <a:lnSpc>
                          <a:spcPct val="107000"/>
                        </a:lnSpc>
                        <a:spcBef>
                          <a:spcPts val="0"/>
                        </a:spcBef>
                        <a:spcAft>
                          <a:spcPts val="0"/>
                        </a:spcAft>
                        <a:buClrTx/>
                        <a:buSzTx/>
                        <a:buFontTx/>
                        <a:buNone/>
                        <a:tabLst>
                          <a:tab pos="731520" algn="r"/>
                        </a:tabLst>
                        <a:defRPr/>
                      </a:pPr>
                      <a:r>
                        <a:rPr lang="en-US" sz="1800" kern="1200" dirty="0">
                          <a:solidFill>
                            <a:schemeClr val="tx1"/>
                          </a:solidFill>
                          <a:effectLst/>
                          <a:latin typeface="+mn-lt"/>
                          <a:ea typeface="+mn-ea"/>
                          <a:cs typeface="+mn-cs"/>
                        </a:rPr>
                        <a:t>	</a:t>
                      </a:r>
                      <a:r>
                        <a:rPr lang="en-US" sz="1800" dirty="0">
                          <a:effectLst/>
                          <a:latin typeface="AvenirLTStd-Book"/>
                          <a:ea typeface="Calibri" panose="020F0502020204030204" pitchFamily="34" charset="0"/>
                          <a:cs typeface="AvenirLTStd-Book"/>
                        </a:rPr>
                        <a:t>19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lvl="0" indent="0" algn="l" defTabSz="914400" rtl="0" eaLnBrk="1" fontAlgn="auto" latinLnBrk="0" hangingPunct="1">
                        <a:lnSpc>
                          <a:spcPct val="107000"/>
                        </a:lnSpc>
                        <a:spcBef>
                          <a:spcPts val="0"/>
                        </a:spcBef>
                        <a:spcAft>
                          <a:spcPts val="0"/>
                        </a:spcAft>
                        <a:buClrTx/>
                        <a:buSzTx/>
                        <a:buFontTx/>
                        <a:buNone/>
                        <a:tabLst>
                          <a:tab pos="914400" algn="r"/>
                        </a:tabLst>
                        <a:defRPr/>
                      </a:pPr>
                      <a:r>
                        <a:rPr lang="en-US" sz="1800" kern="1200" dirty="0">
                          <a:solidFill>
                            <a:schemeClr val="tx1"/>
                          </a:solidFill>
                          <a:effectLst/>
                          <a:latin typeface="+mn-lt"/>
                          <a:ea typeface="+mn-ea"/>
                          <a:cs typeface="+mn-cs"/>
                        </a:rPr>
                        <a:t>	</a:t>
                      </a:r>
                      <a:r>
                        <a:rPr lang="en-US" sz="1800" dirty="0">
                          <a:effectLst/>
                          <a:latin typeface="AvenirLTStd-Book"/>
                          <a:ea typeface="Calibri" panose="020F0502020204030204" pitchFamily="34" charset="0"/>
                          <a:cs typeface="AvenirLTStd-Book"/>
                        </a:rPr>
                        <a:t>0.95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lvl="0" indent="0" algn="l" defTabSz="914400" rtl="0" eaLnBrk="1" fontAlgn="auto" latinLnBrk="0" hangingPunct="1">
                        <a:lnSpc>
                          <a:spcPct val="107000"/>
                        </a:lnSpc>
                        <a:spcBef>
                          <a:spcPts val="0"/>
                        </a:spcBef>
                        <a:spcAft>
                          <a:spcPts val="0"/>
                        </a:spcAft>
                        <a:buClrTx/>
                        <a:buSzTx/>
                        <a:buFontTx/>
                        <a:buNone/>
                        <a:tabLst>
                          <a:tab pos="860425" algn="r"/>
                        </a:tabLst>
                        <a:defRPr/>
                      </a:pPr>
                      <a:r>
                        <a:rPr lang="en-US" sz="1800" kern="1200" dirty="0">
                          <a:solidFill>
                            <a:schemeClr val="tx1"/>
                          </a:solidFill>
                          <a:effectLst/>
                          <a:latin typeface="+mn-lt"/>
                          <a:ea typeface="+mn-ea"/>
                          <a:cs typeface="+mn-cs"/>
                        </a:rPr>
                        <a:t>	</a:t>
                      </a:r>
                      <a:r>
                        <a:rPr lang="en-US" sz="1800" dirty="0">
                          <a:effectLst/>
                          <a:latin typeface="AvenirLTStd-Book"/>
                          <a:ea typeface="Calibri" panose="020F0502020204030204" pitchFamily="34" charset="0"/>
                          <a:cs typeface="AvenirLTStd-Book"/>
                        </a:rPr>
                        <a:t>95</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199125335"/>
                  </a:ext>
                </a:extLst>
              </a:tr>
              <a:tr h="370840">
                <a:tc>
                  <a:txBody>
                    <a:bodyPr/>
                    <a:lstStyle/>
                    <a:p>
                      <a:pPr marL="0" marR="0">
                        <a:lnSpc>
                          <a:spcPct val="107000"/>
                        </a:lnSpc>
                        <a:spcBef>
                          <a:spcPts val="0"/>
                        </a:spcBef>
                        <a:spcAft>
                          <a:spcPts val="0"/>
                        </a:spcAft>
                      </a:pPr>
                      <a:r>
                        <a:rPr lang="en-US" sz="1800" dirty="0">
                          <a:effectLst/>
                          <a:latin typeface="AvenirLTStd-Book"/>
                          <a:ea typeface="Calibri" panose="020F0502020204030204" pitchFamily="34" charset="0"/>
                          <a:cs typeface="AvenirLTStd-Book"/>
                        </a:rPr>
                        <a:t>Less than or equal to 34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lvl="0" indent="0" algn="l" defTabSz="914400" rtl="0" eaLnBrk="1" fontAlgn="auto" latinLnBrk="0" hangingPunct="1">
                        <a:lnSpc>
                          <a:spcPct val="107000"/>
                        </a:lnSpc>
                        <a:spcBef>
                          <a:spcPts val="0"/>
                        </a:spcBef>
                        <a:spcAft>
                          <a:spcPts val="0"/>
                        </a:spcAft>
                        <a:buClrTx/>
                        <a:buSzTx/>
                        <a:buFontTx/>
                        <a:buNone/>
                        <a:tabLst>
                          <a:tab pos="731520" algn="r"/>
                        </a:tabLst>
                        <a:defRPr/>
                      </a:pPr>
                      <a:r>
                        <a:rPr lang="en-US" sz="1800" kern="1200" dirty="0">
                          <a:solidFill>
                            <a:schemeClr val="tx1"/>
                          </a:solidFill>
                          <a:effectLst/>
                          <a:latin typeface="+mn-lt"/>
                          <a:ea typeface="+mn-ea"/>
                          <a:cs typeface="+mn-cs"/>
                        </a:rPr>
                        <a:t>	</a:t>
                      </a:r>
                      <a:r>
                        <a:rPr lang="en-US" sz="1800" dirty="0">
                          <a:effectLst/>
                          <a:latin typeface="AvenirLTStd-Book"/>
                          <a:ea typeface="Calibri" panose="020F0502020204030204" pitchFamily="34" charset="0"/>
                          <a:cs typeface="AvenirLTStd-Book"/>
                        </a:rPr>
                        <a:t>20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lvl="0" indent="0" algn="l" defTabSz="914400" rtl="0" eaLnBrk="1" fontAlgn="auto" latinLnBrk="0" hangingPunct="1">
                        <a:lnSpc>
                          <a:spcPct val="107000"/>
                        </a:lnSpc>
                        <a:spcBef>
                          <a:spcPts val="0"/>
                        </a:spcBef>
                        <a:spcAft>
                          <a:spcPts val="0"/>
                        </a:spcAft>
                        <a:buClrTx/>
                        <a:buSzTx/>
                        <a:buFontTx/>
                        <a:buNone/>
                        <a:tabLst>
                          <a:tab pos="914400" algn="r"/>
                        </a:tabLst>
                        <a:defRPr/>
                      </a:pPr>
                      <a:r>
                        <a:rPr lang="en-US" sz="1800" kern="1200" dirty="0">
                          <a:solidFill>
                            <a:schemeClr val="tx1"/>
                          </a:solidFill>
                          <a:effectLst/>
                          <a:latin typeface="+mn-lt"/>
                          <a:ea typeface="+mn-ea"/>
                          <a:cs typeface="+mn-cs"/>
                        </a:rPr>
                        <a:t>	</a:t>
                      </a:r>
                      <a:r>
                        <a:rPr lang="en-US" sz="1800" dirty="0">
                          <a:effectLst/>
                          <a:latin typeface="AvenirLTStd-Book"/>
                          <a:ea typeface="Calibri" panose="020F0502020204030204" pitchFamily="34" charset="0"/>
                          <a:cs typeface="AvenirLTStd-Book"/>
                        </a:rPr>
                        <a:t>1.00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lvl="0" indent="0" algn="l" defTabSz="914400" rtl="0" eaLnBrk="1" fontAlgn="auto" latinLnBrk="0" hangingPunct="1">
                        <a:lnSpc>
                          <a:spcPct val="107000"/>
                        </a:lnSpc>
                        <a:spcBef>
                          <a:spcPts val="0"/>
                        </a:spcBef>
                        <a:spcAft>
                          <a:spcPts val="0"/>
                        </a:spcAft>
                        <a:buClrTx/>
                        <a:buSzTx/>
                        <a:buFontTx/>
                        <a:buNone/>
                        <a:tabLst>
                          <a:tab pos="860425" algn="r"/>
                        </a:tabLst>
                        <a:defRPr/>
                      </a:pPr>
                      <a:r>
                        <a:rPr lang="en-US" sz="1800" kern="1200" dirty="0">
                          <a:solidFill>
                            <a:schemeClr val="tx1"/>
                          </a:solidFill>
                          <a:effectLst/>
                          <a:latin typeface="+mn-lt"/>
                          <a:ea typeface="+mn-ea"/>
                          <a:cs typeface="+mn-cs"/>
                        </a:rPr>
                        <a:t>	</a:t>
                      </a:r>
                      <a:r>
                        <a:rPr lang="en-US" sz="1800" dirty="0">
                          <a:effectLst/>
                          <a:latin typeface="AvenirLTStd-Book"/>
                          <a:ea typeface="Calibri" panose="020F0502020204030204" pitchFamily="34" charset="0"/>
                          <a:cs typeface="AvenirLTStd-Book"/>
                        </a:rPr>
                        <a:t>100</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186447874"/>
                  </a:ext>
                </a:extLst>
              </a:tr>
            </a:tbl>
          </a:graphicData>
        </a:graphic>
      </p:graphicFrame>
    </p:spTree>
    <p:extLst>
      <p:ext uri="{BB962C8B-B14F-4D97-AF65-F5344CB8AC3E}">
        <p14:creationId xmlns:p14="http://schemas.microsoft.com/office/powerpoint/2010/main" val="372612083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Measures of Location</a:t>
            </a:r>
          </a:p>
        </p:txBody>
      </p:sp>
      <p:sp>
        <p:nvSpPr>
          <p:cNvPr id="3" name="Text Placeholder 2"/>
          <p:cNvSpPr>
            <a:spLocks noGrp="1"/>
          </p:cNvSpPr>
          <p:nvPr>
            <p:ph type="body" idx="1"/>
          </p:nvPr>
        </p:nvSpPr>
        <p:spPr/>
        <p:txBody>
          <a:bodyPr/>
          <a:lstStyle/>
          <a:p>
            <a:r>
              <a:rPr lang="en-US" dirty="0"/>
              <a:t>Mean (Arithmetic Mean)</a:t>
            </a:r>
          </a:p>
          <a:p>
            <a:r>
              <a:rPr lang="en-US" dirty="0"/>
              <a:t>Median</a:t>
            </a:r>
          </a:p>
          <a:p>
            <a:r>
              <a:rPr lang="en-US" dirty="0"/>
              <a:t>Mode</a:t>
            </a:r>
          </a:p>
          <a:p>
            <a:r>
              <a:rPr lang="en-US" dirty="0"/>
              <a:t>Geometric Mean</a:t>
            </a:r>
          </a:p>
        </p:txBody>
      </p:sp>
    </p:spTree>
    <p:extLst>
      <p:ext uri="{BB962C8B-B14F-4D97-AF65-F5344CB8AC3E}">
        <p14:creationId xmlns:p14="http://schemas.microsoft.com/office/powerpoint/2010/main" val="25435554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Measures of Location </a:t>
            </a:r>
            <a:r>
              <a:rPr lang="en-US" sz="3600" dirty="0"/>
              <a:t>(Slide 1 of 13)</a:t>
            </a:r>
          </a:p>
        </p:txBody>
      </p:sp>
      <p:sp>
        <p:nvSpPr>
          <p:cNvPr id="15" name="Text Placeholder 14">
            <a:extLst>
              <a:ext uri="{FF2B5EF4-FFF2-40B4-BE49-F238E27FC236}">
                <a16:creationId xmlns:a16="http://schemas.microsoft.com/office/drawing/2014/main" id="{436E502A-60A2-4721-85E5-778BAC06CCED}"/>
              </a:ext>
            </a:extLst>
          </p:cNvPr>
          <p:cNvSpPr>
            <a:spLocks noGrp="1"/>
          </p:cNvSpPr>
          <p:nvPr>
            <p:ph type="body" sz="quarter" idx="17"/>
          </p:nvPr>
        </p:nvSpPr>
        <p:spPr>
          <a:xfrm>
            <a:off x="838200" y="1339061"/>
            <a:ext cx="10515600" cy="1052512"/>
          </a:xfrm>
        </p:spPr>
        <p:txBody>
          <a:bodyPr vert="horz" lIns="91440" tIns="45720" rIns="91440" bIns="45720" rtlCol="0" anchor="t">
            <a:noAutofit/>
          </a:bodyPr>
          <a:lstStyle/>
          <a:p>
            <a:pPr marL="0" indent="0" algn="just">
              <a:lnSpc>
                <a:spcPct val="110000"/>
              </a:lnSpc>
              <a:spcBef>
                <a:spcPts val="300"/>
              </a:spcBef>
              <a:spcAft>
                <a:spcPts val="600"/>
              </a:spcAft>
              <a:buNone/>
            </a:pPr>
            <a:r>
              <a:rPr lang="en-US" b="1" dirty="0"/>
              <a:t>Mean/Arithmetic Mean</a:t>
            </a:r>
          </a:p>
          <a:p>
            <a:pPr marL="457200" lvl="1" algn="just">
              <a:lnSpc>
                <a:spcPct val="110000"/>
              </a:lnSpc>
              <a:spcBef>
                <a:spcPts val="0"/>
              </a:spcBef>
              <a:spcAft>
                <a:spcPts val="300"/>
              </a:spcAft>
            </a:pPr>
            <a:r>
              <a:rPr lang="en-US" sz="2600" dirty="0"/>
              <a:t>Average value for a variable.</a:t>
            </a:r>
          </a:p>
          <a:p>
            <a:pPr marL="457200" lvl="1" algn="just">
              <a:lnSpc>
                <a:spcPct val="110000"/>
              </a:lnSpc>
              <a:spcBef>
                <a:spcPts val="0"/>
              </a:spcBef>
              <a:spcAft>
                <a:spcPts val="300"/>
              </a:spcAft>
            </a:pPr>
            <a:r>
              <a:rPr lang="en-US" sz="2600" dirty="0"/>
              <a:t>The mean is denoted by</a:t>
            </a:r>
          </a:p>
        </p:txBody>
      </p:sp>
      <p:graphicFrame>
        <p:nvGraphicFramePr>
          <p:cNvPr id="9" name="Object 8">
            <a:extLst>
              <a:ext uri="{FF2B5EF4-FFF2-40B4-BE49-F238E27FC236}">
                <a16:creationId xmlns:a16="http://schemas.microsoft.com/office/drawing/2014/main" id="{CD7B7EBD-2870-4590-B9C9-A3450097090F}"/>
              </a:ext>
            </a:extLst>
          </p:cNvPr>
          <p:cNvGraphicFramePr>
            <a:graphicFrameLocks noChangeAspect="1"/>
          </p:cNvGraphicFramePr>
          <p:nvPr>
            <p:extLst>
              <p:ext uri="{D42A27DB-BD31-4B8C-83A1-F6EECF244321}">
                <p14:modId xmlns:p14="http://schemas.microsoft.com/office/powerpoint/2010/main" val="1899574671"/>
              </p:ext>
            </p:extLst>
          </p:nvPr>
        </p:nvGraphicFramePr>
        <p:xfrm>
          <a:off x="4619676" y="2442372"/>
          <a:ext cx="369331" cy="341107"/>
        </p:xfrm>
        <a:graphic>
          <a:graphicData uri="http://schemas.openxmlformats.org/presentationml/2006/ole">
            <mc:AlternateContent xmlns:mc="http://schemas.openxmlformats.org/markup-compatibility/2006">
              <mc:Choice xmlns:v="urn:schemas-microsoft-com:vml" Requires="v">
                <p:oleObj spid="_x0000_s1366" name="Equation" r:id="rId4" imgW="164880" imgH="152280" progId="Equation.DSMT4">
                  <p:embed/>
                </p:oleObj>
              </mc:Choice>
              <mc:Fallback>
                <p:oleObj name="Equation" r:id="rId4" imgW="164880" imgH="152280" progId="Equation.DSMT4">
                  <p:embed/>
                  <p:pic>
                    <p:nvPicPr>
                      <p:cNvPr id="0" name=""/>
                      <p:cNvPicPr/>
                      <p:nvPr/>
                    </p:nvPicPr>
                    <p:blipFill>
                      <a:blip r:embed="rId5"/>
                      <a:stretch>
                        <a:fillRect/>
                      </a:stretch>
                    </p:blipFill>
                    <p:spPr>
                      <a:xfrm>
                        <a:off x="4619676" y="2442372"/>
                        <a:ext cx="369331" cy="341107"/>
                      </a:xfrm>
                      <a:prstGeom prst="rect">
                        <a:avLst/>
                      </a:prstGeom>
                    </p:spPr>
                  </p:pic>
                </p:oleObj>
              </mc:Fallback>
            </mc:AlternateContent>
          </a:graphicData>
        </a:graphic>
      </p:graphicFrame>
      <p:sp>
        <p:nvSpPr>
          <p:cNvPr id="3" name="Content Placeholder 2"/>
          <p:cNvSpPr>
            <a:spLocks noGrp="1"/>
          </p:cNvSpPr>
          <p:nvPr>
            <p:ph type="body" sz="quarter" idx="12"/>
          </p:nvPr>
        </p:nvSpPr>
        <p:spPr>
          <a:xfrm>
            <a:off x="838200" y="2829729"/>
            <a:ext cx="9372599" cy="407875"/>
          </a:xfrm>
        </p:spPr>
        <p:txBody>
          <a:bodyPr>
            <a:noAutofit/>
          </a:bodyPr>
          <a:lstStyle/>
          <a:p>
            <a:pPr marL="457200" lvl="1" algn="just">
              <a:spcBef>
                <a:spcPts val="0"/>
              </a:spcBef>
              <a:spcAft>
                <a:spcPts val="300"/>
              </a:spcAft>
            </a:pPr>
            <a:r>
              <a:rPr lang="en-US" sz="2600" dirty="0"/>
              <a:t>n = sample size.</a:t>
            </a:r>
          </a:p>
          <a:p>
            <a:pPr marL="457200" lvl="1" algn="just">
              <a:spcBef>
                <a:spcPts val="0"/>
              </a:spcBef>
              <a:spcAft>
                <a:spcPts val="300"/>
              </a:spcAft>
            </a:pPr>
            <a:r>
              <a:rPr lang="en-US" sz="2600" dirty="0"/>
              <a:t> </a:t>
            </a:r>
          </a:p>
          <a:p>
            <a:pPr marL="457200" lvl="1" algn="just">
              <a:spcBef>
                <a:spcPts val="0"/>
              </a:spcBef>
              <a:spcAft>
                <a:spcPts val="300"/>
              </a:spcAft>
            </a:pPr>
            <a:endParaRPr lang="en-US" sz="2600" dirty="0"/>
          </a:p>
          <a:p>
            <a:pPr marL="457200" lvl="1" algn="just">
              <a:spcBef>
                <a:spcPts val="0"/>
              </a:spcBef>
              <a:spcAft>
                <a:spcPts val="300"/>
              </a:spcAft>
            </a:pPr>
            <a:endParaRPr lang="en-US" dirty="0"/>
          </a:p>
        </p:txBody>
      </p:sp>
      <p:graphicFrame>
        <p:nvGraphicFramePr>
          <p:cNvPr id="10" name="Object 9">
            <a:extLst>
              <a:ext uri="{FF2B5EF4-FFF2-40B4-BE49-F238E27FC236}">
                <a16:creationId xmlns:a16="http://schemas.microsoft.com/office/drawing/2014/main" id="{23613544-97A2-4A04-993F-22FCFE72F231}"/>
              </a:ext>
            </a:extLst>
          </p:cNvPr>
          <p:cNvGraphicFramePr>
            <a:graphicFrameLocks noChangeAspect="1"/>
          </p:cNvGraphicFramePr>
          <p:nvPr>
            <p:extLst>
              <p:ext uri="{D42A27DB-BD31-4B8C-83A1-F6EECF244321}">
                <p14:modId xmlns:p14="http://schemas.microsoft.com/office/powerpoint/2010/main" val="1478505942"/>
              </p:ext>
            </p:extLst>
          </p:nvPr>
        </p:nvGraphicFramePr>
        <p:xfrm>
          <a:off x="1340758" y="3161648"/>
          <a:ext cx="361950" cy="500063"/>
        </p:xfrm>
        <a:graphic>
          <a:graphicData uri="http://schemas.openxmlformats.org/presentationml/2006/ole">
            <mc:AlternateContent xmlns:mc="http://schemas.openxmlformats.org/markup-compatibility/2006">
              <mc:Choice xmlns:v="urn:schemas-microsoft-com:vml" Requires="v">
                <p:oleObj spid="_x0000_s1367" name="Equation" r:id="rId6" imgW="164880" imgH="228600" progId="Equation.DSMT4">
                  <p:embed/>
                </p:oleObj>
              </mc:Choice>
              <mc:Fallback>
                <p:oleObj name="Equation" r:id="rId6" imgW="164880" imgH="228600" progId="Equation.DSMT4">
                  <p:embed/>
                  <p:pic>
                    <p:nvPicPr>
                      <p:cNvPr id="9" name="Object 8">
                        <a:extLst>
                          <a:ext uri="{FF2B5EF4-FFF2-40B4-BE49-F238E27FC236}">
                            <a16:creationId xmlns:a16="http://schemas.microsoft.com/office/drawing/2014/main" id="{CD7B7EBD-2870-4590-B9C9-A3450097090F}"/>
                          </a:ext>
                        </a:extLst>
                      </p:cNvPr>
                      <p:cNvPicPr/>
                      <p:nvPr/>
                    </p:nvPicPr>
                    <p:blipFill>
                      <a:blip r:embed="rId7"/>
                      <a:stretch>
                        <a:fillRect/>
                      </a:stretch>
                    </p:blipFill>
                    <p:spPr>
                      <a:xfrm>
                        <a:off x="1340758" y="3161648"/>
                        <a:ext cx="361950" cy="500063"/>
                      </a:xfrm>
                      <a:prstGeom prst="rect">
                        <a:avLst/>
                      </a:prstGeom>
                    </p:spPr>
                  </p:pic>
                </p:oleObj>
              </mc:Fallback>
            </mc:AlternateContent>
          </a:graphicData>
        </a:graphic>
      </p:graphicFrame>
      <p:sp>
        <p:nvSpPr>
          <p:cNvPr id="16" name="Text Placeholder 15">
            <a:extLst>
              <a:ext uri="{FF2B5EF4-FFF2-40B4-BE49-F238E27FC236}">
                <a16:creationId xmlns:a16="http://schemas.microsoft.com/office/drawing/2014/main" id="{B685D972-09D3-487D-AD44-E8BC9D0CD0B0}"/>
              </a:ext>
            </a:extLst>
          </p:cNvPr>
          <p:cNvSpPr>
            <a:spLocks noGrp="1"/>
          </p:cNvSpPr>
          <p:nvPr>
            <p:ph type="body" sz="quarter" idx="18"/>
          </p:nvPr>
        </p:nvSpPr>
        <p:spPr>
          <a:xfrm>
            <a:off x="838200" y="3190858"/>
            <a:ext cx="10515600" cy="596900"/>
          </a:xfrm>
        </p:spPr>
        <p:txBody>
          <a:bodyPr/>
          <a:lstStyle/>
          <a:p>
            <a:pPr indent="0">
              <a:buNone/>
            </a:pPr>
            <a:r>
              <a:rPr lang="en-US" sz="2600" dirty="0"/>
              <a:t>       = value of variable </a:t>
            </a:r>
            <a:r>
              <a:rPr lang="en-US" sz="2600" i="1" dirty="0"/>
              <a:t>x</a:t>
            </a:r>
            <a:r>
              <a:rPr lang="en-US" sz="2600" dirty="0"/>
              <a:t> for the first observation.</a:t>
            </a:r>
          </a:p>
          <a:p>
            <a:pPr marL="457200"/>
            <a:r>
              <a:rPr lang="en-US" sz="2600" dirty="0"/>
              <a:t> </a:t>
            </a:r>
          </a:p>
        </p:txBody>
      </p:sp>
      <p:graphicFrame>
        <p:nvGraphicFramePr>
          <p:cNvPr id="19" name="Object 18">
            <a:extLst>
              <a:ext uri="{FF2B5EF4-FFF2-40B4-BE49-F238E27FC236}">
                <a16:creationId xmlns:a16="http://schemas.microsoft.com/office/drawing/2014/main" id="{FA1F909F-0E7C-49D2-906A-5E592EAA2EC8}"/>
              </a:ext>
            </a:extLst>
          </p:cNvPr>
          <p:cNvGraphicFramePr>
            <a:graphicFrameLocks noChangeAspect="1"/>
          </p:cNvGraphicFramePr>
          <p:nvPr>
            <p:extLst>
              <p:ext uri="{D42A27DB-BD31-4B8C-83A1-F6EECF244321}">
                <p14:modId xmlns:p14="http://schemas.microsoft.com/office/powerpoint/2010/main" val="4090274761"/>
              </p:ext>
            </p:extLst>
          </p:nvPr>
        </p:nvGraphicFramePr>
        <p:xfrm>
          <a:off x="1351644" y="3632041"/>
          <a:ext cx="361950" cy="500063"/>
        </p:xfrm>
        <a:graphic>
          <a:graphicData uri="http://schemas.openxmlformats.org/presentationml/2006/ole">
            <mc:AlternateContent xmlns:mc="http://schemas.openxmlformats.org/markup-compatibility/2006">
              <mc:Choice xmlns:v="urn:schemas-microsoft-com:vml" Requires="v">
                <p:oleObj spid="_x0000_s1368" name="Equation" r:id="rId8" imgW="164880" imgH="228600" progId="Equation.DSMT4">
                  <p:embed/>
                </p:oleObj>
              </mc:Choice>
              <mc:Fallback>
                <p:oleObj name="Equation" r:id="rId8" imgW="164880" imgH="228600" progId="Equation.DSMT4">
                  <p:embed/>
                  <p:pic>
                    <p:nvPicPr>
                      <p:cNvPr id="10" name="Object 9">
                        <a:extLst>
                          <a:ext uri="{FF2B5EF4-FFF2-40B4-BE49-F238E27FC236}">
                            <a16:creationId xmlns:a16="http://schemas.microsoft.com/office/drawing/2014/main" id="{23613544-97A2-4A04-993F-22FCFE72F231}"/>
                          </a:ext>
                        </a:extLst>
                      </p:cNvPr>
                      <p:cNvPicPr/>
                      <p:nvPr/>
                    </p:nvPicPr>
                    <p:blipFill>
                      <a:blip r:embed="rId9"/>
                      <a:stretch>
                        <a:fillRect/>
                      </a:stretch>
                    </p:blipFill>
                    <p:spPr>
                      <a:xfrm>
                        <a:off x="1351644" y="3632041"/>
                        <a:ext cx="361950" cy="500063"/>
                      </a:xfrm>
                      <a:prstGeom prst="rect">
                        <a:avLst/>
                      </a:prstGeom>
                    </p:spPr>
                  </p:pic>
                </p:oleObj>
              </mc:Fallback>
            </mc:AlternateContent>
          </a:graphicData>
        </a:graphic>
      </p:graphicFrame>
      <p:sp>
        <p:nvSpPr>
          <p:cNvPr id="17" name="Text Placeholder 16">
            <a:extLst>
              <a:ext uri="{FF2B5EF4-FFF2-40B4-BE49-F238E27FC236}">
                <a16:creationId xmlns:a16="http://schemas.microsoft.com/office/drawing/2014/main" id="{49A68891-9EF7-4637-8BF3-6C393E936683}"/>
              </a:ext>
            </a:extLst>
          </p:cNvPr>
          <p:cNvSpPr>
            <a:spLocks noGrp="1"/>
          </p:cNvSpPr>
          <p:nvPr>
            <p:ph type="body" sz="quarter" idx="19"/>
          </p:nvPr>
        </p:nvSpPr>
        <p:spPr>
          <a:xfrm>
            <a:off x="838200" y="3631532"/>
            <a:ext cx="8215313" cy="427582"/>
          </a:xfrm>
        </p:spPr>
        <p:txBody>
          <a:bodyPr/>
          <a:lstStyle/>
          <a:p>
            <a:pPr marL="511175" indent="0">
              <a:buNone/>
            </a:pPr>
            <a:r>
              <a:rPr lang="en-US" sz="2600" dirty="0"/>
              <a:t>   = value of variable </a:t>
            </a:r>
            <a:r>
              <a:rPr lang="en-US" sz="2600" i="1" dirty="0"/>
              <a:t>x</a:t>
            </a:r>
            <a:r>
              <a:rPr lang="en-US" sz="2600" dirty="0"/>
              <a:t> for the second observation.</a:t>
            </a:r>
          </a:p>
          <a:p>
            <a:pPr marL="457200"/>
            <a:r>
              <a:rPr lang="en-US" sz="2600" dirty="0"/>
              <a:t> </a:t>
            </a:r>
          </a:p>
        </p:txBody>
      </p:sp>
      <p:graphicFrame>
        <p:nvGraphicFramePr>
          <p:cNvPr id="22" name="Object 21">
            <a:extLst>
              <a:ext uri="{FF2B5EF4-FFF2-40B4-BE49-F238E27FC236}">
                <a16:creationId xmlns:a16="http://schemas.microsoft.com/office/drawing/2014/main" id="{60CCDE94-62AC-4BA3-BBF6-79B99513E863}"/>
              </a:ext>
            </a:extLst>
          </p:cNvPr>
          <p:cNvGraphicFramePr>
            <a:graphicFrameLocks noChangeAspect="1"/>
          </p:cNvGraphicFramePr>
          <p:nvPr>
            <p:extLst>
              <p:ext uri="{D42A27DB-BD31-4B8C-83A1-F6EECF244321}">
                <p14:modId xmlns:p14="http://schemas.microsoft.com/office/powerpoint/2010/main" val="4168837199"/>
              </p:ext>
            </p:extLst>
          </p:nvPr>
        </p:nvGraphicFramePr>
        <p:xfrm>
          <a:off x="1327150" y="4076700"/>
          <a:ext cx="333375" cy="500063"/>
        </p:xfrm>
        <a:graphic>
          <a:graphicData uri="http://schemas.openxmlformats.org/presentationml/2006/ole">
            <mc:AlternateContent xmlns:mc="http://schemas.openxmlformats.org/markup-compatibility/2006">
              <mc:Choice xmlns:v="urn:schemas-microsoft-com:vml" Requires="v">
                <p:oleObj spid="_x0000_s1369" name="Equation" r:id="rId10" imgW="152280" imgH="228600" progId="Equation.DSMT4">
                  <p:embed/>
                </p:oleObj>
              </mc:Choice>
              <mc:Fallback>
                <p:oleObj name="Equation" r:id="rId10" imgW="152280" imgH="228600" progId="Equation.DSMT4">
                  <p:embed/>
                  <p:pic>
                    <p:nvPicPr>
                      <p:cNvPr id="19" name="Object 18">
                        <a:extLst>
                          <a:ext uri="{FF2B5EF4-FFF2-40B4-BE49-F238E27FC236}">
                            <a16:creationId xmlns:a16="http://schemas.microsoft.com/office/drawing/2014/main" id="{FA1F909F-0E7C-49D2-906A-5E592EAA2EC8}"/>
                          </a:ext>
                        </a:extLst>
                      </p:cNvPr>
                      <p:cNvPicPr/>
                      <p:nvPr/>
                    </p:nvPicPr>
                    <p:blipFill>
                      <a:blip r:embed="rId11"/>
                      <a:stretch>
                        <a:fillRect/>
                      </a:stretch>
                    </p:blipFill>
                    <p:spPr>
                      <a:xfrm>
                        <a:off x="1327150" y="4076700"/>
                        <a:ext cx="333375" cy="500063"/>
                      </a:xfrm>
                      <a:prstGeom prst="rect">
                        <a:avLst/>
                      </a:prstGeom>
                    </p:spPr>
                  </p:pic>
                </p:oleObj>
              </mc:Fallback>
            </mc:AlternateContent>
          </a:graphicData>
        </a:graphic>
      </p:graphicFrame>
      <p:sp>
        <p:nvSpPr>
          <p:cNvPr id="11" name="Text Placeholder 10">
            <a:extLst>
              <a:ext uri="{FF2B5EF4-FFF2-40B4-BE49-F238E27FC236}">
                <a16:creationId xmlns:a16="http://schemas.microsoft.com/office/drawing/2014/main" id="{41C3CAF7-2E3E-42CB-995A-A9F80BBF8DE1}"/>
              </a:ext>
            </a:extLst>
          </p:cNvPr>
          <p:cNvSpPr>
            <a:spLocks noGrp="1"/>
          </p:cNvSpPr>
          <p:nvPr>
            <p:ph type="body" sz="quarter" idx="13"/>
          </p:nvPr>
        </p:nvSpPr>
        <p:spPr>
          <a:xfrm>
            <a:off x="838200" y="4092418"/>
            <a:ext cx="10646229" cy="1052512"/>
          </a:xfrm>
        </p:spPr>
        <p:txBody>
          <a:bodyPr vert="horz" lIns="91440" tIns="45720" rIns="91440" bIns="45720" rtlCol="0" anchor="t">
            <a:noAutofit/>
          </a:bodyPr>
          <a:lstStyle/>
          <a:p>
            <a:pPr marL="685800"/>
            <a:r>
              <a:rPr lang="en-US" sz="2600" dirty="0"/>
              <a:t> = value of variable </a:t>
            </a:r>
            <a:r>
              <a:rPr lang="en-US" sz="2600" i="1" dirty="0"/>
              <a:t>x</a:t>
            </a:r>
            <a:r>
              <a:rPr lang="en-US" sz="2600" dirty="0"/>
              <a:t> for the </a:t>
            </a:r>
            <a:r>
              <a:rPr lang="en-US" sz="2600" i="1" dirty="0" err="1"/>
              <a:t>i</a:t>
            </a:r>
            <a:r>
              <a:rPr lang="en-US" sz="2600" dirty="0" err="1"/>
              <a:t>th</a:t>
            </a:r>
            <a:r>
              <a:rPr lang="en-US" sz="2600" dirty="0"/>
              <a:t> observation.</a:t>
            </a:r>
          </a:p>
        </p:txBody>
      </p:sp>
      <p:pic>
        <p:nvPicPr>
          <p:cNvPr id="7" name="Picture Placeholder 6" descr="The sample mean x bar is calculated as the sum of x sub i, over n = x sub 1 + x sub 2 + … + x sub n, over n.">
            <a:extLst>
              <a:ext uri="{FF2B5EF4-FFF2-40B4-BE49-F238E27FC236}">
                <a16:creationId xmlns:a16="http://schemas.microsoft.com/office/drawing/2014/main" id="{A6ECEA02-6ACE-4BBD-AA11-8AE3D2A2F958}"/>
              </a:ext>
            </a:extLst>
          </p:cNvPr>
          <p:cNvPicPr>
            <a:picLocks noGrp="1" noChangeAspect="1"/>
          </p:cNvPicPr>
          <p:nvPr>
            <p:ph type="pic" sz="quarter" idx="10"/>
          </p:nvPr>
        </p:nvPicPr>
        <p:blipFill rotWithShape="1">
          <a:blip r:embed="rId12"/>
          <a:srcRect l="-981" r="-567"/>
          <a:stretch/>
        </p:blipFill>
        <p:spPr>
          <a:xfrm>
            <a:off x="895526" y="4569972"/>
            <a:ext cx="10675710" cy="1455898"/>
          </a:xfrm>
          <a:prstGeom prst="rect">
            <a:avLst/>
          </a:prstGeom>
        </p:spPr>
      </p:pic>
    </p:spTree>
    <p:extLst>
      <p:ext uri="{BB962C8B-B14F-4D97-AF65-F5344CB8AC3E}">
        <p14:creationId xmlns:p14="http://schemas.microsoft.com/office/powerpoint/2010/main" val="26745116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16208"/>
            <a:ext cx="10515600" cy="1055112"/>
          </a:xfrm>
        </p:spPr>
        <p:txBody>
          <a:bodyPr anchor="t" anchorCtr="0">
            <a:noAutofit/>
          </a:bodyPr>
          <a:lstStyle/>
          <a:p>
            <a:r>
              <a:rPr lang="en-US" dirty="0"/>
              <a:t>Overview of Using Data: Definitions and Goals </a:t>
            </a:r>
            <a:r>
              <a:rPr lang="en-US" sz="3600" dirty="0"/>
              <a:t>(Slide 3 of 5)</a:t>
            </a:r>
          </a:p>
        </p:txBody>
      </p:sp>
      <p:sp>
        <p:nvSpPr>
          <p:cNvPr id="3" name="Text Placeholder 2">
            <a:extLst>
              <a:ext uri="{FF2B5EF4-FFF2-40B4-BE49-F238E27FC236}">
                <a16:creationId xmlns:a16="http://schemas.microsoft.com/office/drawing/2014/main" id="{1FA39402-511C-4B1B-AF86-7B184E1C4140}"/>
              </a:ext>
            </a:extLst>
          </p:cNvPr>
          <p:cNvSpPr>
            <a:spLocks noGrp="1"/>
          </p:cNvSpPr>
          <p:nvPr>
            <p:ph type="body" sz="quarter" idx="12"/>
          </p:nvPr>
        </p:nvSpPr>
        <p:spPr>
          <a:xfrm>
            <a:off x="838199" y="1854200"/>
            <a:ext cx="10515601" cy="868106"/>
          </a:xfrm>
        </p:spPr>
        <p:txBody>
          <a:bodyPr>
            <a:noAutofit/>
          </a:bodyPr>
          <a:lstStyle/>
          <a:p>
            <a:pPr marL="0" indent="0">
              <a:buNone/>
            </a:pPr>
            <a:r>
              <a:rPr lang="en-US" dirty="0"/>
              <a:t>Table 2.1: Data for Dow Jones Industrial Index Companies (cont.)</a:t>
            </a:r>
          </a:p>
        </p:txBody>
      </p:sp>
      <p:graphicFrame>
        <p:nvGraphicFramePr>
          <p:cNvPr id="7" name="Table Placeholder 6">
            <a:extLst>
              <a:ext uri="{FF2B5EF4-FFF2-40B4-BE49-F238E27FC236}">
                <a16:creationId xmlns:a16="http://schemas.microsoft.com/office/drawing/2014/main" id="{153D05B7-C992-4EFD-9048-C33B38CF3771}"/>
              </a:ext>
            </a:extLst>
          </p:cNvPr>
          <p:cNvGraphicFramePr>
            <a:graphicFrameLocks noGrp="1"/>
          </p:cNvGraphicFramePr>
          <p:nvPr>
            <p:ph type="tbl" sz="quarter" idx="13"/>
            <p:extLst>
              <p:ext uri="{D42A27DB-BD31-4B8C-83A1-F6EECF244321}">
                <p14:modId xmlns:p14="http://schemas.microsoft.com/office/powerpoint/2010/main" val="2485790384"/>
              </p:ext>
            </p:extLst>
          </p:nvPr>
        </p:nvGraphicFramePr>
        <p:xfrm>
          <a:off x="838200" y="2421901"/>
          <a:ext cx="10515600" cy="3337560"/>
        </p:xfrm>
        <a:graphic>
          <a:graphicData uri="http://schemas.openxmlformats.org/drawingml/2006/table">
            <a:tbl>
              <a:tblPr firstRow="1" bandRow="1">
                <a:tableStyleId>{5940675A-B579-460E-94D1-54222C63F5DA}</a:tableStyleId>
              </a:tblPr>
              <a:tblGrid>
                <a:gridCol w="2103120">
                  <a:extLst>
                    <a:ext uri="{9D8B030D-6E8A-4147-A177-3AD203B41FA5}">
                      <a16:colId xmlns:a16="http://schemas.microsoft.com/office/drawing/2014/main" val="3110011787"/>
                    </a:ext>
                  </a:extLst>
                </a:gridCol>
                <a:gridCol w="2103120">
                  <a:extLst>
                    <a:ext uri="{9D8B030D-6E8A-4147-A177-3AD203B41FA5}">
                      <a16:colId xmlns:a16="http://schemas.microsoft.com/office/drawing/2014/main" val="3408867876"/>
                    </a:ext>
                  </a:extLst>
                </a:gridCol>
                <a:gridCol w="2103120">
                  <a:extLst>
                    <a:ext uri="{9D8B030D-6E8A-4147-A177-3AD203B41FA5}">
                      <a16:colId xmlns:a16="http://schemas.microsoft.com/office/drawing/2014/main" val="884721353"/>
                    </a:ext>
                  </a:extLst>
                </a:gridCol>
                <a:gridCol w="2103120">
                  <a:extLst>
                    <a:ext uri="{9D8B030D-6E8A-4147-A177-3AD203B41FA5}">
                      <a16:colId xmlns:a16="http://schemas.microsoft.com/office/drawing/2014/main" val="106988196"/>
                    </a:ext>
                  </a:extLst>
                </a:gridCol>
                <a:gridCol w="2103120">
                  <a:extLst>
                    <a:ext uri="{9D8B030D-6E8A-4147-A177-3AD203B41FA5}">
                      <a16:colId xmlns:a16="http://schemas.microsoft.com/office/drawing/2014/main" val="3397419798"/>
                    </a:ext>
                  </a:extLst>
                </a:gridCol>
              </a:tblGrid>
              <a:tr h="370840">
                <a:tc>
                  <a:txBody>
                    <a:bodyPr/>
                    <a:lstStyle/>
                    <a:p>
                      <a:r>
                        <a:rPr lang="en-US" b="1" dirty="0"/>
                        <a:t>Company</a:t>
                      </a:r>
                    </a:p>
                  </a:txBody>
                  <a:tcPr/>
                </a:tc>
                <a:tc>
                  <a:txBody>
                    <a:bodyPr/>
                    <a:lstStyle/>
                    <a:p>
                      <a:r>
                        <a:rPr lang="en-US" b="1" dirty="0"/>
                        <a:t>Symbol</a:t>
                      </a:r>
                    </a:p>
                  </a:txBody>
                  <a:tcPr/>
                </a:tc>
                <a:tc>
                  <a:txBody>
                    <a:bodyPr/>
                    <a:lstStyle/>
                    <a:p>
                      <a:r>
                        <a:rPr lang="en-US" b="1" dirty="0"/>
                        <a:t>Industry</a:t>
                      </a:r>
                    </a:p>
                  </a:txBody>
                  <a:tcPr/>
                </a:tc>
                <a:tc>
                  <a:txBody>
                    <a:bodyPr/>
                    <a:lstStyle/>
                    <a:p>
                      <a:r>
                        <a:rPr lang="en-US" b="1" dirty="0"/>
                        <a:t>Share Price ($)</a:t>
                      </a:r>
                    </a:p>
                  </a:txBody>
                  <a:tcPr/>
                </a:tc>
                <a:tc>
                  <a:txBody>
                    <a:bodyPr/>
                    <a:lstStyle/>
                    <a:p>
                      <a:r>
                        <a:rPr lang="en-US" b="1" dirty="0"/>
                        <a:t>Volume</a:t>
                      </a:r>
                    </a:p>
                  </a:txBody>
                  <a:tcPr/>
                </a:tc>
                <a:extLst>
                  <a:ext uri="{0D108BD9-81ED-4DB2-BD59-A6C34878D82A}">
                    <a16:rowId xmlns:a16="http://schemas.microsoft.com/office/drawing/2014/main" val="329736109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tx1"/>
                          </a:solidFill>
                          <a:effectLst/>
                          <a:latin typeface="+mn-lt"/>
                          <a:ea typeface="+mn-ea"/>
                          <a:cs typeface="+mn-cs"/>
                        </a:rPr>
                        <a:t>Disney 		</a:t>
                      </a:r>
                    </a:p>
                  </a:txBody>
                  <a:tcPr/>
                </a:tc>
                <a:tc>
                  <a:txBody>
                    <a:bodyPr/>
                    <a:lstStyle/>
                    <a:p>
                      <a:r>
                        <a:rPr lang="en-US" sz="1800" kern="1200" dirty="0">
                          <a:solidFill>
                            <a:schemeClr val="tx1"/>
                          </a:solidFill>
                          <a:effectLst/>
                          <a:latin typeface="+mn-lt"/>
                          <a:ea typeface="+mn-ea"/>
                          <a:cs typeface="+mn-cs"/>
                        </a:rPr>
                        <a:t>DIS</a:t>
                      </a:r>
                      <a:endParaRPr lang="en-US" dirty="0"/>
                    </a:p>
                  </a:txBody>
                  <a:tcPr/>
                </a:tc>
                <a:tc>
                  <a:txBody>
                    <a:bodyPr/>
                    <a:lstStyle/>
                    <a:p>
                      <a:r>
                        <a:rPr lang="en-US" sz="1800" kern="1200" dirty="0">
                          <a:solidFill>
                            <a:schemeClr val="tx1"/>
                          </a:solidFill>
                          <a:effectLst/>
                          <a:latin typeface="+mn-lt"/>
                          <a:ea typeface="+mn-ea"/>
                          <a:cs typeface="+mn-cs"/>
                        </a:rPr>
                        <a:t>Entertainment </a:t>
                      </a:r>
                      <a:endParaRPr lang="en-US" dirty="0"/>
                    </a:p>
                  </a:txBody>
                  <a:tcPr/>
                </a:tc>
                <a:tc>
                  <a:txBody>
                    <a:bodyPr/>
                    <a:lstStyle/>
                    <a:p>
                      <a:r>
                        <a:rPr lang="en-US" sz="1800" kern="1200" dirty="0">
                          <a:solidFill>
                            <a:schemeClr val="tx1"/>
                          </a:solidFill>
                          <a:effectLst/>
                          <a:latin typeface="+mn-lt"/>
                          <a:ea typeface="+mn-ea"/>
                          <a:cs typeface="+mn-cs"/>
                        </a:rPr>
                        <a:t>98.36</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tx1"/>
                          </a:solidFill>
                          <a:effectLst/>
                          <a:latin typeface="+mn-lt"/>
                          <a:ea typeface="+mn-ea"/>
                          <a:cs typeface="+mn-cs"/>
                        </a:rPr>
                        <a:t>5,942,501</a:t>
                      </a:r>
                    </a:p>
                  </a:txBody>
                  <a:tcPr/>
                </a:tc>
                <a:extLst>
                  <a:ext uri="{0D108BD9-81ED-4DB2-BD59-A6C34878D82A}">
                    <a16:rowId xmlns:a16="http://schemas.microsoft.com/office/drawing/2014/main" val="194477652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tx1"/>
                          </a:solidFill>
                          <a:effectLst/>
                          <a:latin typeface="+mn-lt"/>
                          <a:ea typeface="+mn-ea"/>
                          <a:cs typeface="+mn-cs"/>
                        </a:rPr>
                        <a:t>General Electric</a:t>
                      </a:r>
                    </a:p>
                  </a:txBody>
                  <a:tcPr/>
                </a:tc>
                <a:tc>
                  <a:txBody>
                    <a:bodyPr/>
                    <a:lstStyle/>
                    <a:p>
                      <a:r>
                        <a:rPr lang="en-US" dirty="0"/>
                        <a:t>GE</a:t>
                      </a:r>
                    </a:p>
                  </a:txBody>
                  <a:tcPr/>
                </a:tc>
                <a:tc>
                  <a:txBody>
                    <a:bodyPr/>
                    <a:lstStyle/>
                    <a:p>
                      <a:r>
                        <a:rPr lang="en-US" sz="1800" kern="1200" dirty="0">
                          <a:solidFill>
                            <a:schemeClr val="tx1"/>
                          </a:solidFill>
                          <a:effectLst/>
                          <a:latin typeface="+mn-lt"/>
                          <a:ea typeface="+mn-ea"/>
                          <a:cs typeface="+mn-cs"/>
                        </a:rPr>
                        <a:t>Conglomerate </a:t>
                      </a:r>
                      <a:endParaRPr lang="en-US" dirty="0"/>
                    </a:p>
                  </a:txBody>
                  <a:tcPr/>
                </a:tc>
                <a:tc>
                  <a:txBody>
                    <a:bodyPr/>
                    <a:lstStyle/>
                    <a:p>
                      <a:r>
                        <a:rPr lang="en-US" sz="1800" kern="1200" dirty="0">
                          <a:solidFill>
                            <a:schemeClr val="tx1"/>
                          </a:solidFill>
                          <a:effectLst/>
                          <a:latin typeface="+mn-lt"/>
                          <a:ea typeface="+mn-ea"/>
                          <a:cs typeface="+mn-cs"/>
                        </a:rPr>
                        <a:t>23.19 </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tx1"/>
                          </a:solidFill>
                          <a:effectLst/>
                          <a:latin typeface="+mn-lt"/>
                          <a:ea typeface="+mn-ea"/>
                          <a:cs typeface="+mn-cs"/>
                        </a:rPr>
                        <a:t>58,639,089</a:t>
                      </a:r>
                    </a:p>
                  </a:txBody>
                  <a:tcPr/>
                </a:tc>
                <a:extLst>
                  <a:ext uri="{0D108BD9-81ED-4DB2-BD59-A6C34878D82A}">
                    <a16:rowId xmlns:a16="http://schemas.microsoft.com/office/drawing/2014/main" val="271953765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tx1"/>
                          </a:solidFill>
                          <a:effectLst/>
                          <a:latin typeface="+mn-lt"/>
                          <a:ea typeface="+mn-ea"/>
                          <a:cs typeface="+mn-cs"/>
                        </a:rPr>
                        <a:t>Goldman Sachs</a:t>
                      </a:r>
                    </a:p>
                  </a:txBody>
                  <a:tcPr/>
                </a:tc>
                <a:tc>
                  <a:txBody>
                    <a:bodyPr/>
                    <a:lstStyle/>
                    <a:p>
                      <a:r>
                        <a:rPr lang="en-US" dirty="0"/>
                        <a:t>GS</a:t>
                      </a:r>
                    </a:p>
                  </a:txBody>
                  <a:tcPr/>
                </a:tc>
                <a:tc>
                  <a:txBody>
                    <a:bodyPr/>
                    <a:lstStyle/>
                    <a:p>
                      <a:r>
                        <a:rPr lang="en-US" sz="1800" kern="1200" dirty="0">
                          <a:solidFill>
                            <a:schemeClr val="tx1"/>
                          </a:solidFill>
                          <a:effectLst/>
                          <a:latin typeface="+mn-lt"/>
                          <a:ea typeface="+mn-ea"/>
                          <a:cs typeface="+mn-cs"/>
                        </a:rPr>
                        <a:t>Financial </a:t>
                      </a:r>
                      <a:endParaRPr lang="en-US" dirty="0"/>
                    </a:p>
                  </a:txBody>
                  <a:tcPr/>
                </a:tc>
                <a:tc>
                  <a:txBody>
                    <a:bodyPr/>
                    <a:lstStyle/>
                    <a:p>
                      <a:r>
                        <a:rPr lang="en-US" sz="1800" kern="1200" dirty="0">
                          <a:solidFill>
                            <a:schemeClr val="tx1"/>
                          </a:solidFill>
                          <a:effectLst/>
                          <a:latin typeface="+mn-lt"/>
                          <a:ea typeface="+mn-ea"/>
                          <a:cs typeface="+mn-cs"/>
                        </a:rPr>
                        <a:t>236.09</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tx1"/>
                          </a:solidFill>
                          <a:effectLst/>
                          <a:latin typeface="+mn-lt"/>
                          <a:ea typeface="+mn-ea"/>
                          <a:cs typeface="+mn-cs"/>
                        </a:rPr>
                        <a:t>7,088,445</a:t>
                      </a:r>
                    </a:p>
                  </a:txBody>
                  <a:tcPr/>
                </a:tc>
                <a:extLst>
                  <a:ext uri="{0D108BD9-81ED-4DB2-BD59-A6C34878D82A}">
                    <a16:rowId xmlns:a16="http://schemas.microsoft.com/office/drawing/2014/main" val="307515117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tx1"/>
                          </a:solidFill>
                          <a:effectLst/>
                          <a:latin typeface="+mn-lt"/>
                          <a:ea typeface="+mn-ea"/>
                          <a:cs typeface="+mn-cs"/>
                        </a:rPr>
                        <a:t>The Home Depot</a:t>
                      </a:r>
                    </a:p>
                  </a:txBody>
                  <a:tcPr/>
                </a:tc>
                <a:tc>
                  <a:txBody>
                    <a:bodyPr/>
                    <a:lstStyle/>
                    <a:p>
                      <a:r>
                        <a:rPr lang="en-US" dirty="0"/>
                        <a:t>HD</a:t>
                      </a:r>
                    </a:p>
                  </a:txBody>
                  <a:tcPr/>
                </a:tc>
                <a:tc>
                  <a:txBody>
                    <a:bodyPr/>
                    <a:lstStyle/>
                    <a:p>
                      <a:r>
                        <a:rPr lang="en-US" sz="1800" kern="1200" dirty="0">
                          <a:solidFill>
                            <a:schemeClr val="tx1"/>
                          </a:solidFill>
                          <a:effectLst/>
                          <a:latin typeface="+mn-lt"/>
                          <a:ea typeface="+mn-ea"/>
                          <a:cs typeface="+mn-cs"/>
                        </a:rPr>
                        <a:t>Retail </a:t>
                      </a:r>
                      <a:endParaRPr lang="en-US" dirty="0"/>
                    </a:p>
                  </a:txBody>
                  <a:tcPr/>
                </a:tc>
                <a:tc>
                  <a:txBody>
                    <a:bodyPr/>
                    <a:lstStyle/>
                    <a:p>
                      <a:r>
                        <a:rPr lang="en-US" sz="1800" kern="1200" dirty="0">
                          <a:solidFill>
                            <a:schemeClr val="tx1"/>
                          </a:solidFill>
                          <a:effectLst/>
                          <a:latin typeface="+mn-lt"/>
                          <a:ea typeface="+mn-ea"/>
                          <a:cs typeface="+mn-cs"/>
                        </a:rPr>
                        <a:t>163.35</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tx1"/>
                          </a:solidFill>
                          <a:effectLst/>
                          <a:latin typeface="+mn-lt"/>
                          <a:ea typeface="+mn-ea"/>
                          <a:cs typeface="+mn-cs"/>
                        </a:rPr>
                        <a:t>4,189,197</a:t>
                      </a:r>
                    </a:p>
                  </a:txBody>
                  <a:tcPr/>
                </a:tc>
                <a:extLst>
                  <a:ext uri="{0D108BD9-81ED-4DB2-BD59-A6C34878D82A}">
                    <a16:rowId xmlns:a16="http://schemas.microsoft.com/office/drawing/2014/main" val="217979747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tx1"/>
                          </a:solidFill>
                          <a:effectLst/>
                          <a:latin typeface="+mn-lt"/>
                          <a:ea typeface="+mn-ea"/>
                          <a:cs typeface="+mn-cs"/>
                        </a:rPr>
                        <a:t>IBM</a:t>
                      </a:r>
                    </a:p>
                  </a:txBody>
                  <a:tcPr/>
                </a:tc>
                <a:tc>
                  <a:txBody>
                    <a:bodyPr/>
                    <a:lstStyle/>
                    <a:p>
                      <a:r>
                        <a:rPr lang="en-US" dirty="0"/>
                        <a:t>IBM</a:t>
                      </a:r>
                    </a:p>
                  </a:txBody>
                  <a:tcPr/>
                </a:tc>
                <a:tc>
                  <a:txBody>
                    <a:bodyPr/>
                    <a:lstStyle/>
                    <a:p>
                      <a:r>
                        <a:rPr lang="en-US" sz="1800" kern="1200" dirty="0">
                          <a:solidFill>
                            <a:schemeClr val="tx1"/>
                          </a:solidFill>
                          <a:effectLst/>
                          <a:latin typeface="+mn-lt"/>
                          <a:ea typeface="+mn-ea"/>
                          <a:cs typeface="+mn-cs"/>
                        </a:rPr>
                        <a:t>Technology </a:t>
                      </a:r>
                      <a:endParaRPr lang="en-US" dirty="0"/>
                    </a:p>
                  </a:txBody>
                  <a:tcPr/>
                </a:tc>
                <a:tc>
                  <a:txBody>
                    <a:bodyPr/>
                    <a:lstStyle/>
                    <a:p>
                      <a:r>
                        <a:rPr lang="en-US" sz="1800" kern="1200" dirty="0">
                          <a:solidFill>
                            <a:schemeClr val="tx1"/>
                          </a:solidFill>
                          <a:effectLst/>
                          <a:latin typeface="+mn-lt"/>
                          <a:ea typeface="+mn-ea"/>
                          <a:cs typeface="+mn-cs"/>
                        </a:rPr>
                        <a:t>146.54</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tx1"/>
                          </a:solidFill>
                          <a:effectLst/>
                          <a:latin typeface="+mn-lt"/>
                          <a:ea typeface="+mn-ea"/>
                          <a:cs typeface="+mn-cs"/>
                        </a:rPr>
                        <a:t>6,372,393</a:t>
                      </a:r>
                    </a:p>
                  </a:txBody>
                  <a:tcPr/>
                </a:tc>
                <a:extLst>
                  <a:ext uri="{0D108BD9-81ED-4DB2-BD59-A6C34878D82A}">
                    <a16:rowId xmlns:a16="http://schemas.microsoft.com/office/drawing/2014/main" val="289967032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tx1"/>
                          </a:solidFill>
                          <a:effectLst/>
                          <a:latin typeface="+mn-lt"/>
                          <a:ea typeface="+mn-ea"/>
                          <a:cs typeface="+mn-cs"/>
                        </a:rPr>
                        <a:t>Intel</a:t>
                      </a:r>
                    </a:p>
                  </a:txBody>
                  <a:tcPr/>
                </a:tc>
                <a:tc>
                  <a:txBody>
                    <a:bodyPr/>
                    <a:lstStyle/>
                    <a:p>
                      <a:r>
                        <a:rPr lang="en-US" sz="1800" kern="1200" dirty="0">
                          <a:solidFill>
                            <a:schemeClr val="tx1"/>
                          </a:solidFill>
                          <a:effectLst/>
                          <a:latin typeface="+mn-lt"/>
                          <a:ea typeface="+mn-ea"/>
                          <a:cs typeface="+mn-cs"/>
                        </a:rPr>
                        <a:t>INTC</a:t>
                      </a:r>
                      <a:endParaRPr lang="en-US" dirty="0"/>
                    </a:p>
                  </a:txBody>
                  <a:tcPr/>
                </a:tc>
                <a:tc>
                  <a:txBody>
                    <a:bodyPr/>
                    <a:lstStyle/>
                    <a:p>
                      <a:r>
                        <a:rPr lang="en-US" sz="1800" kern="1200" dirty="0">
                          <a:solidFill>
                            <a:schemeClr val="tx1"/>
                          </a:solidFill>
                          <a:effectLst/>
                          <a:latin typeface="+mn-lt"/>
                          <a:ea typeface="+mn-ea"/>
                          <a:cs typeface="+mn-cs"/>
                        </a:rPr>
                        <a:t>Technology</a:t>
                      </a:r>
                      <a:endParaRPr lang="en-US" dirty="0"/>
                    </a:p>
                  </a:txBody>
                  <a:tcPr/>
                </a:tc>
                <a:tc>
                  <a:txBody>
                    <a:bodyPr/>
                    <a:lstStyle/>
                    <a:p>
                      <a:r>
                        <a:rPr lang="en-US" sz="1800" kern="1200" dirty="0">
                          <a:solidFill>
                            <a:schemeClr val="tx1"/>
                          </a:solidFill>
                          <a:effectLst/>
                          <a:latin typeface="+mn-lt"/>
                          <a:ea typeface="+mn-ea"/>
                          <a:cs typeface="+mn-cs"/>
                        </a:rPr>
                        <a:t>39.79</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tx1"/>
                          </a:solidFill>
                          <a:effectLst/>
                          <a:latin typeface="+mn-lt"/>
                          <a:ea typeface="+mn-ea"/>
                          <a:cs typeface="+mn-cs"/>
                        </a:rPr>
                        <a:t>15,532,818</a:t>
                      </a:r>
                    </a:p>
                  </a:txBody>
                  <a:tcPr/>
                </a:tc>
                <a:extLst>
                  <a:ext uri="{0D108BD9-81ED-4DB2-BD59-A6C34878D82A}">
                    <a16:rowId xmlns:a16="http://schemas.microsoft.com/office/drawing/2014/main" val="133363283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tx1"/>
                          </a:solidFill>
                          <a:effectLst/>
                          <a:latin typeface="+mn-lt"/>
                          <a:ea typeface="+mn-ea"/>
                          <a:cs typeface="+mn-cs"/>
                        </a:rPr>
                        <a:t>Johnson &amp; Johnson</a:t>
                      </a:r>
                    </a:p>
                  </a:txBody>
                  <a:tcPr/>
                </a:tc>
                <a:tc>
                  <a:txBody>
                    <a:bodyPr/>
                    <a:lstStyle/>
                    <a:p>
                      <a:r>
                        <a:rPr lang="en-US" sz="1800" kern="1200" dirty="0">
                          <a:solidFill>
                            <a:schemeClr val="tx1"/>
                          </a:solidFill>
                          <a:effectLst/>
                          <a:latin typeface="+mn-lt"/>
                          <a:ea typeface="+mn-ea"/>
                          <a:cs typeface="+mn-cs"/>
                        </a:rPr>
                        <a:t>JNJ </a:t>
                      </a:r>
                      <a:endParaRPr lang="en-US" dirty="0"/>
                    </a:p>
                  </a:txBody>
                  <a:tcPr/>
                </a:tc>
                <a:tc>
                  <a:txBody>
                    <a:bodyPr/>
                    <a:lstStyle/>
                    <a:p>
                      <a:r>
                        <a:rPr lang="en-US" sz="1800" kern="1200" dirty="0">
                          <a:solidFill>
                            <a:schemeClr val="tx1"/>
                          </a:solidFill>
                          <a:effectLst/>
                          <a:latin typeface="+mn-lt"/>
                          <a:ea typeface="+mn-ea"/>
                          <a:cs typeface="+mn-cs"/>
                        </a:rPr>
                        <a:t>Pharmaceuticals</a:t>
                      </a:r>
                      <a:endParaRPr lang="en-US" dirty="0"/>
                    </a:p>
                  </a:txBody>
                  <a:tcPr/>
                </a:tc>
                <a:tc>
                  <a:txBody>
                    <a:bodyPr/>
                    <a:lstStyle/>
                    <a:p>
                      <a:r>
                        <a:rPr lang="en-US" sz="1800" kern="1200" dirty="0">
                          <a:solidFill>
                            <a:schemeClr val="tx1"/>
                          </a:solidFill>
                          <a:effectLst/>
                          <a:latin typeface="+mn-lt"/>
                          <a:ea typeface="+mn-ea"/>
                          <a:cs typeface="+mn-cs"/>
                        </a:rPr>
                        <a:t>140.79</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tx1"/>
                          </a:solidFill>
                          <a:effectLst/>
                          <a:latin typeface="+mn-lt"/>
                          <a:ea typeface="+mn-ea"/>
                          <a:cs typeface="+mn-cs"/>
                        </a:rPr>
                        <a:t>11,717,348</a:t>
                      </a:r>
                    </a:p>
                  </a:txBody>
                  <a:tcPr/>
                </a:tc>
                <a:extLst>
                  <a:ext uri="{0D108BD9-81ED-4DB2-BD59-A6C34878D82A}">
                    <a16:rowId xmlns:a16="http://schemas.microsoft.com/office/drawing/2014/main" val="34127522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tx1"/>
                          </a:solidFill>
                          <a:effectLst/>
                          <a:latin typeface="+mn-lt"/>
                          <a:ea typeface="+mn-ea"/>
                          <a:cs typeface="+mn-cs"/>
                        </a:rPr>
                        <a:t>JPMorgan Chase</a:t>
                      </a:r>
                    </a:p>
                  </a:txBody>
                  <a:tcPr/>
                </a:tc>
                <a:tc>
                  <a:txBody>
                    <a:bodyPr/>
                    <a:lstStyle/>
                    <a:p>
                      <a:r>
                        <a:rPr lang="en-US" sz="1800" kern="1200" dirty="0">
                          <a:solidFill>
                            <a:schemeClr val="tx1"/>
                          </a:solidFill>
                          <a:effectLst/>
                          <a:latin typeface="+mn-lt"/>
                          <a:ea typeface="+mn-ea"/>
                          <a:cs typeface="+mn-cs"/>
                        </a:rPr>
                        <a:t>JPM </a:t>
                      </a:r>
                      <a:endParaRPr lang="en-US" dirty="0"/>
                    </a:p>
                  </a:txBody>
                  <a:tcPr/>
                </a:tc>
                <a:tc>
                  <a:txBody>
                    <a:bodyPr/>
                    <a:lstStyle/>
                    <a:p>
                      <a:r>
                        <a:rPr lang="en-US" sz="1800" kern="1200" dirty="0">
                          <a:solidFill>
                            <a:schemeClr val="tx1"/>
                          </a:solidFill>
                          <a:effectLst/>
                          <a:latin typeface="+mn-lt"/>
                          <a:ea typeface="+mn-ea"/>
                          <a:cs typeface="+mn-cs"/>
                        </a:rPr>
                        <a:t>Banking </a:t>
                      </a:r>
                      <a:endParaRPr lang="en-US" dirty="0"/>
                    </a:p>
                  </a:txBody>
                  <a:tcPr/>
                </a:tc>
                <a:tc>
                  <a:txBody>
                    <a:bodyPr/>
                    <a:lstStyle/>
                    <a:p>
                      <a:r>
                        <a:rPr lang="en-US" sz="1800" kern="1200" dirty="0">
                          <a:solidFill>
                            <a:schemeClr val="tx1"/>
                          </a:solidFill>
                          <a:effectLst/>
                          <a:latin typeface="+mn-lt"/>
                          <a:ea typeface="+mn-ea"/>
                          <a:cs typeface="+mn-cs"/>
                        </a:rPr>
                        <a:t>97.62</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tx1"/>
                          </a:solidFill>
                          <a:effectLst/>
                          <a:latin typeface="+mn-lt"/>
                          <a:ea typeface="+mn-ea"/>
                          <a:cs typeface="+mn-cs"/>
                        </a:rPr>
                        <a:t>10,335,687</a:t>
                      </a:r>
                    </a:p>
                  </a:txBody>
                  <a:tcPr/>
                </a:tc>
                <a:extLst>
                  <a:ext uri="{0D108BD9-81ED-4DB2-BD59-A6C34878D82A}">
                    <a16:rowId xmlns:a16="http://schemas.microsoft.com/office/drawing/2014/main" val="3605419707"/>
                  </a:ext>
                </a:extLst>
              </a:tr>
            </a:tbl>
          </a:graphicData>
        </a:graphic>
      </p:graphicFrame>
    </p:spTree>
    <p:extLst>
      <p:ext uri="{BB962C8B-B14F-4D97-AF65-F5344CB8AC3E}">
        <p14:creationId xmlns:p14="http://schemas.microsoft.com/office/powerpoint/2010/main" val="422236678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14032"/>
            <a:ext cx="10515600" cy="724912"/>
          </a:xfrm>
        </p:spPr>
        <p:txBody>
          <a:bodyPr>
            <a:noAutofit/>
          </a:bodyPr>
          <a:lstStyle/>
          <a:p>
            <a:r>
              <a:rPr lang="en-US" dirty="0"/>
              <a:t>Measures of Location </a:t>
            </a:r>
            <a:r>
              <a:rPr lang="en-US" sz="3600" dirty="0"/>
              <a:t>(Slide 2 of 13)</a:t>
            </a:r>
          </a:p>
        </p:txBody>
      </p:sp>
      <p:sp>
        <p:nvSpPr>
          <p:cNvPr id="3" name="Text Placeholder 2">
            <a:extLst>
              <a:ext uri="{FF2B5EF4-FFF2-40B4-BE49-F238E27FC236}">
                <a16:creationId xmlns:a16="http://schemas.microsoft.com/office/drawing/2014/main" id="{2DA45E2F-8AE1-4D27-AED8-04B8661BE955}"/>
              </a:ext>
            </a:extLst>
          </p:cNvPr>
          <p:cNvSpPr>
            <a:spLocks noGrp="1"/>
          </p:cNvSpPr>
          <p:nvPr>
            <p:ph type="body" sz="quarter" idx="12"/>
          </p:nvPr>
        </p:nvSpPr>
        <p:spPr>
          <a:xfrm>
            <a:off x="838199" y="1386840"/>
            <a:ext cx="10515601" cy="1371026"/>
          </a:xfrm>
        </p:spPr>
        <p:txBody>
          <a:bodyPr/>
          <a:lstStyle/>
          <a:p>
            <a:pPr marL="0" indent="0">
              <a:buNone/>
            </a:pPr>
            <a:r>
              <a:rPr lang="en-US" dirty="0"/>
              <a:t>Table 2.9: Data on Home Sales </a:t>
            </a:r>
            <a:br>
              <a:rPr lang="en-US" dirty="0"/>
            </a:br>
            <a:r>
              <a:rPr lang="en-US" dirty="0"/>
              <a:t>in a Cincinnati, Ohio, Suburb</a:t>
            </a:r>
          </a:p>
        </p:txBody>
      </p:sp>
      <p:graphicFrame>
        <p:nvGraphicFramePr>
          <p:cNvPr id="10" name="Table Placeholder 9">
            <a:extLst>
              <a:ext uri="{FF2B5EF4-FFF2-40B4-BE49-F238E27FC236}">
                <a16:creationId xmlns:a16="http://schemas.microsoft.com/office/drawing/2014/main" id="{23DE6356-DCBA-4F44-82E8-17EBD69CC989}"/>
              </a:ext>
            </a:extLst>
          </p:cNvPr>
          <p:cNvGraphicFramePr>
            <a:graphicFrameLocks noGrp="1"/>
          </p:cNvGraphicFramePr>
          <p:nvPr>
            <p:ph type="tbl" sz="quarter" idx="13"/>
            <p:extLst>
              <p:ext uri="{D42A27DB-BD31-4B8C-83A1-F6EECF244321}">
                <p14:modId xmlns:p14="http://schemas.microsoft.com/office/powerpoint/2010/main" val="3969738186"/>
              </p:ext>
            </p:extLst>
          </p:nvPr>
        </p:nvGraphicFramePr>
        <p:xfrm>
          <a:off x="5566479" y="1397726"/>
          <a:ext cx="3479550" cy="4506684"/>
        </p:xfrm>
        <a:graphic>
          <a:graphicData uri="http://schemas.openxmlformats.org/drawingml/2006/table">
            <a:tbl>
              <a:tblPr firstRow="1" bandRow="1">
                <a:tableStyleId>{5940675A-B579-460E-94D1-54222C63F5DA}</a:tableStyleId>
              </a:tblPr>
              <a:tblGrid>
                <a:gridCol w="1739775">
                  <a:extLst>
                    <a:ext uri="{9D8B030D-6E8A-4147-A177-3AD203B41FA5}">
                      <a16:colId xmlns:a16="http://schemas.microsoft.com/office/drawing/2014/main" val="3882668803"/>
                    </a:ext>
                  </a:extLst>
                </a:gridCol>
                <a:gridCol w="1739775">
                  <a:extLst>
                    <a:ext uri="{9D8B030D-6E8A-4147-A177-3AD203B41FA5}">
                      <a16:colId xmlns:a16="http://schemas.microsoft.com/office/drawing/2014/main" val="3979631316"/>
                    </a:ext>
                  </a:extLst>
                </a:gridCol>
              </a:tblGrid>
              <a:tr h="346668">
                <a:tc>
                  <a:txBody>
                    <a:bodyPr/>
                    <a:lstStyle/>
                    <a:p>
                      <a:pPr marL="0" marR="0" algn="ctr">
                        <a:lnSpc>
                          <a:spcPct val="107000"/>
                        </a:lnSpc>
                        <a:spcBef>
                          <a:spcPts val="0"/>
                        </a:spcBef>
                        <a:spcAft>
                          <a:spcPts val="0"/>
                        </a:spcAft>
                      </a:pPr>
                      <a:r>
                        <a:rPr lang="en-US" sz="1800" b="1" dirty="0">
                          <a:effectLst/>
                          <a:latin typeface="AvenirLTStd-Heavy"/>
                          <a:ea typeface="Calibri" panose="020F0502020204030204" pitchFamily="34" charset="0"/>
                          <a:cs typeface="AvenirLTStd-Heavy"/>
                        </a:rPr>
                        <a:t>Home Sale </a:t>
                      </a:r>
                      <a:endParaRPr lang="en-US" sz="18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800" b="1" dirty="0">
                          <a:effectLst/>
                          <a:latin typeface="AvenirLTStd-Heavy"/>
                          <a:ea typeface="Calibri" panose="020F0502020204030204" pitchFamily="34" charset="0"/>
                          <a:cs typeface="AvenirLTStd-Heavy"/>
                        </a:rPr>
                        <a:t>Selling Price ($)</a:t>
                      </a:r>
                      <a:endParaRPr lang="en-US" sz="18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3797382067"/>
                  </a:ext>
                </a:extLst>
              </a:tr>
              <a:tr h="346668">
                <a:tc>
                  <a:txBody>
                    <a:bodyPr/>
                    <a:lstStyle/>
                    <a:p>
                      <a:pPr marL="0" marR="0" algn="ctr">
                        <a:lnSpc>
                          <a:spcPct val="107000"/>
                        </a:lnSpc>
                        <a:spcBef>
                          <a:spcPts val="0"/>
                        </a:spcBef>
                        <a:spcAft>
                          <a:spcPts val="0"/>
                        </a:spcAft>
                      </a:pPr>
                      <a:r>
                        <a:rPr lang="en-US" sz="1800" dirty="0">
                          <a:effectLst/>
                          <a:latin typeface="AvenirLTStd-Book"/>
                          <a:ea typeface="Calibri" panose="020F0502020204030204" pitchFamily="34" charset="0"/>
                          <a:cs typeface="AvenirLTStd-Book"/>
                        </a:rPr>
                        <a:t>1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800" dirty="0">
                          <a:effectLst/>
                          <a:latin typeface="AvenirLTStd-Book"/>
                          <a:ea typeface="Calibri" panose="020F0502020204030204" pitchFamily="34" charset="0"/>
                          <a:cs typeface="AvenirLTStd-Book"/>
                        </a:rPr>
                        <a:t>138,000</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2425879743"/>
                  </a:ext>
                </a:extLst>
              </a:tr>
              <a:tr h="346668">
                <a:tc>
                  <a:txBody>
                    <a:bodyPr/>
                    <a:lstStyle/>
                    <a:p>
                      <a:pPr marL="0" marR="0" algn="ctr">
                        <a:lnSpc>
                          <a:spcPct val="107000"/>
                        </a:lnSpc>
                        <a:spcBef>
                          <a:spcPts val="0"/>
                        </a:spcBef>
                        <a:spcAft>
                          <a:spcPts val="0"/>
                        </a:spcAft>
                      </a:pPr>
                      <a:r>
                        <a:rPr lang="en-US" sz="1800" dirty="0">
                          <a:effectLst/>
                          <a:latin typeface="AvenirLTStd-Book"/>
                          <a:ea typeface="Calibri" panose="020F0502020204030204" pitchFamily="34" charset="0"/>
                          <a:cs typeface="AvenirLTStd-Book"/>
                        </a:rPr>
                        <a:t>2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800">
                          <a:effectLst/>
                          <a:latin typeface="AvenirLTStd-Book"/>
                          <a:ea typeface="Calibri" panose="020F0502020204030204" pitchFamily="34" charset="0"/>
                          <a:cs typeface="AvenirLTStd-Book"/>
                        </a:rPr>
                        <a:t>254,000</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77108309"/>
                  </a:ext>
                </a:extLst>
              </a:tr>
              <a:tr h="346668">
                <a:tc>
                  <a:txBody>
                    <a:bodyPr/>
                    <a:lstStyle/>
                    <a:p>
                      <a:pPr marL="0" marR="0" algn="ctr">
                        <a:lnSpc>
                          <a:spcPct val="107000"/>
                        </a:lnSpc>
                        <a:spcBef>
                          <a:spcPts val="0"/>
                        </a:spcBef>
                        <a:spcAft>
                          <a:spcPts val="0"/>
                        </a:spcAft>
                      </a:pPr>
                      <a:r>
                        <a:rPr lang="en-US" sz="1800" dirty="0">
                          <a:effectLst/>
                          <a:latin typeface="AvenirLTStd-Book"/>
                          <a:ea typeface="Calibri" panose="020F0502020204030204" pitchFamily="34" charset="0"/>
                          <a:cs typeface="AvenirLTStd-Book"/>
                        </a:rPr>
                        <a:t>3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800" dirty="0">
                          <a:effectLst/>
                          <a:latin typeface="AvenirLTStd-Book"/>
                          <a:ea typeface="Calibri" panose="020F0502020204030204" pitchFamily="34" charset="0"/>
                          <a:cs typeface="AvenirLTStd-Book"/>
                        </a:rPr>
                        <a:t>186,000</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818430797"/>
                  </a:ext>
                </a:extLst>
              </a:tr>
              <a:tr h="346668">
                <a:tc>
                  <a:txBody>
                    <a:bodyPr/>
                    <a:lstStyle/>
                    <a:p>
                      <a:pPr marL="0" marR="0" algn="ctr">
                        <a:lnSpc>
                          <a:spcPct val="107000"/>
                        </a:lnSpc>
                        <a:spcBef>
                          <a:spcPts val="0"/>
                        </a:spcBef>
                        <a:spcAft>
                          <a:spcPts val="0"/>
                        </a:spcAft>
                      </a:pPr>
                      <a:r>
                        <a:rPr lang="en-US" sz="1800" dirty="0">
                          <a:effectLst/>
                          <a:latin typeface="AvenirLTStd-Book"/>
                          <a:ea typeface="Calibri" panose="020F0502020204030204" pitchFamily="34" charset="0"/>
                          <a:cs typeface="AvenirLTStd-Book"/>
                        </a:rPr>
                        <a:t>4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800" dirty="0">
                          <a:effectLst/>
                          <a:latin typeface="AvenirLTStd-Book"/>
                          <a:ea typeface="Calibri" panose="020F0502020204030204" pitchFamily="34" charset="0"/>
                          <a:cs typeface="AvenirLTStd-Book"/>
                        </a:rPr>
                        <a:t>257,500</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2509401409"/>
                  </a:ext>
                </a:extLst>
              </a:tr>
              <a:tr h="346668">
                <a:tc>
                  <a:txBody>
                    <a:bodyPr/>
                    <a:lstStyle/>
                    <a:p>
                      <a:pPr marL="0" marR="0" algn="ctr">
                        <a:lnSpc>
                          <a:spcPct val="107000"/>
                        </a:lnSpc>
                        <a:spcBef>
                          <a:spcPts val="0"/>
                        </a:spcBef>
                        <a:spcAft>
                          <a:spcPts val="0"/>
                        </a:spcAft>
                      </a:pPr>
                      <a:r>
                        <a:rPr lang="en-US" sz="1800" dirty="0">
                          <a:effectLst/>
                          <a:latin typeface="AvenirLTStd-Book"/>
                          <a:ea typeface="Calibri" panose="020F0502020204030204" pitchFamily="34" charset="0"/>
                          <a:cs typeface="AvenirLTStd-Book"/>
                        </a:rPr>
                        <a:t>5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800" dirty="0">
                          <a:effectLst/>
                          <a:latin typeface="AvenirLTStd-Book"/>
                          <a:ea typeface="Calibri" panose="020F0502020204030204" pitchFamily="34" charset="0"/>
                          <a:cs typeface="AvenirLTStd-Book"/>
                        </a:rPr>
                        <a:t>108,000</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3625087141"/>
                  </a:ext>
                </a:extLst>
              </a:tr>
              <a:tr h="346668">
                <a:tc>
                  <a:txBody>
                    <a:bodyPr/>
                    <a:lstStyle/>
                    <a:p>
                      <a:pPr marL="0" marR="0" algn="ctr">
                        <a:lnSpc>
                          <a:spcPct val="107000"/>
                        </a:lnSpc>
                        <a:spcBef>
                          <a:spcPts val="0"/>
                        </a:spcBef>
                        <a:spcAft>
                          <a:spcPts val="0"/>
                        </a:spcAft>
                      </a:pPr>
                      <a:r>
                        <a:rPr lang="en-US" sz="1800" dirty="0">
                          <a:effectLst/>
                          <a:latin typeface="AvenirLTStd-Book"/>
                          <a:ea typeface="Calibri" panose="020F0502020204030204" pitchFamily="34" charset="0"/>
                          <a:cs typeface="AvenirLTStd-Book"/>
                        </a:rPr>
                        <a:t>6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800" dirty="0">
                          <a:effectLst/>
                          <a:latin typeface="AvenirLTStd-Book"/>
                          <a:ea typeface="Calibri" panose="020F0502020204030204" pitchFamily="34" charset="0"/>
                          <a:cs typeface="AvenirLTStd-Book"/>
                        </a:rPr>
                        <a:t>254,000</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2491499008"/>
                  </a:ext>
                </a:extLst>
              </a:tr>
              <a:tr h="346668">
                <a:tc>
                  <a:txBody>
                    <a:bodyPr/>
                    <a:lstStyle/>
                    <a:p>
                      <a:pPr marL="0" marR="0" algn="ctr">
                        <a:lnSpc>
                          <a:spcPct val="107000"/>
                        </a:lnSpc>
                        <a:spcBef>
                          <a:spcPts val="0"/>
                        </a:spcBef>
                        <a:spcAft>
                          <a:spcPts val="0"/>
                        </a:spcAft>
                      </a:pPr>
                      <a:r>
                        <a:rPr lang="en-US" sz="1800" dirty="0">
                          <a:effectLst/>
                          <a:latin typeface="AvenirLTStd-Book"/>
                          <a:ea typeface="Calibri" panose="020F0502020204030204" pitchFamily="34" charset="0"/>
                          <a:cs typeface="AvenirLTStd-Book"/>
                        </a:rPr>
                        <a:t>7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800" dirty="0">
                          <a:effectLst/>
                          <a:latin typeface="AvenirLTStd-Book"/>
                          <a:ea typeface="Calibri" panose="020F0502020204030204" pitchFamily="34" charset="0"/>
                          <a:cs typeface="AvenirLTStd-Book"/>
                        </a:rPr>
                        <a:t>138,000</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525004913"/>
                  </a:ext>
                </a:extLst>
              </a:tr>
              <a:tr h="346668">
                <a:tc>
                  <a:txBody>
                    <a:bodyPr/>
                    <a:lstStyle/>
                    <a:p>
                      <a:pPr marL="0" marR="0" algn="ctr">
                        <a:lnSpc>
                          <a:spcPct val="107000"/>
                        </a:lnSpc>
                        <a:spcBef>
                          <a:spcPts val="0"/>
                        </a:spcBef>
                        <a:spcAft>
                          <a:spcPts val="0"/>
                        </a:spcAft>
                      </a:pPr>
                      <a:r>
                        <a:rPr lang="en-US" sz="1800" dirty="0">
                          <a:effectLst/>
                          <a:latin typeface="AvenirLTStd-Book"/>
                          <a:ea typeface="Calibri" panose="020F0502020204030204" pitchFamily="34" charset="0"/>
                          <a:cs typeface="AvenirLTStd-Book"/>
                        </a:rPr>
                        <a:t>8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800" dirty="0">
                          <a:effectLst/>
                          <a:latin typeface="AvenirLTStd-Book"/>
                          <a:ea typeface="Calibri" panose="020F0502020204030204" pitchFamily="34" charset="0"/>
                          <a:cs typeface="AvenirLTStd-Book"/>
                        </a:rPr>
                        <a:t>298,000</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403235718"/>
                  </a:ext>
                </a:extLst>
              </a:tr>
              <a:tr h="346668">
                <a:tc>
                  <a:txBody>
                    <a:bodyPr/>
                    <a:lstStyle/>
                    <a:p>
                      <a:pPr marL="0" marR="0" algn="ctr">
                        <a:lnSpc>
                          <a:spcPct val="107000"/>
                        </a:lnSpc>
                        <a:spcBef>
                          <a:spcPts val="0"/>
                        </a:spcBef>
                        <a:spcAft>
                          <a:spcPts val="0"/>
                        </a:spcAft>
                      </a:pPr>
                      <a:r>
                        <a:rPr lang="en-US" sz="1800" dirty="0">
                          <a:effectLst/>
                          <a:latin typeface="AvenirLTStd-Book"/>
                          <a:ea typeface="Calibri" panose="020F0502020204030204" pitchFamily="34" charset="0"/>
                          <a:cs typeface="AvenirLTStd-Book"/>
                        </a:rPr>
                        <a:t>9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800" dirty="0">
                          <a:effectLst/>
                          <a:latin typeface="AvenirLTStd-Book"/>
                          <a:ea typeface="Calibri" panose="020F0502020204030204" pitchFamily="34" charset="0"/>
                          <a:cs typeface="AvenirLTStd-Book"/>
                        </a:rPr>
                        <a:t>199,500</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7720711"/>
                  </a:ext>
                </a:extLst>
              </a:tr>
              <a:tr h="346668">
                <a:tc>
                  <a:txBody>
                    <a:bodyPr/>
                    <a:lstStyle/>
                    <a:p>
                      <a:pPr marL="0" marR="0" algn="ctr">
                        <a:lnSpc>
                          <a:spcPct val="107000"/>
                        </a:lnSpc>
                        <a:spcBef>
                          <a:spcPts val="0"/>
                        </a:spcBef>
                        <a:spcAft>
                          <a:spcPts val="0"/>
                        </a:spcAft>
                      </a:pPr>
                      <a:r>
                        <a:rPr lang="en-US" sz="1800" dirty="0">
                          <a:effectLst/>
                          <a:latin typeface="AvenirLTStd-Book"/>
                          <a:ea typeface="Calibri" panose="020F0502020204030204" pitchFamily="34" charset="0"/>
                          <a:cs typeface="AvenirLTStd-Book"/>
                        </a:rPr>
                        <a:t>10</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800" dirty="0">
                          <a:effectLst/>
                          <a:latin typeface="AvenirLTStd-Book"/>
                          <a:ea typeface="Calibri" panose="020F0502020204030204" pitchFamily="34" charset="0"/>
                          <a:cs typeface="AvenirLTStd-Book"/>
                        </a:rPr>
                        <a:t> 208,000</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826317143"/>
                  </a:ext>
                </a:extLst>
              </a:tr>
              <a:tr h="346668">
                <a:tc>
                  <a:txBody>
                    <a:bodyPr/>
                    <a:lstStyle/>
                    <a:p>
                      <a:pPr marL="0" marR="0" algn="ctr">
                        <a:lnSpc>
                          <a:spcPct val="107000"/>
                        </a:lnSpc>
                        <a:spcBef>
                          <a:spcPts val="0"/>
                        </a:spcBef>
                        <a:spcAft>
                          <a:spcPts val="0"/>
                        </a:spcAft>
                      </a:pPr>
                      <a:r>
                        <a:rPr lang="en-US" sz="1800" dirty="0">
                          <a:effectLst/>
                          <a:latin typeface="AvenirLTStd-Book"/>
                          <a:ea typeface="Calibri" panose="020F0502020204030204" pitchFamily="34" charset="0"/>
                          <a:cs typeface="AvenirLTStd-Book"/>
                        </a:rPr>
                        <a:t>11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800" dirty="0">
                          <a:effectLst/>
                          <a:latin typeface="AvenirLTStd-Book"/>
                          <a:ea typeface="Calibri" panose="020F0502020204030204" pitchFamily="34" charset="0"/>
                          <a:cs typeface="AvenirLTStd-Book"/>
                        </a:rPr>
                        <a:t>142,000</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376033595"/>
                  </a:ext>
                </a:extLst>
              </a:tr>
              <a:tr h="346668">
                <a:tc>
                  <a:txBody>
                    <a:bodyPr/>
                    <a:lstStyle/>
                    <a:p>
                      <a:pPr marL="0" marR="0" algn="ctr">
                        <a:lnSpc>
                          <a:spcPct val="107000"/>
                        </a:lnSpc>
                        <a:spcBef>
                          <a:spcPts val="0"/>
                        </a:spcBef>
                        <a:spcAft>
                          <a:spcPts val="0"/>
                        </a:spcAft>
                      </a:pPr>
                      <a:r>
                        <a:rPr lang="en-US" sz="1800" dirty="0">
                          <a:effectLst/>
                          <a:latin typeface="AvenirLTStd-Book"/>
                          <a:ea typeface="Calibri" panose="020F0502020204030204" pitchFamily="34" charset="0"/>
                          <a:cs typeface="AvenirLTStd-Book"/>
                        </a:rPr>
                        <a:t>12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800" dirty="0">
                          <a:effectLst/>
                          <a:latin typeface="AvenirLTStd-Book"/>
                          <a:ea typeface="Calibri" panose="020F0502020204030204" pitchFamily="34" charset="0"/>
                          <a:cs typeface="AvenirLTStd-Book"/>
                        </a:rPr>
                        <a:t>456,250</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3697793686"/>
                  </a:ext>
                </a:extLst>
              </a:tr>
            </a:tbl>
          </a:graphicData>
        </a:graphic>
      </p:graphicFrame>
    </p:spTree>
    <p:extLst>
      <p:ext uri="{BB962C8B-B14F-4D97-AF65-F5344CB8AC3E}">
        <p14:creationId xmlns:p14="http://schemas.microsoft.com/office/powerpoint/2010/main" val="58195128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557097"/>
            <a:ext cx="10515600" cy="1118351"/>
          </a:xfrm>
        </p:spPr>
        <p:txBody>
          <a:bodyPr>
            <a:noAutofit/>
          </a:bodyPr>
          <a:lstStyle/>
          <a:p>
            <a:pPr>
              <a:lnSpc>
                <a:spcPct val="100000"/>
              </a:lnSpc>
            </a:pPr>
            <a:r>
              <a:rPr lang="en-US" dirty="0"/>
              <a:t>Measures of Location </a:t>
            </a:r>
            <a:r>
              <a:rPr lang="en-US" sz="3600" dirty="0"/>
              <a:t>(Slide 3 of 13)</a:t>
            </a:r>
            <a:endParaRPr lang="en-US" dirty="0"/>
          </a:p>
        </p:txBody>
      </p:sp>
      <p:sp>
        <p:nvSpPr>
          <p:cNvPr id="3" name="Content Placeholder 2"/>
          <p:cNvSpPr>
            <a:spLocks noGrp="1"/>
          </p:cNvSpPr>
          <p:nvPr>
            <p:ph type="body" sz="quarter" idx="12"/>
          </p:nvPr>
        </p:nvSpPr>
        <p:spPr>
          <a:xfrm>
            <a:off x="838200" y="1396107"/>
            <a:ext cx="10515600" cy="1119187"/>
          </a:xfrm>
        </p:spPr>
        <p:txBody>
          <a:bodyPr/>
          <a:lstStyle/>
          <a:p>
            <a:pPr marL="0" indent="0">
              <a:buNone/>
            </a:pPr>
            <a:r>
              <a:rPr lang="en-US" dirty="0"/>
              <a:t>Computation of Sample Mean:</a:t>
            </a:r>
          </a:p>
        </p:txBody>
      </p:sp>
      <p:sp>
        <p:nvSpPr>
          <p:cNvPr id="8" name="Text Placeholder 7">
            <a:extLst>
              <a:ext uri="{FF2B5EF4-FFF2-40B4-BE49-F238E27FC236}">
                <a16:creationId xmlns:a16="http://schemas.microsoft.com/office/drawing/2014/main" id="{7026B487-ED82-400F-834F-1383449F0971}"/>
              </a:ext>
            </a:extLst>
          </p:cNvPr>
          <p:cNvSpPr>
            <a:spLocks noGrp="1"/>
          </p:cNvSpPr>
          <p:nvPr>
            <p:ph type="body" sz="quarter" idx="15"/>
          </p:nvPr>
        </p:nvSpPr>
        <p:spPr>
          <a:xfrm>
            <a:off x="838200" y="1955700"/>
            <a:ext cx="10515600" cy="1118352"/>
          </a:xfrm>
        </p:spPr>
        <p:txBody>
          <a:bodyPr/>
          <a:lstStyle/>
          <a:p>
            <a:r>
              <a:rPr lang="en-US" sz="2600" dirty="0"/>
              <a:t>Illustration: Computation of the mean home selling price for the sample of 12 home sales.</a:t>
            </a:r>
          </a:p>
          <a:p>
            <a:endParaRPr lang="en-US" sz="2600" dirty="0"/>
          </a:p>
        </p:txBody>
      </p:sp>
      <p:graphicFrame>
        <p:nvGraphicFramePr>
          <p:cNvPr id="10" name="Object 9">
            <a:extLst>
              <a:ext uri="{FF2B5EF4-FFF2-40B4-BE49-F238E27FC236}">
                <a16:creationId xmlns:a16="http://schemas.microsoft.com/office/drawing/2014/main" id="{E5D3572F-B7AE-4903-8D3A-DA37F673412E}"/>
              </a:ext>
            </a:extLst>
          </p:cNvPr>
          <p:cNvGraphicFramePr>
            <a:graphicFrameLocks noChangeAspect="1"/>
          </p:cNvGraphicFramePr>
          <p:nvPr>
            <p:extLst>
              <p:ext uri="{D42A27DB-BD31-4B8C-83A1-F6EECF244321}">
                <p14:modId xmlns:p14="http://schemas.microsoft.com/office/powerpoint/2010/main" val="1431674272"/>
              </p:ext>
            </p:extLst>
          </p:nvPr>
        </p:nvGraphicFramePr>
        <p:xfrm>
          <a:off x="4024628" y="3044167"/>
          <a:ext cx="4784092" cy="2597079"/>
        </p:xfrm>
        <a:graphic>
          <a:graphicData uri="http://schemas.openxmlformats.org/presentationml/2006/ole">
            <mc:AlternateContent xmlns:mc="http://schemas.openxmlformats.org/markup-compatibility/2006">
              <mc:Choice xmlns:v="urn:schemas-microsoft-com:vml" Requires="v">
                <p:oleObj spid="_x0000_s2143" name="Equation" r:id="rId4" imgW="2222280" imgH="1206360" progId="Equation.DSMT4">
                  <p:embed/>
                </p:oleObj>
              </mc:Choice>
              <mc:Fallback>
                <p:oleObj name="Equation" r:id="rId4" imgW="2222280" imgH="1206360" progId="Equation.DSMT4">
                  <p:embed/>
                  <p:pic>
                    <p:nvPicPr>
                      <p:cNvPr id="0" name=""/>
                      <p:cNvPicPr/>
                      <p:nvPr/>
                    </p:nvPicPr>
                    <p:blipFill>
                      <a:blip r:embed="rId5"/>
                      <a:stretch>
                        <a:fillRect/>
                      </a:stretch>
                    </p:blipFill>
                    <p:spPr>
                      <a:xfrm>
                        <a:off x="4024628" y="3044167"/>
                        <a:ext cx="4784092" cy="2597079"/>
                      </a:xfrm>
                      <a:prstGeom prst="rect">
                        <a:avLst/>
                      </a:prstGeom>
                    </p:spPr>
                  </p:pic>
                </p:oleObj>
              </mc:Fallback>
            </mc:AlternateContent>
          </a:graphicData>
        </a:graphic>
      </p:graphicFrame>
    </p:spTree>
    <p:extLst>
      <p:ext uri="{BB962C8B-B14F-4D97-AF65-F5344CB8AC3E}">
        <p14:creationId xmlns:p14="http://schemas.microsoft.com/office/powerpoint/2010/main" val="391322384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17220"/>
            <a:ext cx="10515600" cy="795656"/>
          </a:xfrm>
        </p:spPr>
        <p:txBody>
          <a:bodyPr/>
          <a:lstStyle/>
          <a:p>
            <a:r>
              <a:rPr lang="en-US" dirty="0"/>
              <a:t>Measures of Location </a:t>
            </a:r>
            <a:r>
              <a:rPr lang="en-US" sz="3600" dirty="0"/>
              <a:t>(Slide 4 of 13)</a:t>
            </a:r>
          </a:p>
        </p:txBody>
      </p:sp>
      <p:sp>
        <p:nvSpPr>
          <p:cNvPr id="3" name="Content Placeholder 2"/>
          <p:cNvSpPr>
            <a:spLocks noGrp="1"/>
          </p:cNvSpPr>
          <p:nvPr>
            <p:ph idx="1"/>
          </p:nvPr>
        </p:nvSpPr>
        <p:spPr>
          <a:xfrm>
            <a:off x="838200" y="1367156"/>
            <a:ext cx="10515600" cy="4622164"/>
          </a:xfrm>
        </p:spPr>
        <p:txBody>
          <a:bodyPr vert="horz" lIns="91440" tIns="45720" rIns="91440" bIns="45720" rtlCol="0" anchor="t">
            <a:noAutofit/>
          </a:bodyPr>
          <a:lstStyle/>
          <a:p>
            <a:pPr marL="0" indent="0">
              <a:lnSpc>
                <a:spcPct val="100000"/>
              </a:lnSpc>
              <a:buNone/>
            </a:pPr>
            <a:r>
              <a:rPr lang="en-US" dirty="0"/>
              <a:t>Median</a:t>
            </a:r>
          </a:p>
          <a:p>
            <a:pPr marL="457200" lvl="1">
              <a:lnSpc>
                <a:spcPct val="100000"/>
              </a:lnSpc>
            </a:pPr>
            <a:r>
              <a:rPr lang="en-US" sz="2600" b="1" dirty="0"/>
              <a:t>Median:</a:t>
            </a:r>
            <a:r>
              <a:rPr lang="en-US" sz="2600" dirty="0"/>
              <a:t> Value in the middle when the data are arranged in ascending order.</a:t>
            </a:r>
          </a:p>
          <a:p>
            <a:pPr marL="457200" lvl="1">
              <a:lnSpc>
                <a:spcPct val="100000"/>
              </a:lnSpc>
            </a:pPr>
            <a:r>
              <a:rPr lang="en-US" sz="2600" dirty="0"/>
              <a:t>Middle value, for an odd number of observations.</a:t>
            </a:r>
          </a:p>
          <a:p>
            <a:pPr marL="457200" lvl="1">
              <a:lnSpc>
                <a:spcPct val="100000"/>
              </a:lnSpc>
            </a:pPr>
            <a:r>
              <a:rPr lang="en-US" sz="2600" dirty="0"/>
              <a:t>Average of two middle values, for an even number of observations.</a:t>
            </a:r>
          </a:p>
        </p:txBody>
      </p:sp>
    </p:spTree>
    <p:extLst>
      <p:ext uri="{BB962C8B-B14F-4D97-AF65-F5344CB8AC3E}">
        <p14:creationId xmlns:p14="http://schemas.microsoft.com/office/powerpoint/2010/main" val="67175463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17220"/>
            <a:ext cx="10515600" cy="795656"/>
          </a:xfrm>
        </p:spPr>
        <p:txBody>
          <a:bodyPr/>
          <a:lstStyle/>
          <a:p>
            <a:r>
              <a:rPr lang="en-US" dirty="0"/>
              <a:t>Measures of Location </a:t>
            </a:r>
            <a:r>
              <a:rPr lang="en-US" sz="3600" dirty="0"/>
              <a:t>(Slide 5 of 13)</a:t>
            </a:r>
            <a:endParaRPr lang="en-US" dirty="0"/>
          </a:p>
        </p:txBody>
      </p:sp>
      <p:sp>
        <p:nvSpPr>
          <p:cNvPr id="3" name="Content Placeholder 2"/>
          <p:cNvSpPr>
            <a:spLocks noGrp="1"/>
          </p:cNvSpPr>
          <p:nvPr>
            <p:ph idx="1"/>
          </p:nvPr>
        </p:nvSpPr>
        <p:spPr>
          <a:xfrm>
            <a:off x="838200" y="1356360"/>
            <a:ext cx="10515600" cy="4770120"/>
          </a:xfrm>
        </p:spPr>
        <p:txBody>
          <a:bodyPr vert="horz" lIns="91440" tIns="45720" rIns="91440" bIns="45720" rtlCol="0" anchor="t">
            <a:noAutofit/>
          </a:bodyPr>
          <a:lstStyle/>
          <a:p>
            <a:pPr marL="0" lvl="1" indent="0">
              <a:lnSpc>
                <a:spcPct val="100000"/>
              </a:lnSpc>
              <a:buNone/>
            </a:pPr>
            <a:r>
              <a:rPr lang="en-US" sz="2800" dirty="0"/>
              <a:t>Computation of Sample Median</a:t>
            </a:r>
          </a:p>
          <a:p>
            <a:pPr marL="457200" lvl="1">
              <a:lnSpc>
                <a:spcPct val="100000"/>
              </a:lnSpc>
            </a:pPr>
            <a:r>
              <a:rPr lang="en-US" sz="2600" dirty="0"/>
              <a:t>Illustration: When the number of observations are odd,</a:t>
            </a:r>
          </a:p>
          <a:p>
            <a:pPr lvl="1">
              <a:lnSpc>
                <a:spcPct val="100000"/>
              </a:lnSpc>
            </a:pPr>
            <a:r>
              <a:rPr lang="en-US" dirty="0"/>
              <a:t>Consider the class size data for a sample of five college classes:</a:t>
            </a:r>
          </a:p>
          <a:p>
            <a:pPr marL="685800">
              <a:lnSpc>
                <a:spcPct val="100000"/>
              </a:lnSpc>
              <a:buNone/>
            </a:pPr>
            <a:r>
              <a:rPr lang="en-US" sz="2400" dirty="0"/>
              <a:t>                                            46   54   42   46   32</a:t>
            </a:r>
          </a:p>
          <a:p>
            <a:pPr lvl="1">
              <a:lnSpc>
                <a:spcPct val="100000"/>
              </a:lnSpc>
            </a:pPr>
            <a:r>
              <a:rPr lang="en-US" dirty="0"/>
              <a:t>Arrange the class size data in ascending order:</a:t>
            </a:r>
          </a:p>
          <a:p>
            <a:pPr lvl="1">
              <a:buNone/>
            </a:pPr>
            <a:r>
              <a:rPr lang="en-US" dirty="0"/>
              <a:t>                                            32   42   46   46   54</a:t>
            </a:r>
          </a:p>
          <a:p>
            <a:pPr lvl="1">
              <a:lnSpc>
                <a:spcPct val="100000"/>
              </a:lnSpc>
            </a:pPr>
            <a:r>
              <a:rPr lang="en-US" dirty="0"/>
              <a:t>Middlemost value in the data set = 46.</a:t>
            </a:r>
          </a:p>
          <a:p>
            <a:pPr lvl="1">
              <a:lnSpc>
                <a:spcPct val="100000"/>
              </a:lnSpc>
            </a:pPr>
            <a:r>
              <a:rPr lang="en-US" dirty="0"/>
              <a:t>Median is 46.</a:t>
            </a:r>
          </a:p>
          <a:p>
            <a:pPr marL="0" lvl="1" indent="0">
              <a:buNone/>
            </a:pPr>
            <a:r>
              <a:rPr lang="en-US" dirty="0"/>
              <a:t>	</a:t>
            </a:r>
          </a:p>
          <a:p>
            <a:pPr lvl="1" indent="0">
              <a:buNone/>
            </a:pPr>
            <a:endParaRPr lang="en-US" dirty="0"/>
          </a:p>
          <a:p>
            <a:pPr lvl="1" indent="0">
              <a:buNone/>
            </a:pPr>
            <a:endParaRPr lang="en-US" dirty="0"/>
          </a:p>
        </p:txBody>
      </p:sp>
    </p:spTree>
    <p:extLst>
      <p:ext uri="{BB962C8B-B14F-4D97-AF65-F5344CB8AC3E}">
        <p14:creationId xmlns:p14="http://schemas.microsoft.com/office/powerpoint/2010/main" val="423073187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18057"/>
            <a:ext cx="10515600" cy="1118351"/>
          </a:xfrm>
        </p:spPr>
        <p:txBody>
          <a:bodyPr/>
          <a:lstStyle/>
          <a:p>
            <a:r>
              <a:rPr lang="en-US" dirty="0"/>
              <a:t>Measures of Location </a:t>
            </a:r>
            <a:r>
              <a:rPr lang="en-US" sz="3600" dirty="0"/>
              <a:t>(Slide 6 of 13)</a:t>
            </a:r>
            <a:endParaRPr lang="en-US" dirty="0"/>
          </a:p>
        </p:txBody>
      </p:sp>
      <p:sp>
        <p:nvSpPr>
          <p:cNvPr id="3" name="Content Placeholder 2"/>
          <p:cNvSpPr>
            <a:spLocks noGrp="1"/>
          </p:cNvSpPr>
          <p:nvPr>
            <p:ph type="body" sz="quarter" idx="12"/>
          </p:nvPr>
        </p:nvSpPr>
        <p:spPr>
          <a:xfrm>
            <a:off x="838200" y="1356360"/>
            <a:ext cx="10515600" cy="2682239"/>
          </a:xfrm>
        </p:spPr>
        <p:txBody>
          <a:bodyPr vert="horz" lIns="91440" tIns="45720" rIns="91440" bIns="45720" rtlCol="0" anchor="t">
            <a:noAutofit/>
          </a:bodyPr>
          <a:lstStyle/>
          <a:p>
            <a:pPr marL="0" lvl="1" indent="0">
              <a:lnSpc>
                <a:spcPct val="100000"/>
              </a:lnSpc>
              <a:buNone/>
            </a:pPr>
            <a:r>
              <a:rPr lang="en-US" sz="2800" dirty="0"/>
              <a:t>Computation of Sample Median</a:t>
            </a:r>
          </a:p>
          <a:p>
            <a:pPr marL="0" lvl="1" indent="0">
              <a:lnSpc>
                <a:spcPct val="100000"/>
              </a:lnSpc>
              <a:buNone/>
            </a:pPr>
            <a:r>
              <a:rPr lang="en-US" sz="2800" dirty="0"/>
              <a:t>Illustration: When the number of observations are even:</a:t>
            </a:r>
          </a:p>
          <a:p>
            <a:pPr marL="457200" lvl="1">
              <a:lnSpc>
                <a:spcPct val="100000"/>
              </a:lnSpc>
            </a:pPr>
            <a:r>
              <a:rPr lang="en-US" sz="2600" dirty="0"/>
              <a:t>Consider the data on home sales in Cincinnati, Ohio, Suburb (Table 2.9).</a:t>
            </a:r>
          </a:p>
          <a:p>
            <a:pPr marL="457200" lvl="1">
              <a:lnSpc>
                <a:spcPct val="100000"/>
              </a:lnSpc>
            </a:pPr>
            <a:r>
              <a:rPr lang="en-US" sz="2600" dirty="0"/>
              <a:t>Arrange the data in ascending order:</a:t>
            </a:r>
          </a:p>
          <a:p>
            <a:pPr marL="685800" indent="0">
              <a:lnSpc>
                <a:spcPct val="100000"/>
              </a:lnSpc>
              <a:buNone/>
            </a:pPr>
            <a:r>
              <a:rPr lang="en-US" sz="2600" dirty="0"/>
              <a:t>108,000  138,000  138,000  142,000  186,000  199,500  208,000  254,000  254,000  257,500  298,000  456,250</a:t>
            </a:r>
          </a:p>
          <a:p>
            <a:pPr marL="457200">
              <a:lnSpc>
                <a:spcPct val="100000"/>
              </a:lnSpc>
            </a:pPr>
            <a:r>
              <a:rPr lang="en-US" sz="2600" dirty="0"/>
              <a:t>Median = average of two middle values:</a:t>
            </a:r>
          </a:p>
          <a:p>
            <a:pPr marL="0" indent="0">
              <a:lnSpc>
                <a:spcPct val="100000"/>
              </a:lnSpc>
              <a:buNone/>
            </a:pPr>
            <a:r>
              <a:rPr lang="en-US" sz="2600" dirty="0"/>
              <a:t>		</a:t>
            </a:r>
          </a:p>
        </p:txBody>
      </p:sp>
      <p:graphicFrame>
        <p:nvGraphicFramePr>
          <p:cNvPr id="4" name="Object 3">
            <a:extLst>
              <a:ext uri="{FF2B5EF4-FFF2-40B4-BE49-F238E27FC236}">
                <a16:creationId xmlns:a16="http://schemas.microsoft.com/office/drawing/2014/main" id="{E1FF265E-06B6-4261-BCE4-0F91139A2663}"/>
              </a:ext>
            </a:extLst>
          </p:cNvPr>
          <p:cNvGraphicFramePr>
            <a:graphicFrameLocks noChangeAspect="1"/>
          </p:cNvGraphicFramePr>
          <p:nvPr>
            <p:extLst>
              <p:ext uri="{D42A27DB-BD31-4B8C-83A1-F6EECF244321}">
                <p14:modId xmlns:p14="http://schemas.microsoft.com/office/powerpoint/2010/main" val="1413876742"/>
              </p:ext>
            </p:extLst>
          </p:nvPr>
        </p:nvGraphicFramePr>
        <p:xfrm>
          <a:off x="3362325" y="4776902"/>
          <a:ext cx="5467350" cy="873125"/>
        </p:xfrm>
        <a:graphic>
          <a:graphicData uri="http://schemas.openxmlformats.org/presentationml/2006/ole">
            <mc:AlternateContent xmlns:mc="http://schemas.openxmlformats.org/markup-compatibility/2006">
              <mc:Choice xmlns:v="urn:schemas-microsoft-com:vml" Requires="v">
                <p:oleObj spid="_x0000_s3164" name="Equation" r:id="rId4" imgW="2463480" imgH="393480" progId="Equation.DSMT4">
                  <p:embed/>
                </p:oleObj>
              </mc:Choice>
              <mc:Fallback>
                <p:oleObj name="Equation" r:id="rId4" imgW="2463480" imgH="393480" progId="Equation.DSMT4">
                  <p:embed/>
                  <p:pic>
                    <p:nvPicPr>
                      <p:cNvPr id="0" name=""/>
                      <p:cNvPicPr/>
                      <p:nvPr/>
                    </p:nvPicPr>
                    <p:blipFill>
                      <a:blip r:embed="rId5"/>
                      <a:stretch>
                        <a:fillRect/>
                      </a:stretch>
                    </p:blipFill>
                    <p:spPr>
                      <a:xfrm>
                        <a:off x="3362325" y="4776902"/>
                        <a:ext cx="5467350" cy="873125"/>
                      </a:xfrm>
                      <a:prstGeom prst="rect">
                        <a:avLst/>
                      </a:prstGeom>
                    </p:spPr>
                  </p:pic>
                </p:oleObj>
              </mc:Fallback>
            </mc:AlternateContent>
          </a:graphicData>
        </a:graphic>
      </p:graphicFrame>
    </p:spTree>
    <p:extLst>
      <p:ext uri="{BB962C8B-B14F-4D97-AF65-F5344CB8AC3E}">
        <p14:creationId xmlns:p14="http://schemas.microsoft.com/office/powerpoint/2010/main" val="190569054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17220"/>
            <a:ext cx="10515600" cy="795656"/>
          </a:xfrm>
        </p:spPr>
        <p:txBody>
          <a:bodyPr/>
          <a:lstStyle/>
          <a:p>
            <a:r>
              <a:rPr lang="en-US" dirty="0"/>
              <a:t>Measures of Location </a:t>
            </a:r>
            <a:r>
              <a:rPr lang="en-US" sz="3600" dirty="0"/>
              <a:t>(Slide 7 of 13)</a:t>
            </a:r>
          </a:p>
        </p:txBody>
      </p:sp>
      <p:sp>
        <p:nvSpPr>
          <p:cNvPr id="3" name="Content Placeholder 2"/>
          <p:cNvSpPr>
            <a:spLocks noGrp="1"/>
          </p:cNvSpPr>
          <p:nvPr>
            <p:ph idx="1"/>
          </p:nvPr>
        </p:nvSpPr>
        <p:spPr>
          <a:xfrm>
            <a:off x="838200" y="1367156"/>
            <a:ext cx="10515600" cy="4683124"/>
          </a:xfrm>
        </p:spPr>
        <p:txBody>
          <a:bodyPr vert="horz" lIns="91440" tIns="45720" rIns="91440" bIns="45720" rtlCol="0" anchor="t">
            <a:noAutofit/>
          </a:bodyPr>
          <a:lstStyle/>
          <a:p>
            <a:pPr marL="0" indent="0">
              <a:lnSpc>
                <a:spcPct val="100000"/>
              </a:lnSpc>
              <a:buNone/>
            </a:pPr>
            <a:r>
              <a:rPr lang="en-US" dirty="0"/>
              <a:t>Mode</a:t>
            </a:r>
          </a:p>
          <a:p>
            <a:pPr marL="457200" lvl="1">
              <a:lnSpc>
                <a:spcPct val="100000"/>
              </a:lnSpc>
            </a:pPr>
            <a:r>
              <a:rPr lang="en-US" sz="2600" b="1" dirty="0"/>
              <a:t>Mode:</a:t>
            </a:r>
            <a:r>
              <a:rPr lang="en-US" sz="2600" dirty="0"/>
              <a:t> Value that occurs most frequently in a data set.</a:t>
            </a:r>
          </a:p>
          <a:p>
            <a:pPr marL="457200" lvl="1">
              <a:lnSpc>
                <a:spcPct val="100000"/>
              </a:lnSpc>
            </a:pPr>
            <a:r>
              <a:rPr lang="en-US" sz="2600" dirty="0"/>
              <a:t>Consider the class size data:</a:t>
            </a:r>
          </a:p>
          <a:p>
            <a:pPr marL="806450" indent="-342900">
              <a:lnSpc>
                <a:spcPct val="100000"/>
              </a:lnSpc>
              <a:buNone/>
            </a:pPr>
            <a:r>
              <a:rPr lang="en-US" sz="2600" dirty="0"/>
              <a:t>                                     32   42   46   46   54</a:t>
            </a:r>
          </a:p>
          <a:p>
            <a:pPr marL="457200" lvl="1">
              <a:lnSpc>
                <a:spcPct val="100000"/>
              </a:lnSpc>
            </a:pPr>
            <a:r>
              <a:rPr lang="en-US" sz="2600" dirty="0"/>
              <a:t>Observe: 46 is the only value that occurs more than once.</a:t>
            </a:r>
          </a:p>
          <a:p>
            <a:pPr marL="457200" lvl="1">
              <a:lnSpc>
                <a:spcPct val="100000"/>
              </a:lnSpc>
            </a:pPr>
            <a:r>
              <a:rPr lang="en-US" sz="2600" dirty="0"/>
              <a:t>Mode is 46.</a:t>
            </a:r>
          </a:p>
          <a:p>
            <a:pPr marL="457200" lvl="1">
              <a:lnSpc>
                <a:spcPct val="100000"/>
              </a:lnSpc>
            </a:pPr>
            <a:r>
              <a:rPr lang="en-US" sz="2600" dirty="0"/>
              <a:t>Multimodal data: Data contain at least two modes.</a:t>
            </a:r>
          </a:p>
          <a:p>
            <a:pPr marL="457200" lvl="1">
              <a:lnSpc>
                <a:spcPct val="100000"/>
              </a:lnSpc>
            </a:pPr>
            <a:r>
              <a:rPr lang="en-US" sz="2600" dirty="0"/>
              <a:t>Bimodal data: Data contain exactly two modes.</a:t>
            </a:r>
          </a:p>
        </p:txBody>
      </p:sp>
    </p:spTree>
    <p:extLst>
      <p:ext uri="{BB962C8B-B14F-4D97-AF65-F5344CB8AC3E}">
        <p14:creationId xmlns:p14="http://schemas.microsoft.com/office/powerpoint/2010/main" val="180992759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18057"/>
            <a:ext cx="10515600" cy="1118351"/>
          </a:xfrm>
        </p:spPr>
        <p:txBody>
          <a:bodyPr>
            <a:noAutofit/>
          </a:bodyPr>
          <a:lstStyle/>
          <a:p>
            <a:r>
              <a:rPr lang="en-US" dirty="0"/>
              <a:t>Measures of Location </a:t>
            </a:r>
            <a:r>
              <a:rPr lang="en-US" sz="3600" dirty="0"/>
              <a:t>(Slide 8 of 13)</a:t>
            </a:r>
          </a:p>
        </p:txBody>
      </p:sp>
      <p:sp>
        <p:nvSpPr>
          <p:cNvPr id="3" name="Text Placeholder 2">
            <a:extLst>
              <a:ext uri="{FF2B5EF4-FFF2-40B4-BE49-F238E27FC236}">
                <a16:creationId xmlns:a16="http://schemas.microsoft.com/office/drawing/2014/main" id="{7E509949-0EB8-4676-92C2-41C933375FC2}"/>
              </a:ext>
            </a:extLst>
          </p:cNvPr>
          <p:cNvSpPr>
            <a:spLocks noGrp="1"/>
          </p:cNvSpPr>
          <p:nvPr>
            <p:ph type="body" sz="quarter" idx="12"/>
          </p:nvPr>
        </p:nvSpPr>
        <p:spPr>
          <a:xfrm>
            <a:off x="838200" y="1371601"/>
            <a:ext cx="10515600" cy="2223770"/>
          </a:xfrm>
        </p:spPr>
        <p:txBody>
          <a:bodyPr vert="horz" lIns="91440" tIns="45720" rIns="91440" bIns="45720" rtlCol="0" anchor="t">
            <a:noAutofit/>
          </a:bodyPr>
          <a:lstStyle/>
          <a:p>
            <a:pPr marL="0" indent="0">
              <a:buNone/>
            </a:pPr>
            <a:r>
              <a:rPr lang="en-US" dirty="0"/>
              <a:t>Figure 2.16: Calculating the Mean, Median, and Modes for the Home Sales Data Using Excel</a:t>
            </a:r>
          </a:p>
        </p:txBody>
      </p:sp>
      <p:pic>
        <p:nvPicPr>
          <p:cNvPr id="9" name="Picture Placeholder 8" descr="The table lists the home sale, and selling price in two columns. It also consists of formulas for mean, median, mode 1, and mode 2. A table in the bottom right of the above table lists the home sale and selling price in two columns. This table shows the exact value of mean, median, mode 1, and mode 2.&#10;&#10;">
            <a:extLst>
              <a:ext uri="{FF2B5EF4-FFF2-40B4-BE49-F238E27FC236}">
                <a16:creationId xmlns:a16="http://schemas.microsoft.com/office/drawing/2014/main" id="{8AC1CA44-19D6-4450-A622-EBD47CE09D52}"/>
              </a:ext>
            </a:extLst>
          </p:cNvPr>
          <p:cNvPicPr>
            <a:picLocks noGrp="1" noChangeAspect="1"/>
          </p:cNvPicPr>
          <p:nvPr>
            <p:ph type="pic" sz="quarter" idx="13"/>
          </p:nvPr>
        </p:nvPicPr>
        <p:blipFill rotWithShape="1">
          <a:blip r:embed="rId3" cstate="print">
            <a:extLst>
              <a:ext uri="{28A0092B-C50C-407E-A947-70E740481C1C}">
                <a14:useLocalDpi xmlns:a14="http://schemas.microsoft.com/office/drawing/2010/main" val="0"/>
              </a:ext>
            </a:extLst>
          </a:blip>
          <a:srcRect t="8027" b="5158"/>
          <a:stretch/>
        </p:blipFill>
        <p:spPr>
          <a:xfrm>
            <a:off x="3359735" y="2273935"/>
            <a:ext cx="5472530" cy="3608705"/>
          </a:xfrm>
        </p:spPr>
      </p:pic>
    </p:spTree>
    <p:extLst>
      <p:ext uri="{BB962C8B-B14F-4D97-AF65-F5344CB8AC3E}">
        <p14:creationId xmlns:p14="http://schemas.microsoft.com/office/powerpoint/2010/main" val="294446156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621140"/>
            <a:ext cx="10515600" cy="1118351"/>
          </a:xfrm>
        </p:spPr>
        <p:txBody>
          <a:bodyPr/>
          <a:lstStyle/>
          <a:p>
            <a:r>
              <a:rPr lang="en-US" dirty="0"/>
              <a:t>Measures of Location </a:t>
            </a:r>
            <a:r>
              <a:rPr lang="en-US" sz="3600" dirty="0"/>
              <a:t>(Slide 9 of 13)</a:t>
            </a:r>
            <a:endParaRPr lang="en-US" dirty="0"/>
          </a:p>
        </p:txBody>
      </p:sp>
      <p:sp>
        <p:nvSpPr>
          <p:cNvPr id="3" name="Content Placeholder 2"/>
          <p:cNvSpPr>
            <a:spLocks noGrp="1"/>
          </p:cNvSpPr>
          <p:nvPr>
            <p:ph type="body" sz="quarter" idx="12"/>
          </p:nvPr>
        </p:nvSpPr>
        <p:spPr>
          <a:xfrm>
            <a:off x="838200" y="1325880"/>
            <a:ext cx="10515600" cy="2315211"/>
          </a:xfrm>
        </p:spPr>
        <p:txBody>
          <a:bodyPr>
            <a:noAutofit/>
          </a:bodyPr>
          <a:lstStyle/>
          <a:p>
            <a:pPr marL="0" indent="0">
              <a:lnSpc>
                <a:spcPct val="100000"/>
              </a:lnSpc>
              <a:buNone/>
            </a:pPr>
            <a:r>
              <a:rPr lang="en-US" dirty="0"/>
              <a:t>Geometric Mean:</a:t>
            </a:r>
          </a:p>
          <a:p>
            <a:pPr marL="457200" lvl="1">
              <a:lnSpc>
                <a:spcPct val="100000"/>
              </a:lnSpc>
            </a:pPr>
            <a:r>
              <a:rPr lang="en-US" sz="2600" b="1" dirty="0"/>
              <a:t>Geometric mean: </a:t>
            </a:r>
            <a:r>
              <a:rPr lang="en-US" sz="2600" dirty="0"/>
              <a:t>A measure of location that is calculated by finding the </a:t>
            </a:r>
            <a:r>
              <a:rPr lang="en-US" sz="2600" i="1" dirty="0"/>
              <a:t>n</a:t>
            </a:r>
            <a:r>
              <a:rPr lang="en-US" sz="2600" dirty="0"/>
              <a:t>th root of the product of </a:t>
            </a:r>
            <a:r>
              <a:rPr lang="en-US" sz="2600" i="1" dirty="0"/>
              <a:t>n </a:t>
            </a:r>
            <a:r>
              <a:rPr lang="en-US" sz="2600" dirty="0"/>
              <a:t>values</a:t>
            </a:r>
          </a:p>
          <a:p>
            <a:pPr marL="457200" lvl="1">
              <a:lnSpc>
                <a:spcPct val="100000"/>
              </a:lnSpc>
            </a:pPr>
            <a:r>
              <a:rPr lang="en-US" sz="2600" dirty="0"/>
              <a:t>Used in analyzing  growth rates in financial data.</a:t>
            </a:r>
          </a:p>
          <a:p>
            <a:pPr marL="457200" lvl="1">
              <a:lnSpc>
                <a:spcPct val="100000"/>
              </a:lnSpc>
            </a:pPr>
            <a:r>
              <a:rPr lang="en-US" sz="2600" dirty="0"/>
              <a:t>Sample geometric mean:</a:t>
            </a:r>
          </a:p>
          <a:p>
            <a:pPr marL="342900" indent="-342900"/>
            <a:endParaRPr lang="en-US" dirty="0"/>
          </a:p>
        </p:txBody>
      </p:sp>
      <p:pic>
        <p:nvPicPr>
          <p:cNvPr id="7" name="Picture Placeholder 6" descr="The sample geometric mean is defined as x bar sub g = the n root of, x sub 1 times x sub 2 times … times x sub n = x sub 1 times x sub 2 times … times x sub n, to the 1 over n.">
            <a:extLst>
              <a:ext uri="{FF2B5EF4-FFF2-40B4-BE49-F238E27FC236}">
                <a16:creationId xmlns:a16="http://schemas.microsoft.com/office/drawing/2014/main" id="{EF30C5CC-9CAA-46E7-861F-5A66AB558324}"/>
              </a:ext>
            </a:extLst>
          </p:cNvPr>
          <p:cNvPicPr>
            <a:picLocks noGrp="1" noChangeAspect="1"/>
          </p:cNvPicPr>
          <p:nvPr>
            <p:ph type="pic" sz="quarter" idx="13"/>
          </p:nvPr>
        </p:nvPicPr>
        <p:blipFill rotWithShape="1">
          <a:blip r:embed="rId3"/>
          <a:srcRect l="-654" r="-14"/>
          <a:stretch/>
        </p:blipFill>
        <p:spPr>
          <a:xfrm>
            <a:off x="1249680" y="3969185"/>
            <a:ext cx="10104119" cy="1200150"/>
          </a:xfrm>
          <a:prstGeom prst="rect">
            <a:avLst/>
          </a:prstGeom>
        </p:spPr>
      </p:pic>
    </p:spTree>
    <p:extLst>
      <p:ext uri="{BB962C8B-B14F-4D97-AF65-F5344CB8AC3E}">
        <p14:creationId xmlns:p14="http://schemas.microsoft.com/office/powerpoint/2010/main" val="129655775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20562"/>
            <a:ext cx="10515600" cy="1055112"/>
          </a:xfrm>
        </p:spPr>
        <p:txBody>
          <a:bodyPr>
            <a:noAutofit/>
          </a:bodyPr>
          <a:lstStyle/>
          <a:p>
            <a:r>
              <a:rPr lang="en-US" dirty="0"/>
              <a:t>Measures of Location </a:t>
            </a:r>
            <a:r>
              <a:rPr lang="en-US" sz="3600" dirty="0"/>
              <a:t>(Slide 10 of 13)</a:t>
            </a:r>
          </a:p>
        </p:txBody>
      </p:sp>
      <p:sp>
        <p:nvSpPr>
          <p:cNvPr id="3" name="Content Placeholder 2"/>
          <p:cNvSpPr>
            <a:spLocks noGrp="1"/>
          </p:cNvSpPr>
          <p:nvPr>
            <p:ph type="body" sz="quarter" idx="12"/>
          </p:nvPr>
        </p:nvSpPr>
        <p:spPr>
          <a:xfrm>
            <a:off x="838199" y="1310640"/>
            <a:ext cx="10515601" cy="2809240"/>
          </a:xfrm>
        </p:spPr>
        <p:txBody>
          <a:bodyPr vert="horz" lIns="91440" tIns="45720" rIns="91440" bIns="45720" rtlCol="0" anchor="t">
            <a:noAutofit/>
          </a:bodyPr>
          <a:lstStyle/>
          <a:p>
            <a:pPr marL="0" indent="0">
              <a:lnSpc>
                <a:spcPct val="100000"/>
              </a:lnSpc>
              <a:spcBef>
                <a:spcPts val="600"/>
              </a:spcBef>
              <a:buNone/>
            </a:pPr>
            <a:r>
              <a:rPr lang="en-US" dirty="0"/>
              <a:t>Table 2.10: Percentage Annual Returns and Growth Factors for the Mutual Fund Data</a:t>
            </a:r>
          </a:p>
          <a:p>
            <a:pPr marL="457200">
              <a:lnSpc>
                <a:spcPct val="100000"/>
              </a:lnSpc>
              <a:spcBef>
                <a:spcPts val="600"/>
              </a:spcBef>
            </a:pPr>
            <a:r>
              <a:rPr lang="en-US" sz="2600" dirty="0"/>
              <a:t>Illustration: Consider the percentage annual returns and </a:t>
            </a:r>
            <a:r>
              <a:rPr lang="en-US" sz="2600" b="1" dirty="0"/>
              <a:t>growth factors </a:t>
            </a:r>
            <a:r>
              <a:rPr lang="en-US" sz="2600" dirty="0"/>
              <a:t>for the mutual fund data over the past 10 years.</a:t>
            </a:r>
          </a:p>
          <a:p>
            <a:pPr marL="457200">
              <a:lnSpc>
                <a:spcPct val="100000"/>
              </a:lnSpc>
              <a:spcBef>
                <a:spcPts val="600"/>
              </a:spcBef>
            </a:pPr>
            <a:r>
              <a:rPr lang="en-US" sz="2600" dirty="0"/>
              <a:t>We will determine the mean rate of growth for the fund over the 10-year period.</a:t>
            </a:r>
          </a:p>
        </p:txBody>
      </p:sp>
    </p:spTree>
    <p:extLst>
      <p:ext uri="{BB962C8B-B14F-4D97-AF65-F5344CB8AC3E}">
        <p14:creationId xmlns:p14="http://schemas.microsoft.com/office/powerpoint/2010/main" val="313780152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20562"/>
            <a:ext cx="10515600" cy="1055112"/>
          </a:xfrm>
        </p:spPr>
        <p:txBody>
          <a:bodyPr>
            <a:noAutofit/>
          </a:bodyPr>
          <a:lstStyle/>
          <a:p>
            <a:r>
              <a:rPr lang="en-US" dirty="0"/>
              <a:t>Measures of Location </a:t>
            </a:r>
            <a:r>
              <a:rPr lang="en-US" sz="3600" dirty="0"/>
              <a:t>(Slide 11 of 13)</a:t>
            </a:r>
          </a:p>
        </p:txBody>
      </p:sp>
      <p:sp>
        <p:nvSpPr>
          <p:cNvPr id="3" name="Content Placeholder 2"/>
          <p:cNvSpPr>
            <a:spLocks noGrp="1"/>
          </p:cNvSpPr>
          <p:nvPr>
            <p:ph type="body" sz="quarter" idx="12"/>
          </p:nvPr>
        </p:nvSpPr>
        <p:spPr>
          <a:xfrm>
            <a:off x="838200" y="1310640"/>
            <a:ext cx="3537858" cy="1051560"/>
          </a:xfrm>
        </p:spPr>
        <p:txBody>
          <a:bodyPr>
            <a:noAutofit/>
          </a:bodyPr>
          <a:lstStyle/>
          <a:p>
            <a:pPr marL="0" indent="0">
              <a:lnSpc>
                <a:spcPct val="100000"/>
              </a:lnSpc>
              <a:spcBef>
                <a:spcPts val="600"/>
              </a:spcBef>
              <a:buNone/>
            </a:pPr>
            <a:r>
              <a:rPr lang="en-US" dirty="0"/>
              <a:t>Table 2.10: Percentage Annual Returns and Growth Factors for the Mutual Fund Data (cont.)</a:t>
            </a:r>
          </a:p>
        </p:txBody>
      </p:sp>
      <p:graphicFrame>
        <p:nvGraphicFramePr>
          <p:cNvPr id="7" name="Table Placeholder 6">
            <a:extLst>
              <a:ext uri="{FF2B5EF4-FFF2-40B4-BE49-F238E27FC236}">
                <a16:creationId xmlns:a16="http://schemas.microsoft.com/office/drawing/2014/main" id="{105D05C2-ABB9-443C-90CF-D2D8B543CF93}"/>
              </a:ext>
            </a:extLst>
          </p:cNvPr>
          <p:cNvGraphicFramePr>
            <a:graphicFrameLocks noGrp="1"/>
          </p:cNvGraphicFramePr>
          <p:nvPr>
            <p:ph type="tbl" sz="quarter" idx="13"/>
            <p:extLst>
              <p:ext uri="{D42A27DB-BD31-4B8C-83A1-F6EECF244321}">
                <p14:modId xmlns:p14="http://schemas.microsoft.com/office/powerpoint/2010/main" val="858532701"/>
              </p:ext>
            </p:extLst>
          </p:nvPr>
        </p:nvGraphicFramePr>
        <p:xfrm>
          <a:off x="4637313" y="1479005"/>
          <a:ext cx="5540829" cy="4079240"/>
        </p:xfrm>
        <a:graphic>
          <a:graphicData uri="http://schemas.openxmlformats.org/drawingml/2006/table">
            <a:tbl>
              <a:tblPr firstRow="1" bandRow="1">
                <a:tableStyleId>{5940675A-B579-460E-94D1-54222C63F5DA}</a:tableStyleId>
              </a:tblPr>
              <a:tblGrid>
                <a:gridCol w="1846943">
                  <a:extLst>
                    <a:ext uri="{9D8B030D-6E8A-4147-A177-3AD203B41FA5}">
                      <a16:colId xmlns:a16="http://schemas.microsoft.com/office/drawing/2014/main" val="1120054971"/>
                    </a:ext>
                  </a:extLst>
                </a:gridCol>
                <a:gridCol w="1846943">
                  <a:extLst>
                    <a:ext uri="{9D8B030D-6E8A-4147-A177-3AD203B41FA5}">
                      <a16:colId xmlns:a16="http://schemas.microsoft.com/office/drawing/2014/main" val="4229094374"/>
                    </a:ext>
                  </a:extLst>
                </a:gridCol>
                <a:gridCol w="1846943">
                  <a:extLst>
                    <a:ext uri="{9D8B030D-6E8A-4147-A177-3AD203B41FA5}">
                      <a16:colId xmlns:a16="http://schemas.microsoft.com/office/drawing/2014/main" val="3259013742"/>
                    </a:ext>
                  </a:extLst>
                </a:gridCol>
              </a:tblGrid>
              <a:tr h="370840">
                <a:tc>
                  <a:txBody>
                    <a:bodyPr/>
                    <a:lstStyle/>
                    <a:p>
                      <a:pPr marL="0" marR="0" algn="ctr">
                        <a:lnSpc>
                          <a:spcPct val="107000"/>
                        </a:lnSpc>
                        <a:spcBef>
                          <a:spcPts val="0"/>
                        </a:spcBef>
                        <a:spcAft>
                          <a:spcPts val="0"/>
                        </a:spcAft>
                      </a:pPr>
                      <a:r>
                        <a:rPr lang="en-US" sz="1800" b="1" dirty="0">
                          <a:effectLst/>
                          <a:latin typeface="AvenirLTStd-Heavy"/>
                          <a:ea typeface="Calibri" panose="020F0502020204030204" pitchFamily="34" charset="0"/>
                          <a:cs typeface="AvenirLTStd-Heavy"/>
                        </a:rPr>
                        <a:t>Year </a:t>
                      </a:r>
                      <a:endParaRPr lang="en-US" sz="18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800" b="1" dirty="0">
                          <a:effectLst/>
                          <a:latin typeface="AvenirLTStd-Heavy"/>
                          <a:ea typeface="Calibri" panose="020F0502020204030204" pitchFamily="34" charset="0"/>
                          <a:cs typeface="AvenirLTStd-Heavy"/>
                        </a:rPr>
                        <a:t>Return (%) </a:t>
                      </a:r>
                      <a:endParaRPr lang="en-US" sz="18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800" b="1" dirty="0">
                          <a:effectLst/>
                          <a:latin typeface="AvenirLTStd-Heavy"/>
                          <a:ea typeface="Calibri" panose="020F0502020204030204" pitchFamily="34" charset="0"/>
                          <a:cs typeface="AvenirLTStd-Heavy"/>
                        </a:rPr>
                        <a:t>Growth Factor</a:t>
                      </a:r>
                      <a:endParaRPr lang="en-US" sz="18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725608770"/>
                  </a:ext>
                </a:extLst>
              </a:tr>
              <a:tr h="370840">
                <a:tc>
                  <a:txBody>
                    <a:bodyPr/>
                    <a:lstStyle/>
                    <a:p>
                      <a:pPr marL="0" marR="0" algn="ctr">
                        <a:lnSpc>
                          <a:spcPct val="107000"/>
                        </a:lnSpc>
                        <a:spcBef>
                          <a:spcPts val="0"/>
                        </a:spcBef>
                        <a:spcAft>
                          <a:spcPts val="0"/>
                        </a:spcAft>
                      </a:pPr>
                      <a:r>
                        <a:rPr lang="en-US" sz="1800">
                          <a:effectLst/>
                          <a:latin typeface="AvenirLTStd-Book"/>
                          <a:ea typeface="Calibri" panose="020F0502020204030204" pitchFamily="34" charset="0"/>
                          <a:cs typeface="AvenirLTStd-Book"/>
                        </a:rPr>
                        <a:t>1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lvl="0" indent="0" algn="l" defTabSz="914400" rtl="0" eaLnBrk="1" fontAlgn="auto" latinLnBrk="0" hangingPunct="1">
                        <a:lnSpc>
                          <a:spcPct val="107000"/>
                        </a:lnSpc>
                        <a:spcBef>
                          <a:spcPts val="0"/>
                        </a:spcBef>
                        <a:spcAft>
                          <a:spcPts val="0"/>
                        </a:spcAft>
                        <a:buClrTx/>
                        <a:buSzTx/>
                        <a:buFontTx/>
                        <a:buNone/>
                        <a:tabLst>
                          <a:tab pos="914400" algn="dec"/>
                        </a:tabLst>
                        <a:defRPr/>
                      </a:pPr>
                      <a:r>
                        <a:rPr lang="en-US" sz="1800" kern="1200" dirty="0">
                          <a:solidFill>
                            <a:schemeClr val="tx1"/>
                          </a:solidFill>
                          <a:effectLst/>
                          <a:latin typeface="+mn-lt"/>
                          <a:ea typeface="+mn-ea"/>
                          <a:cs typeface="+mn-cs"/>
                        </a:rPr>
                        <a:t>	</a:t>
                      </a:r>
                      <a:r>
                        <a:rPr lang="en-US" sz="1800" dirty="0">
                          <a:effectLst/>
                          <a:latin typeface="AvenirLTStd-Book"/>
                          <a:ea typeface="Calibri" panose="020F0502020204030204" pitchFamily="34" charset="0"/>
                          <a:cs typeface="AvenirLTStd-Book"/>
                        </a:rPr>
                        <a:t>−22.1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lvl="0" indent="0" algn="l" defTabSz="914400" rtl="0" eaLnBrk="1" fontAlgn="auto" latinLnBrk="0" hangingPunct="1">
                        <a:lnSpc>
                          <a:spcPct val="107000"/>
                        </a:lnSpc>
                        <a:spcBef>
                          <a:spcPts val="0"/>
                        </a:spcBef>
                        <a:spcAft>
                          <a:spcPts val="0"/>
                        </a:spcAft>
                        <a:buClrTx/>
                        <a:buSzTx/>
                        <a:buFontTx/>
                        <a:buNone/>
                        <a:tabLst>
                          <a:tab pos="640080" algn="dec"/>
                          <a:tab pos="914400" algn="dec"/>
                        </a:tabLst>
                        <a:defRPr/>
                      </a:pPr>
                      <a:r>
                        <a:rPr lang="en-US" sz="1800" kern="1200" dirty="0">
                          <a:solidFill>
                            <a:schemeClr val="tx1"/>
                          </a:solidFill>
                          <a:effectLst/>
                          <a:latin typeface="+mn-lt"/>
                          <a:ea typeface="+mn-ea"/>
                          <a:cs typeface="+mn-cs"/>
                        </a:rPr>
                        <a:t>	</a:t>
                      </a:r>
                      <a:r>
                        <a:rPr lang="en-US" sz="1800" dirty="0">
                          <a:effectLst/>
                          <a:latin typeface="AvenirLTStd-Book"/>
                          <a:ea typeface="Calibri" panose="020F0502020204030204" pitchFamily="34" charset="0"/>
                          <a:cs typeface="AvenirLTStd-Book"/>
                        </a:rPr>
                        <a:t>0.779</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793102844"/>
                  </a:ext>
                </a:extLst>
              </a:tr>
              <a:tr h="370840">
                <a:tc>
                  <a:txBody>
                    <a:bodyPr/>
                    <a:lstStyle/>
                    <a:p>
                      <a:pPr marL="0" marR="0" algn="ctr">
                        <a:lnSpc>
                          <a:spcPct val="107000"/>
                        </a:lnSpc>
                        <a:spcBef>
                          <a:spcPts val="0"/>
                        </a:spcBef>
                        <a:spcAft>
                          <a:spcPts val="0"/>
                        </a:spcAft>
                      </a:pPr>
                      <a:r>
                        <a:rPr lang="en-US" sz="1800">
                          <a:effectLst/>
                          <a:latin typeface="AvenirLTStd-Book"/>
                          <a:ea typeface="Calibri" panose="020F0502020204030204" pitchFamily="34" charset="0"/>
                          <a:cs typeface="AvenirLTStd-Book"/>
                        </a:rPr>
                        <a:t>2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lvl="0" indent="0" algn="l" defTabSz="914400" rtl="0" eaLnBrk="1" fontAlgn="auto" latinLnBrk="0" hangingPunct="1">
                        <a:lnSpc>
                          <a:spcPct val="107000"/>
                        </a:lnSpc>
                        <a:spcBef>
                          <a:spcPts val="0"/>
                        </a:spcBef>
                        <a:spcAft>
                          <a:spcPts val="0"/>
                        </a:spcAft>
                        <a:buClrTx/>
                        <a:buSzTx/>
                        <a:buFontTx/>
                        <a:buNone/>
                        <a:tabLst>
                          <a:tab pos="914400" algn="dec"/>
                        </a:tabLst>
                        <a:defRPr/>
                      </a:pPr>
                      <a:r>
                        <a:rPr lang="en-US" sz="1800" kern="1200" dirty="0">
                          <a:solidFill>
                            <a:schemeClr val="tx1"/>
                          </a:solidFill>
                          <a:effectLst/>
                          <a:latin typeface="+mn-lt"/>
                          <a:ea typeface="+mn-ea"/>
                          <a:cs typeface="+mn-cs"/>
                        </a:rPr>
                        <a:t>	</a:t>
                      </a:r>
                      <a:r>
                        <a:rPr lang="en-US" sz="1800" dirty="0">
                          <a:effectLst/>
                          <a:latin typeface="AvenirLTStd-Book"/>
                          <a:ea typeface="Calibri" panose="020F0502020204030204" pitchFamily="34" charset="0"/>
                          <a:cs typeface="AvenirLTStd-Book"/>
                        </a:rPr>
                        <a:t>28.7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lvl="0" indent="0" algn="l" defTabSz="914400" rtl="0" eaLnBrk="1" fontAlgn="auto" latinLnBrk="0" hangingPunct="1">
                        <a:lnSpc>
                          <a:spcPct val="107000"/>
                        </a:lnSpc>
                        <a:spcBef>
                          <a:spcPts val="0"/>
                        </a:spcBef>
                        <a:spcAft>
                          <a:spcPts val="0"/>
                        </a:spcAft>
                        <a:buClrTx/>
                        <a:buSzTx/>
                        <a:buFontTx/>
                        <a:buNone/>
                        <a:tabLst>
                          <a:tab pos="640080" algn="dec"/>
                          <a:tab pos="914400" algn="dec"/>
                        </a:tabLst>
                        <a:defRPr/>
                      </a:pPr>
                      <a:r>
                        <a:rPr lang="en-US" sz="1800" kern="1200" dirty="0">
                          <a:solidFill>
                            <a:schemeClr val="tx1"/>
                          </a:solidFill>
                          <a:effectLst/>
                          <a:latin typeface="+mn-lt"/>
                          <a:ea typeface="+mn-ea"/>
                          <a:cs typeface="+mn-cs"/>
                        </a:rPr>
                        <a:t>	</a:t>
                      </a:r>
                      <a:r>
                        <a:rPr lang="en-US" sz="1800" dirty="0">
                          <a:effectLst/>
                          <a:latin typeface="AvenirLTStd-Book"/>
                          <a:ea typeface="Calibri" panose="020F0502020204030204" pitchFamily="34" charset="0"/>
                          <a:cs typeface="AvenirLTStd-Book"/>
                        </a:rPr>
                        <a:t>1.287</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46830154"/>
                  </a:ext>
                </a:extLst>
              </a:tr>
              <a:tr h="370840">
                <a:tc>
                  <a:txBody>
                    <a:bodyPr/>
                    <a:lstStyle/>
                    <a:p>
                      <a:pPr marL="0" marR="0" algn="ctr">
                        <a:lnSpc>
                          <a:spcPct val="107000"/>
                        </a:lnSpc>
                        <a:spcBef>
                          <a:spcPts val="0"/>
                        </a:spcBef>
                        <a:spcAft>
                          <a:spcPts val="0"/>
                        </a:spcAft>
                      </a:pPr>
                      <a:r>
                        <a:rPr lang="en-US" sz="1800" dirty="0">
                          <a:effectLst/>
                          <a:latin typeface="AvenirLTStd-Book"/>
                          <a:ea typeface="Calibri" panose="020F0502020204030204" pitchFamily="34" charset="0"/>
                          <a:cs typeface="AvenirLTStd-Book"/>
                        </a:rPr>
                        <a:t>3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lvl="0" indent="0" algn="l" defTabSz="914400" rtl="0" eaLnBrk="1" fontAlgn="auto" latinLnBrk="0" hangingPunct="1">
                        <a:lnSpc>
                          <a:spcPct val="107000"/>
                        </a:lnSpc>
                        <a:spcBef>
                          <a:spcPts val="0"/>
                        </a:spcBef>
                        <a:spcAft>
                          <a:spcPts val="0"/>
                        </a:spcAft>
                        <a:buClrTx/>
                        <a:buSzTx/>
                        <a:buFontTx/>
                        <a:buNone/>
                        <a:tabLst>
                          <a:tab pos="914400" algn="dec"/>
                        </a:tabLst>
                        <a:defRPr/>
                      </a:pPr>
                      <a:r>
                        <a:rPr lang="en-US" sz="1800" kern="1200" dirty="0">
                          <a:solidFill>
                            <a:schemeClr val="tx1"/>
                          </a:solidFill>
                          <a:effectLst/>
                          <a:latin typeface="+mn-lt"/>
                          <a:ea typeface="+mn-ea"/>
                          <a:cs typeface="+mn-cs"/>
                        </a:rPr>
                        <a:t>	</a:t>
                      </a:r>
                      <a:r>
                        <a:rPr lang="en-US" sz="1800" dirty="0">
                          <a:effectLst/>
                          <a:latin typeface="AvenirLTStd-Book"/>
                          <a:ea typeface="Calibri" panose="020F0502020204030204" pitchFamily="34" charset="0"/>
                          <a:cs typeface="AvenirLTStd-Book"/>
                        </a:rPr>
                        <a:t>10.9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lvl="0" indent="0" algn="l" defTabSz="914400" rtl="0" eaLnBrk="1" fontAlgn="auto" latinLnBrk="0" hangingPunct="1">
                        <a:lnSpc>
                          <a:spcPct val="107000"/>
                        </a:lnSpc>
                        <a:spcBef>
                          <a:spcPts val="0"/>
                        </a:spcBef>
                        <a:spcAft>
                          <a:spcPts val="0"/>
                        </a:spcAft>
                        <a:buClrTx/>
                        <a:buSzTx/>
                        <a:buFontTx/>
                        <a:buNone/>
                        <a:tabLst>
                          <a:tab pos="640080" algn="dec"/>
                          <a:tab pos="914400" algn="dec"/>
                        </a:tabLst>
                        <a:defRPr/>
                      </a:pPr>
                      <a:r>
                        <a:rPr lang="en-US" sz="1800" kern="1200" dirty="0">
                          <a:solidFill>
                            <a:schemeClr val="tx1"/>
                          </a:solidFill>
                          <a:effectLst/>
                          <a:latin typeface="+mn-lt"/>
                          <a:ea typeface="+mn-ea"/>
                          <a:cs typeface="+mn-cs"/>
                        </a:rPr>
                        <a:t>	</a:t>
                      </a:r>
                      <a:r>
                        <a:rPr lang="en-US" sz="1800" dirty="0">
                          <a:effectLst/>
                          <a:latin typeface="AvenirLTStd-Book"/>
                          <a:ea typeface="Calibri" panose="020F0502020204030204" pitchFamily="34" charset="0"/>
                          <a:cs typeface="AvenirLTStd-Book"/>
                        </a:rPr>
                        <a:t>1.109</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757820491"/>
                  </a:ext>
                </a:extLst>
              </a:tr>
              <a:tr h="370840">
                <a:tc>
                  <a:txBody>
                    <a:bodyPr/>
                    <a:lstStyle/>
                    <a:p>
                      <a:pPr marL="0" marR="0" algn="ctr">
                        <a:lnSpc>
                          <a:spcPct val="107000"/>
                        </a:lnSpc>
                        <a:spcBef>
                          <a:spcPts val="0"/>
                        </a:spcBef>
                        <a:spcAft>
                          <a:spcPts val="0"/>
                        </a:spcAft>
                      </a:pPr>
                      <a:r>
                        <a:rPr lang="en-US" sz="1800" dirty="0">
                          <a:effectLst/>
                          <a:latin typeface="AvenirLTStd-Book"/>
                          <a:ea typeface="Calibri" panose="020F0502020204030204" pitchFamily="34" charset="0"/>
                          <a:cs typeface="AvenirLTStd-Book"/>
                        </a:rPr>
                        <a:t>4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lvl="0" indent="0" algn="l" defTabSz="914400" rtl="0" eaLnBrk="1" fontAlgn="auto" latinLnBrk="0" hangingPunct="1">
                        <a:lnSpc>
                          <a:spcPct val="107000"/>
                        </a:lnSpc>
                        <a:spcBef>
                          <a:spcPts val="0"/>
                        </a:spcBef>
                        <a:spcAft>
                          <a:spcPts val="0"/>
                        </a:spcAft>
                        <a:buClrTx/>
                        <a:buSzTx/>
                        <a:buFontTx/>
                        <a:buNone/>
                        <a:tabLst>
                          <a:tab pos="914400" algn="dec"/>
                        </a:tabLst>
                        <a:defRPr/>
                      </a:pPr>
                      <a:r>
                        <a:rPr lang="en-US" sz="1800" kern="1200" dirty="0">
                          <a:solidFill>
                            <a:schemeClr val="tx1"/>
                          </a:solidFill>
                          <a:effectLst/>
                          <a:latin typeface="+mn-lt"/>
                          <a:ea typeface="+mn-ea"/>
                          <a:cs typeface="+mn-cs"/>
                        </a:rPr>
                        <a:t>	</a:t>
                      </a:r>
                      <a:r>
                        <a:rPr lang="en-US" sz="1800" dirty="0">
                          <a:effectLst/>
                          <a:latin typeface="AvenirLTStd-Book"/>
                          <a:ea typeface="Calibri" panose="020F0502020204030204" pitchFamily="34" charset="0"/>
                          <a:cs typeface="AvenirLTStd-Book"/>
                        </a:rPr>
                        <a:t>4.9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lvl="0" indent="0" algn="l" defTabSz="914400" rtl="0" eaLnBrk="1" fontAlgn="auto" latinLnBrk="0" hangingPunct="1">
                        <a:lnSpc>
                          <a:spcPct val="107000"/>
                        </a:lnSpc>
                        <a:spcBef>
                          <a:spcPts val="0"/>
                        </a:spcBef>
                        <a:spcAft>
                          <a:spcPts val="0"/>
                        </a:spcAft>
                        <a:buClrTx/>
                        <a:buSzTx/>
                        <a:buFontTx/>
                        <a:buNone/>
                        <a:tabLst>
                          <a:tab pos="640080" algn="dec"/>
                          <a:tab pos="914400" algn="dec"/>
                        </a:tabLst>
                        <a:defRPr/>
                      </a:pPr>
                      <a:r>
                        <a:rPr lang="en-US" sz="1800" kern="1200" dirty="0">
                          <a:solidFill>
                            <a:schemeClr val="tx1"/>
                          </a:solidFill>
                          <a:effectLst/>
                          <a:latin typeface="+mn-lt"/>
                          <a:ea typeface="+mn-ea"/>
                          <a:cs typeface="+mn-cs"/>
                        </a:rPr>
                        <a:t>	</a:t>
                      </a:r>
                      <a:r>
                        <a:rPr lang="en-US" sz="1800" dirty="0">
                          <a:effectLst/>
                          <a:latin typeface="AvenirLTStd-Book"/>
                          <a:ea typeface="Calibri" panose="020F0502020204030204" pitchFamily="34" charset="0"/>
                          <a:cs typeface="AvenirLTStd-Book"/>
                        </a:rPr>
                        <a:t>1.049</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572352338"/>
                  </a:ext>
                </a:extLst>
              </a:tr>
              <a:tr h="370840">
                <a:tc>
                  <a:txBody>
                    <a:bodyPr/>
                    <a:lstStyle/>
                    <a:p>
                      <a:pPr marL="0" marR="0" algn="ctr">
                        <a:lnSpc>
                          <a:spcPct val="107000"/>
                        </a:lnSpc>
                        <a:spcBef>
                          <a:spcPts val="0"/>
                        </a:spcBef>
                        <a:spcAft>
                          <a:spcPts val="0"/>
                        </a:spcAft>
                      </a:pPr>
                      <a:r>
                        <a:rPr lang="en-US" sz="1800" dirty="0">
                          <a:effectLst/>
                          <a:latin typeface="AvenirLTStd-Book"/>
                          <a:ea typeface="Calibri" panose="020F0502020204030204" pitchFamily="34" charset="0"/>
                          <a:cs typeface="AvenirLTStd-Book"/>
                        </a:rPr>
                        <a:t>5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lvl="0" indent="0" algn="l" defTabSz="914400" rtl="0" eaLnBrk="1" fontAlgn="auto" latinLnBrk="0" hangingPunct="1">
                        <a:lnSpc>
                          <a:spcPct val="107000"/>
                        </a:lnSpc>
                        <a:spcBef>
                          <a:spcPts val="0"/>
                        </a:spcBef>
                        <a:spcAft>
                          <a:spcPts val="0"/>
                        </a:spcAft>
                        <a:buClrTx/>
                        <a:buSzTx/>
                        <a:buFontTx/>
                        <a:buNone/>
                        <a:tabLst>
                          <a:tab pos="914400" algn="dec"/>
                        </a:tabLst>
                        <a:defRPr/>
                      </a:pPr>
                      <a:r>
                        <a:rPr lang="en-US" sz="1800" kern="1200" dirty="0">
                          <a:solidFill>
                            <a:schemeClr val="tx1"/>
                          </a:solidFill>
                          <a:effectLst/>
                          <a:latin typeface="+mn-lt"/>
                          <a:ea typeface="+mn-ea"/>
                          <a:cs typeface="+mn-cs"/>
                        </a:rPr>
                        <a:t>	</a:t>
                      </a:r>
                      <a:r>
                        <a:rPr lang="en-US" sz="1800" dirty="0">
                          <a:effectLst/>
                          <a:latin typeface="AvenirLTStd-Book"/>
                          <a:ea typeface="Calibri" panose="020F0502020204030204" pitchFamily="34" charset="0"/>
                          <a:cs typeface="AvenirLTStd-Book"/>
                        </a:rPr>
                        <a:t>15.8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lvl="0" indent="0" algn="l" defTabSz="914400" rtl="0" eaLnBrk="1" fontAlgn="auto" latinLnBrk="0" hangingPunct="1">
                        <a:lnSpc>
                          <a:spcPct val="107000"/>
                        </a:lnSpc>
                        <a:spcBef>
                          <a:spcPts val="0"/>
                        </a:spcBef>
                        <a:spcAft>
                          <a:spcPts val="0"/>
                        </a:spcAft>
                        <a:buClrTx/>
                        <a:buSzTx/>
                        <a:buFontTx/>
                        <a:buNone/>
                        <a:tabLst>
                          <a:tab pos="640080" algn="dec"/>
                          <a:tab pos="914400" algn="dec"/>
                        </a:tabLst>
                        <a:defRPr/>
                      </a:pPr>
                      <a:r>
                        <a:rPr lang="en-US" sz="1800" kern="1200" dirty="0">
                          <a:solidFill>
                            <a:schemeClr val="tx1"/>
                          </a:solidFill>
                          <a:effectLst/>
                          <a:latin typeface="+mn-lt"/>
                          <a:ea typeface="+mn-ea"/>
                          <a:cs typeface="+mn-cs"/>
                        </a:rPr>
                        <a:t>	</a:t>
                      </a:r>
                      <a:r>
                        <a:rPr lang="en-US" sz="1800" dirty="0">
                          <a:effectLst/>
                          <a:latin typeface="AvenirLTStd-Book"/>
                          <a:ea typeface="Calibri" panose="020F0502020204030204" pitchFamily="34" charset="0"/>
                          <a:cs typeface="AvenirLTStd-Book"/>
                        </a:rPr>
                        <a:t>1.158</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73119560"/>
                  </a:ext>
                </a:extLst>
              </a:tr>
              <a:tr h="370840">
                <a:tc>
                  <a:txBody>
                    <a:bodyPr/>
                    <a:lstStyle/>
                    <a:p>
                      <a:pPr marL="0" marR="0" algn="ctr">
                        <a:lnSpc>
                          <a:spcPct val="107000"/>
                        </a:lnSpc>
                        <a:spcBef>
                          <a:spcPts val="0"/>
                        </a:spcBef>
                        <a:spcAft>
                          <a:spcPts val="0"/>
                        </a:spcAft>
                      </a:pPr>
                      <a:r>
                        <a:rPr lang="en-US" sz="1800" dirty="0">
                          <a:effectLst/>
                          <a:latin typeface="AvenirLTStd-Book"/>
                          <a:ea typeface="Calibri" panose="020F0502020204030204" pitchFamily="34" charset="0"/>
                          <a:cs typeface="AvenirLTStd-Book"/>
                        </a:rPr>
                        <a:t>6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lvl="0" indent="0" algn="l" defTabSz="914400" rtl="0" eaLnBrk="1" fontAlgn="auto" latinLnBrk="0" hangingPunct="1">
                        <a:lnSpc>
                          <a:spcPct val="107000"/>
                        </a:lnSpc>
                        <a:spcBef>
                          <a:spcPts val="0"/>
                        </a:spcBef>
                        <a:spcAft>
                          <a:spcPts val="0"/>
                        </a:spcAft>
                        <a:buClrTx/>
                        <a:buSzTx/>
                        <a:buFontTx/>
                        <a:buNone/>
                        <a:tabLst>
                          <a:tab pos="914400" algn="dec"/>
                        </a:tabLst>
                        <a:defRPr/>
                      </a:pPr>
                      <a:r>
                        <a:rPr lang="en-US" sz="1800" kern="1200" dirty="0">
                          <a:solidFill>
                            <a:schemeClr val="tx1"/>
                          </a:solidFill>
                          <a:effectLst/>
                          <a:latin typeface="+mn-lt"/>
                          <a:ea typeface="+mn-ea"/>
                          <a:cs typeface="+mn-cs"/>
                        </a:rPr>
                        <a:t>	</a:t>
                      </a:r>
                      <a:r>
                        <a:rPr lang="en-US" sz="1800" dirty="0">
                          <a:effectLst/>
                          <a:latin typeface="AvenirLTStd-Book"/>
                          <a:ea typeface="Calibri" panose="020F0502020204030204" pitchFamily="34" charset="0"/>
                          <a:cs typeface="AvenirLTStd-Book"/>
                        </a:rPr>
                        <a:t>5.5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lvl="0" indent="0" algn="l" defTabSz="914400" rtl="0" eaLnBrk="1" fontAlgn="auto" latinLnBrk="0" hangingPunct="1">
                        <a:lnSpc>
                          <a:spcPct val="107000"/>
                        </a:lnSpc>
                        <a:spcBef>
                          <a:spcPts val="0"/>
                        </a:spcBef>
                        <a:spcAft>
                          <a:spcPts val="0"/>
                        </a:spcAft>
                        <a:buClrTx/>
                        <a:buSzTx/>
                        <a:buFontTx/>
                        <a:buNone/>
                        <a:tabLst>
                          <a:tab pos="640080" algn="dec"/>
                          <a:tab pos="914400" algn="dec"/>
                        </a:tabLst>
                        <a:defRPr/>
                      </a:pPr>
                      <a:r>
                        <a:rPr lang="en-US" sz="1800" kern="1200" dirty="0">
                          <a:solidFill>
                            <a:schemeClr val="tx1"/>
                          </a:solidFill>
                          <a:effectLst/>
                          <a:latin typeface="+mn-lt"/>
                          <a:ea typeface="+mn-ea"/>
                          <a:cs typeface="+mn-cs"/>
                        </a:rPr>
                        <a:t>	</a:t>
                      </a:r>
                      <a:r>
                        <a:rPr lang="en-US" sz="1800" dirty="0">
                          <a:effectLst/>
                          <a:latin typeface="AvenirLTStd-Book"/>
                          <a:ea typeface="Calibri" panose="020F0502020204030204" pitchFamily="34" charset="0"/>
                          <a:cs typeface="AvenirLTStd-Book"/>
                        </a:rPr>
                        <a:t>1.055</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60760832"/>
                  </a:ext>
                </a:extLst>
              </a:tr>
              <a:tr h="370840">
                <a:tc>
                  <a:txBody>
                    <a:bodyPr/>
                    <a:lstStyle/>
                    <a:p>
                      <a:pPr marL="0" marR="0" algn="ctr">
                        <a:lnSpc>
                          <a:spcPct val="107000"/>
                        </a:lnSpc>
                        <a:spcBef>
                          <a:spcPts val="0"/>
                        </a:spcBef>
                        <a:spcAft>
                          <a:spcPts val="0"/>
                        </a:spcAft>
                      </a:pPr>
                      <a:r>
                        <a:rPr lang="en-US" sz="1800" dirty="0">
                          <a:effectLst/>
                          <a:latin typeface="AvenirLTStd-Book"/>
                          <a:ea typeface="Calibri" panose="020F0502020204030204" pitchFamily="34" charset="0"/>
                          <a:cs typeface="AvenirLTStd-Book"/>
                        </a:rPr>
                        <a:t>7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lvl="0" indent="0" algn="l" defTabSz="914400" rtl="0" eaLnBrk="1" fontAlgn="auto" latinLnBrk="0" hangingPunct="1">
                        <a:lnSpc>
                          <a:spcPct val="107000"/>
                        </a:lnSpc>
                        <a:spcBef>
                          <a:spcPts val="0"/>
                        </a:spcBef>
                        <a:spcAft>
                          <a:spcPts val="0"/>
                        </a:spcAft>
                        <a:buClrTx/>
                        <a:buSzTx/>
                        <a:buFontTx/>
                        <a:buNone/>
                        <a:tabLst>
                          <a:tab pos="914400" algn="dec"/>
                        </a:tabLst>
                        <a:defRPr/>
                      </a:pPr>
                      <a:r>
                        <a:rPr lang="en-US" sz="1800" kern="1200" dirty="0">
                          <a:solidFill>
                            <a:schemeClr val="tx1"/>
                          </a:solidFill>
                          <a:effectLst/>
                          <a:latin typeface="+mn-lt"/>
                          <a:ea typeface="+mn-ea"/>
                          <a:cs typeface="+mn-cs"/>
                        </a:rPr>
                        <a:t>	</a:t>
                      </a:r>
                      <a:r>
                        <a:rPr lang="en-US" sz="1800" dirty="0">
                          <a:effectLst/>
                          <a:latin typeface="AvenirLTStd-Book"/>
                          <a:ea typeface="Calibri" panose="020F0502020204030204" pitchFamily="34" charset="0"/>
                          <a:cs typeface="AvenirLTStd-Book"/>
                        </a:rPr>
                        <a:t>−37.0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lvl="0" indent="0" algn="l" defTabSz="914400" rtl="0" eaLnBrk="1" fontAlgn="auto" latinLnBrk="0" hangingPunct="1">
                        <a:lnSpc>
                          <a:spcPct val="107000"/>
                        </a:lnSpc>
                        <a:spcBef>
                          <a:spcPts val="0"/>
                        </a:spcBef>
                        <a:spcAft>
                          <a:spcPts val="0"/>
                        </a:spcAft>
                        <a:buClrTx/>
                        <a:buSzTx/>
                        <a:buFontTx/>
                        <a:buNone/>
                        <a:tabLst>
                          <a:tab pos="640080" algn="dec"/>
                          <a:tab pos="914400" algn="dec"/>
                        </a:tabLst>
                        <a:defRPr/>
                      </a:pPr>
                      <a:r>
                        <a:rPr lang="en-US" sz="1800" kern="1200" dirty="0">
                          <a:solidFill>
                            <a:schemeClr val="tx1"/>
                          </a:solidFill>
                          <a:effectLst/>
                          <a:latin typeface="+mn-lt"/>
                          <a:ea typeface="+mn-ea"/>
                          <a:cs typeface="+mn-cs"/>
                        </a:rPr>
                        <a:t>	</a:t>
                      </a:r>
                      <a:r>
                        <a:rPr lang="en-US" sz="1800" dirty="0">
                          <a:effectLst/>
                          <a:latin typeface="AvenirLTStd-Book"/>
                          <a:ea typeface="Calibri" panose="020F0502020204030204" pitchFamily="34" charset="0"/>
                          <a:cs typeface="AvenirLTStd-Book"/>
                        </a:rPr>
                        <a:t>0.630</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930579136"/>
                  </a:ext>
                </a:extLst>
              </a:tr>
              <a:tr h="370840">
                <a:tc>
                  <a:txBody>
                    <a:bodyPr/>
                    <a:lstStyle/>
                    <a:p>
                      <a:pPr marL="0" marR="0" algn="ctr">
                        <a:lnSpc>
                          <a:spcPct val="107000"/>
                        </a:lnSpc>
                        <a:spcBef>
                          <a:spcPts val="0"/>
                        </a:spcBef>
                        <a:spcAft>
                          <a:spcPts val="0"/>
                        </a:spcAft>
                      </a:pPr>
                      <a:r>
                        <a:rPr lang="en-US" sz="1800" dirty="0">
                          <a:effectLst/>
                          <a:latin typeface="AvenirLTStd-Book"/>
                          <a:ea typeface="Calibri" panose="020F0502020204030204" pitchFamily="34" charset="0"/>
                          <a:cs typeface="AvenirLTStd-Book"/>
                        </a:rPr>
                        <a:t>8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lvl="0" indent="0" algn="l" defTabSz="914400" rtl="0" eaLnBrk="1" fontAlgn="auto" latinLnBrk="0" hangingPunct="1">
                        <a:lnSpc>
                          <a:spcPct val="107000"/>
                        </a:lnSpc>
                        <a:spcBef>
                          <a:spcPts val="0"/>
                        </a:spcBef>
                        <a:spcAft>
                          <a:spcPts val="0"/>
                        </a:spcAft>
                        <a:buClrTx/>
                        <a:buSzTx/>
                        <a:buFontTx/>
                        <a:buNone/>
                        <a:tabLst>
                          <a:tab pos="914400" algn="dec"/>
                        </a:tabLst>
                        <a:defRPr/>
                      </a:pPr>
                      <a:r>
                        <a:rPr lang="en-US" sz="1800" kern="1200" dirty="0">
                          <a:solidFill>
                            <a:schemeClr val="tx1"/>
                          </a:solidFill>
                          <a:effectLst/>
                          <a:latin typeface="+mn-lt"/>
                          <a:ea typeface="+mn-ea"/>
                          <a:cs typeface="+mn-cs"/>
                        </a:rPr>
                        <a:t>	</a:t>
                      </a:r>
                      <a:r>
                        <a:rPr lang="en-US" sz="1800" dirty="0">
                          <a:effectLst/>
                          <a:latin typeface="AvenirLTStd-Book"/>
                          <a:ea typeface="Calibri" panose="020F0502020204030204" pitchFamily="34" charset="0"/>
                          <a:cs typeface="AvenirLTStd-Book"/>
                        </a:rPr>
                        <a:t>26.5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lvl="0" indent="0" algn="l" defTabSz="914400" rtl="0" eaLnBrk="1" fontAlgn="auto" latinLnBrk="0" hangingPunct="1">
                        <a:lnSpc>
                          <a:spcPct val="107000"/>
                        </a:lnSpc>
                        <a:spcBef>
                          <a:spcPts val="0"/>
                        </a:spcBef>
                        <a:spcAft>
                          <a:spcPts val="0"/>
                        </a:spcAft>
                        <a:buClrTx/>
                        <a:buSzTx/>
                        <a:buFontTx/>
                        <a:buNone/>
                        <a:tabLst>
                          <a:tab pos="640080" algn="dec"/>
                          <a:tab pos="914400" algn="dec"/>
                        </a:tabLst>
                        <a:defRPr/>
                      </a:pPr>
                      <a:r>
                        <a:rPr lang="en-US" sz="1800" kern="1200" dirty="0">
                          <a:solidFill>
                            <a:schemeClr val="tx1"/>
                          </a:solidFill>
                          <a:effectLst/>
                          <a:latin typeface="+mn-lt"/>
                          <a:ea typeface="+mn-ea"/>
                          <a:cs typeface="+mn-cs"/>
                        </a:rPr>
                        <a:t>	</a:t>
                      </a:r>
                      <a:r>
                        <a:rPr lang="en-US" sz="1800" dirty="0">
                          <a:effectLst/>
                          <a:latin typeface="AvenirLTStd-Book"/>
                          <a:ea typeface="Calibri" panose="020F0502020204030204" pitchFamily="34" charset="0"/>
                          <a:cs typeface="AvenirLTStd-Book"/>
                        </a:rPr>
                        <a:t>1.265</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242400577"/>
                  </a:ext>
                </a:extLst>
              </a:tr>
              <a:tr h="370840">
                <a:tc>
                  <a:txBody>
                    <a:bodyPr/>
                    <a:lstStyle/>
                    <a:p>
                      <a:pPr marL="0" marR="0" algn="ctr">
                        <a:lnSpc>
                          <a:spcPct val="107000"/>
                        </a:lnSpc>
                        <a:spcBef>
                          <a:spcPts val="0"/>
                        </a:spcBef>
                        <a:spcAft>
                          <a:spcPts val="0"/>
                        </a:spcAft>
                      </a:pPr>
                      <a:r>
                        <a:rPr lang="en-US" sz="1800" dirty="0">
                          <a:effectLst/>
                          <a:latin typeface="AvenirLTStd-Book"/>
                          <a:ea typeface="Calibri" panose="020F0502020204030204" pitchFamily="34" charset="0"/>
                          <a:cs typeface="AvenirLTStd-Book"/>
                        </a:rPr>
                        <a:t>9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lvl="0" indent="0" algn="l" defTabSz="914400" rtl="0" eaLnBrk="1" fontAlgn="auto" latinLnBrk="0" hangingPunct="1">
                        <a:lnSpc>
                          <a:spcPct val="107000"/>
                        </a:lnSpc>
                        <a:spcBef>
                          <a:spcPts val="0"/>
                        </a:spcBef>
                        <a:spcAft>
                          <a:spcPts val="0"/>
                        </a:spcAft>
                        <a:buClrTx/>
                        <a:buSzTx/>
                        <a:buFontTx/>
                        <a:buNone/>
                        <a:tabLst>
                          <a:tab pos="914400" algn="dec"/>
                        </a:tabLst>
                        <a:defRPr/>
                      </a:pPr>
                      <a:r>
                        <a:rPr lang="en-US" sz="1800" kern="1200" dirty="0">
                          <a:solidFill>
                            <a:schemeClr val="tx1"/>
                          </a:solidFill>
                          <a:effectLst/>
                          <a:latin typeface="+mn-lt"/>
                          <a:ea typeface="+mn-ea"/>
                          <a:cs typeface="+mn-cs"/>
                        </a:rPr>
                        <a:t>	</a:t>
                      </a:r>
                      <a:r>
                        <a:rPr lang="en-US" sz="1800" dirty="0">
                          <a:effectLst/>
                          <a:latin typeface="AvenirLTStd-Book"/>
                          <a:ea typeface="Calibri" panose="020F0502020204030204" pitchFamily="34" charset="0"/>
                          <a:cs typeface="AvenirLTStd-Book"/>
                        </a:rPr>
                        <a:t>15.1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lvl="0" indent="0" algn="l" defTabSz="914400" rtl="0" eaLnBrk="1" fontAlgn="auto" latinLnBrk="0" hangingPunct="1">
                        <a:lnSpc>
                          <a:spcPct val="107000"/>
                        </a:lnSpc>
                        <a:spcBef>
                          <a:spcPts val="0"/>
                        </a:spcBef>
                        <a:spcAft>
                          <a:spcPts val="0"/>
                        </a:spcAft>
                        <a:buClrTx/>
                        <a:buSzTx/>
                        <a:buFontTx/>
                        <a:buNone/>
                        <a:tabLst>
                          <a:tab pos="640080" algn="dec"/>
                          <a:tab pos="914400" algn="dec"/>
                        </a:tabLst>
                        <a:defRPr/>
                      </a:pPr>
                      <a:r>
                        <a:rPr lang="en-US" sz="1800" kern="1200" dirty="0">
                          <a:solidFill>
                            <a:schemeClr val="tx1"/>
                          </a:solidFill>
                          <a:effectLst/>
                          <a:latin typeface="+mn-lt"/>
                          <a:ea typeface="+mn-ea"/>
                          <a:cs typeface="+mn-cs"/>
                        </a:rPr>
                        <a:t>	</a:t>
                      </a:r>
                      <a:r>
                        <a:rPr lang="en-US" sz="1800" dirty="0">
                          <a:effectLst/>
                          <a:latin typeface="AvenirLTStd-Book"/>
                          <a:ea typeface="Calibri" panose="020F0502020204030204" pitchFamily="34" charset="0"/>
                          <a:cs typeface="AvenirLTStd-Book"/>
                        </a:rPr>
                        <a:t>1.151</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91501154"/>
                  </a:ext>
                </a:extLst>
              </a:tr>
              <a:tr h="370840">
                <a:tc>
                  <a:txBody>
                    <a:bodyPr/>
                    <a:lstStyle/>
                    <a:p>
                      <a:pPr marL="0" marR="0" algn="ctr">
                        <a:lnSpc>
                          <a:spcPct val="107000"/>
                        </a:lnSpc>
                        <a:spcBef>
                          <a:spcPts val="0"/>
                        </a:spcBef>
                        <a:spcAft>
                          <a:spcPts val="0"/>
                        </a:spcAft>
                      </a:pPr>
                      <a:r>
                        <a:rPr lang="en-US" sz="1800" dirty="0">
                          <a:effectLst/>
                          <a:latin typeface="AvenirLTStd-Book"/>
                          <a:ea typeface="Calibri" panose="020F0502020204030204" pitchFamily="34" charset="0"/>
                          <a:cs typeface="AvenirLTStd-Book"/>
                        </a:rPr>
                        <a:t>10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lvl="0" indent="0" algn="l" defTabSz="914400" rtl="0" eaLnBrk="1" fontAlgn="auto" latinLnBrk="0" hangingPunct="1">
                        <a:lnSpc>
                          <a:spcPct val="107000"/>
                        </a:lnSpc>
                        <a:spcBef>
                          <a:spcPts val="0"/>
                        </a:spcBef>
                        <a:spcAft>
                          <a:spcPts val="0"/>
                        </a:spcAft>
                        <a:buClrTx/>
                        <a:buSzTx/>
                        <a:buFontTx/>
                        <a:buNone/>
                        <a:tabLst>
                          <a:tab pos="914400" algn="dec"/>
                        </a:tabLst>
                        <a:defRPr/>
                      </a:pPr>
                      <a:r>
                        <a:rPr lang="en-US" sz="1800" kern="1200" dirty="0">
                          <a:solidFill>
                            <a:schemeClr val="tx1"/>
                          </a:solidFill>
                          <a:effectLst/>
                          <a:latin typeface="+mn-lt"/>
                          <a:ea typeface="+mn-ea"/>
                          <a:cs typeface="+mn-cs"/>
                        </a:rPr>
                        <a:t>	</a:t>
                      </a:r>
                      <a:r>
                        <a:rPr lang="en-US" sz="1800" dirty="0">
                          <a:effectLst/>
                          <a:latin typeface="AvenirLTStd-Book"/>
                          <a:ea typeface="Calibri" panose="020F0502020204030204" pitchFamily="34" charset="0"/>
                          <a:cs typeface="AvenirLTStd-Book"/>
                        </a:rPr>
                        <a:t>2.1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lvl="0" indent="0" algn="l" defTabSz="914400" rtl="0" eaLnBrk="1" fontAlgn="auto" latinLnBrk="0" hangingPunct="1">
                        <a:lnSpc>
                          <a:spcPct val="107000"/>
                        </a:lnSpc>
                        <a:spcBef>
                          <a:spcPts val="0"/>
                        </a:spcBef>
                        <a:spcAft>
                          <a:spcPts val="0"/>
                        </a:spcAft>
                        <a:buClrTx/>
                        <a:buSzTx/>
                        <a:buFontTx/>
                        <a:buNone/>
                        <a:tabLst>
                          <a:tab pos="640080" algn="dec"/>
                          <a:tab pos="914400" algn="dec"/>
                        </a:tabLst>
                        <a:defRPr/>
                      </a:pPr>
                      <a:r>
                        <a:rPr lang="en-US" sz="1800" kern="1200" dirty="0">
                          <a:solidFill>
                            <a:schemeClr val="tx1"/>
                          </a:solidFill>
                          <a:effectLst/>
                          <a:latin typeface="+mn-lt"/>
                          <a:ea typeface="+mn-ea"/>
                          <a:cs typeface="+mn-cs"/>
                        </a:rPr>
                        <a:t>	</a:t>
                      </a:r>
                      <a:r>
                        <a:rPr lang="en-US" sz="1800" dirty="0">
                          <a:effectLst/>
                          <a:latin typeface="AvenirLTStd-Book"/>
                          <a:ea typeface="Calibri" panose="020F0502020204030204" pitchFamily="34" charset="0"/>
                          <a:cs typeface="AvenirLTStd-Book"/>
                        </a:rPr>
                        <a:t>1.021</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66918249"/>
                  </a:ext>
                </a:extLst>
              </a:tr>
            </a:tbl>
          </a:graphicData>
        </a:graphic>
      </p:graphicFrame>
    </p:spTree>
    <p:extLst>
      <p:ext uri="{BB962C8B-B14F-4D97-AF65-F5344CB8AC3E}">
        <p14:creationId xmlns:p14="http://schemas.microsoft.com/office/powerpoint/2010/main" val="24576384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16208"/>
            <a:ext cx="10515600" cy="1055112"/>
          </a:xfrm>
        </p:spPr>
        <p:txBody>
          <a:bodyPr anchor="t" anchorCtr="0">
            <a:noAutofit/>
          </a:bodyPr>
          <a:lstStyle/>
          <a:p>
            <a:r>
              <a:rPr lang="en-US" dirty="0"/>
              <a:t>Overview of Using Data: Definitions and Goals </a:t>
            </a:r>
            <a:r>
              <a:rPr lang="en-US" sz="3600" dirty="0"/>
              <a:t>(Slide 4 of 5)</a:t>
            </a:r>
          </a:p>
        </p:txBody>
      </p:sp>
      <p:sp>
        <p:nvSpPr>
          <p:cNvPr id="3" name="Text Placeholder 2">
            <a:extLst>
              <a:ext uri="{FF2B5EF4-FFF2-40B4-BE49-F238E27FC236}">
                <a16:creationId xmlns:a16="http://schemas.microsoft.com/office/drawing/2014/main" id="{1FA39402-511C-4B1B-AF86-7B184E1C4140}"/>
              </a:ext>
            </a:extLst>
          </p:cNvPr>
          <p:cNvSpPr>
            <a:spLocks noGrp="1"/>
          </p:cNvSpPr>
          <p:nvPr>
            <p:ph type="body" sz="quarter" idx="12"/>
          </p:nvPr>
        </p:nvSpPr>
        <p:spPr>
          <a:xfrm>
            <a:off x="838199" y="1854200"/>
            <a:ext cx="10515601" cy="868106"/>
          </a:xfrm>
        </p:spPr>
        <p:txBody>
          <a:bodyPr>
            <a:noAutofit/>
          </a:bodyPr>
          <a:lstStyle/>
          <a:p>
            <a:pPr marL="0" indent="0">
              <a:buNone/>
            </a:pPr>
            <a:r>
              <a:rPr lang="en-US" dirty="0"/>
              <a:t>Table 2.1: Data for Dow Jones Industrial Index Companies (cont.)</a:t>
            </a:r>
          </a:p>
        </p:txBody>
      </p:sp>
      <p:graphicFrame>
        <p:nvGraphicFramePr>
          <p:cNvPr id="7" name="Table Placeholder 6">
            <a:extLst>
              <a:ext uri="{FF2B5EF4-FFF2-40B4-BE49-F238E27FC236}">
                <a16:creationId xmlns:a16="http://schemas.microsoft.com/office/drawing/2014/main" id="{153D05B7-C992-4EFD-9048-C33B38CF3771}"/>
              </a:ext>
            </a:extLst>
          </p:cNvPr>
          <p:cNvGraphicFramePr>
            <a:graphicFrameLocks noGrp="1"/>
          </p:cNvGraphicFramePr>
          <p:nvPr>
            <p:ph type="tbl" sz="quarter" idx="13"/>
            <p:extLst>
              <p:ext uri="{D42A27DB-BD31-4B8C-83A1-F6EECF244321}">
                <p14:modId xmlns:p14="http://schemas.microsoft.com/office/powerpoint/2010/main" val="1073477212"/>
              </p:ext>
            </p:extLst>
          </p:nvPr>
        </p:nvGraphicFramePr>
        <p:xfrm>
          <a:off x="838200" y="2421901"/>
          <a:ext cx="10515600" cy="3337560"/>
        </p:xfrm>
        <a:graphic>
          <a:graphicData uri="http://schemas.openxmlformats.org/drawingml/2006/table">
            <a:tbl>
              <a:tblPr firstRow="1" bandRow="1">
                <a:tableStyleId>{5940675A-B579-460E-94D1-54222C63F5DA}</a:tableStyleId>
              </a:tblPr>
              <a:tblGrid>
                <a:gridCol w="2103120">
                  <a:extLst>
                    <a:ext uri="{9D8B030D-6E8A-4147-A177-3AD203B41FA5}">
                      <a16:colId xmlns:a16="http://schemas.microsoft.com/office/drawing/2014/main" val="3110011787"/>
                    </a:ext>
                  </a:extLst>
                </a:gridCol>
                <a:gridCol w="2103120">
                  <a:extLst>
                    <a:ext uri="{9D8B030D-6E8A-4147-A177-3AD203B41FA5}">
                      <a16:colId xmlns:a16="http://schemas.microsoft.com/office/drawing/2014/main" val="3408867876"/>
                    </a:ext>
                  </a:extLst>
                </a:gridCol>
                <a:gridCol w="2103120">
                  <a:extLst>
                    <a:ext uri="{9D8B030D-6E8A-4147-A177-3AD203B41FA5}">
                      <a16:colId xmlns:a16="http://schemas.microsoft.com/office/drawing/2014/main" val="884721353"/>
                    </a:ext>
                  </a:extLst>
                </a:gridCol>
                <a:gridCol w="2103120">
                  <a:extLst>
                    <a:ext uri="{9D8B030D-6E8A-4147-A177-3AD203B41FA5}">
                      <a16:colId xmlns:a16="http://schemas.microsoft.com/office/drawing/2014/main" val="106988196"/>
                    </a:ext>
                  </a:extLst>
                </a:gridCol>
                <a:gridCol w="2103120">
                  <a:extLst>
                    <a:ext uri="{9D8B030D-6E8A-4147-A177-3AD203B41FA5}">
                      <a16:colId xmlns:a16="http://schemas.microsoft.com/office/drawing/2014/main" val="3397419798"/>
                    </a:ext>
                  </a:extLst>
                </a:gridCol>
              </a:tblGrid>
              <a:tr h="370840">
                <a:tc>
                  <a:txBody>
                    <a:bodyPr/>
                    <a:lstStyle/>
                    <a:p>
                      <a:r>
                        <a:rPr lang="en-US" b="1" dirty="0"/>
                        <a:t>Company</a:t>
                      </a:r>
                    </a:p>
                  </a:txBody>
                  <a:tcPr/>
                </a:tc>
                <a:tc>
                  <a:txBody>
                    <a:bodyPr/>
                    <a:lstStyle/>
                    <a:p>
                      <a:r>
                        <a:rPr lang="en-US" b="1" dirty="0"/>
                        <a:t>Symbol</a:t>
                      </a:r>
                    </a:p>
                  </a:txBody>
                  <a:tcPr/>
                </a:tc>
                <a:tc>
                  <a:txBody>
                    <a:bodyPr/>
                    <a:lstStyle/>
                    <a:p>
                      <a:r>
                        <a:rPr lang="en-US" b="1" dirty="0"/>
                        <a:t>Industry</a:t>
                      </a:r>
                    </a:p>
                  </a:txBody>
                  <a:tcPr/>
                </a:tc>
                <a:tc>
                  <a:txBody>
                    <a:bodyPr/>
                    <a:lstStyle/>
                    <a:p>
                      <a:r>
                        <a:rPr lang="en-US" b="1" dirty="0"/>
                        <a:t>Share Price ($)</a:t>
                      </a:r>
                    </a:p>
                  </a:txBody>
                  <a:tcPr/>
                </a:tc>
                <a:tc>
                  <a:txBody>
                    <a:bodyPr/>
                    <a:lstStyle/>
                    <a:p>
                      <a:r>
                        <a:rPr lang="en-US" b="1" dirty="0"/>
                        <a:t>Volume</a:t>
                      </a:r>
                    </a:p>
                  </a:txBody>
                  <a:tcPr/>
                </a:tc>
                <a:extLst>
                  <a:ext uri="{0D108BD9-81ED-4DB2-BD59-A6C34878D82A}">
                    <a16:rowId xmlns:a16="http://schemas.microsoft.com/office/drawing/2014/main" val="329736109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tx1"/>
                          </a:solidFill>
                          <a:effectLst/>
                          <a:latin typeface="+mn-lt"/>
                          <a:ea typeface="+mn-ea"/>
                          <a:cs typeface="+mn-cs"/>
                        </a:rPr>
                        <a:t>Coca-Cola</a:t>
                      </a:r>
                    </a:p>
                  </a:txBody>
                  <a:tcPr/>
                </a:tc>
                <a:tc>
                  <a:txBody>
                    <a:bodyPr/>
                    <a:lstStyle/>
                    <a:p>
                      <a:r>
                        <a:rPr lang="en-US" sz="1800" kern="1200" dirty="0">
                          <a:solidFill>
                            <a:schemeClr val="tx1"/>
                          </a:solidFill>
                          <a:effectLst/>
                          <a:latin typeface="+mn-lt"/>
                          <a:ea typeface="+mn-ea"/>
                          <a:cs typeface="+mn-cs"/>
                        </a:rPr>
                        <a:t>KO </a:t>
                      </a:r>
                      <a:endParaRPr lang="en-US" dirty="0"/>
                    </a:p>
                  </a:txBody>
                  <a:tcPr/>
                </a:tc>
                <a:tc>
                  <a:txBody>
                    <a:bodyPr/>
                    <a:lstStyle/>
                    <a:p>
                      <a:r>
                        <a:rPr lang="en-US" sz="1800" kern="1200" dirty="0">
                          <a:solidFill>
                            <a:schemeClr val="tx1"/>
                          </a:solidFill>
                          <a:effectLst/>
                          <a:latin typeface="+mn-lt"/>
                          <a:ea typeface="+mn-ea"/>
                          <a:cs typeface="+mn-cs"/>
                        </a:rPr>
                        <a:t>Food and Drink </a:t>
                      </a:r>
                      <a:endParaRPr lang="en-US" dirty="0"/>
                    </a:p>
                  </a:txBody>
                  <a:tcPr/>
                </a:tc>
                <a:tc>
                  <a:txBody>
                    <a:bodyPr/>
                    <a:lstStyle/>
                    <a:p>
                      <a:r>
                        <a:rPr lang="en-US" sz="1800" kern="1200" dirty="0">
                          <a:solidFill>
                            <a:schemeClr val="tx1"/>
                          </a:solidFill>
                          <a:effectLst/>
                          <a:latin typeface="+mn-lt"/>
                          <a:ea typeface="+mn-ea"/>
                          <a:cs typeface="+mn-cs"/>
                        </a:rPr>
                        <a:t>46.52</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tx1"/>
                          </a:solidFill>
                          <a:effectLst/>
                          <a:latin typeface="+mn-lt"/>
                          <a:ea typeface="+mn-ea"/>
                          <a:cs typeface="+mn-cs"/>
                        </a:rPr>
                        <a:t>7,699,367</a:t>
                      </a:r>
                    </a:p>
                  </a:txBody>
                  <a:tcPr/>
                </a:tc>
                <a:extLst>
                  <a:ext uri="{0D108BD9-81ED-4DB2-BD59-A6C34878D82A}">
                    <a16:rowId xmlns:a16="http://schemas.microsoft.com/office/drawing/2014/main" val="194477652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tx1"/>
                          </a:solidFill>
                          <a:effectLst/>
                          <a:latin typeface="+mn-lt"/>
                          <a:ea typeface="+mn-ea"/>
                          <a:cs typeface="+mn-cs"/>
                        </a:rPr>
                        <a:t>McDonald’s</a:t>
                      </a:r>
                    </a:p>
                  </a:txBody>
                  <a:tcPr/>
                </a:tc>
                <a:tc>
                  <a:txBody>
                    <a:bodyPr/>
                    <a:lstStyle/>
                    <a:p>
                      <a:r>
                        <a:rPr lang="en-US" dirty="0"/>
                        <a:t>MCD</a:t>
                      </a:r>
                    </a:p>
                  </a:txBody>
                  <a:tcPr/>
                </a:tc>
                <a:tc>
                  <a:txBody>
                    <a:bodyPr/>
                    <a:lstStyle/>
                    <a:p>
                      <a:r>
                        <a:rPr lang="en-US" sz="1800" kern="1200" dirty="0">
                          <a:solidFill>
                            <a:schemeClr val="tx1"/>
                          </a:solidFill>
                          <a:effectLst/>
                          <a:latin typeface="+mn-lt"/>
                          <a:ea typeface="+mn-ea"/>
                          <a:cs typeface="+mn-cs"/>
                        </a:rPr>
                        <a:t>Food and Drink </a:t>
                      </a:r>
                      <a:endParaRPr lang="en-US" dirty="0"/>
                    </a:p>
                  </a:txBody>
                  <a:tcPr/>
                </a:tc>
                <a:tc>
                  <a:txBody>
                    <a:bodyPr/>
                    <a:lstStyle/>
                    <a:p>
                      <a:r>
                        <a:rPr lang="en-US" sz="1800" kern="1200" dirty="0">
                          <a:solidFill>
                            <a:schemeClr val="tx1"/>
                          </a:solidFill>
                          <a:effectLst/>
                          <a:latin typeface="+mn-lt"/>
                          <a:ea typeface="+mn-ea"/>
                          <a:cs typeface="+mn-cs"/>
                        </a:rPr>
                        <a:t>165.40</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tx1"/>
                          </a:solidFill>
                          <a:effectLst/>
                          <a:latin typeface="+mn-lt"/>
                          <a:ea typeface="+mn-ea"/>
                          <a:cs typeface="+mn-cs"/>
                        </a:rPr>
                        <a:t>2,379,725</a:t>
                      </a:r>
                    </a:p>
                  </a:txBody>
                  <a:tcPr/>
                </a:tc>
                <a:extLst>
                  <a:ext uri="{0D108BD9-81ED-4DB2-BD59-A6C34878D82A}">
                    <a16:rowId xmlns:a16="http://schemas.microsoft.com/office/drawing/2014/main" val="336952109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tx1"/>
                          </a:solidFill>
                          <a:effectLst/>
                          <a:latin typeface="+mn-lt"/>
                          <a:ea typeface="+mn-ea"/>
                          <a:cs typeface="+mn-cs"/>
                        </a:rPr>
                        <a:t>3M</a:t>
                      </a:r>
                    </a:p>
                  </a:txBody>
                  <a:tcPr/>
                </a:tc>
                <a:tc>
                  <a:txBody>
                    <a:bodyPr/>
                    <a:lstStyle/>
                    <a:p>
                      <a:r>
                        <a:rPr lang="en-US" sz="1800" kern="1200" dirty="0">
                          <a:solidFill>
                            <a:schemeClr val="tx1"/>
                          </a:solidFill>
                          <a:effectLst/>
                          <a:latin typeface="+mn-lt"/>
                          <a:ea typeface="+mn-ea"/>
                          <a:cs typeface="+mn-cs"/>
                        </a:rPr>
                        <a:t>MMM</a:t>
                      </a:r>
                      <a:endParaRPr lang="en-US" dirty="0"/>
                    </a:p>
                  </a:txBody>
                  <a:tcPr/>
                </a:tc>
                <a:tc>
                  <a:txBody>
                    <a:bodyPr/>
                    <a:lstStyle/>
                    <a:p>
                      <a:r>
                        <a:rPr lang="en-US" sz="1800" kern="1200" dirty="0">
                          <a:solidFill>
                            <a:schemeClr val="tx1"/>
                          </a:solidFill>
                          <a:effectLst/>
                          <a:latin typeface="+mn-lt"/>
                          <a:ea typeface="+mn-ea"/>
                          <a:cs typeface="+mn-cs"/>
                        </a:rPr>
                        <a:t>Conglomerate</a:t>
                      </a:r>
                      <a:endParaRPr lang="en-US" dirty="0"/>
                    </a:p>
                  </a:txBody>
                  <a:tcPr/>
                </a:tc>
                <a:tc>
                  <a:txBody>
                    <a:bodyPr/>
                    <a:lstStyle/>
                    <a:p>
                      <a:r>
                        <a:rPr lang="en-US" sz="1800" kern="1200" dirty="0">
                          <a:solidFill>
                            <a:schemeClr val="tx1"/>
                          </a:solidFill>
                          <a:effectLst/>
                          <a:latin typeface="+mn-lt"/>
                          <a:ea typeface="+mn-ea"/>
                          <a:cs typeface="+mn-cs"/>
                        </a:rPr>
                        <a:t>217.75</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tx1"/>
                          </a:solidFill>
                          <a:effectLst/>
                          <a:latin typeface="+mn-lt"/>
                          <a:ea typeface="+mn-ea"/>
                          <a:cs typeface="+mn-cs"/>
                        </a:rPr>
                        <a:t>2,150,810</a:t>
                      </a:r>
                    </a:p>
                  </a:txBody>
                  <a:tcPr/>
                </a:tc>
                <a:extLst>
                  <a:ext uri="{0D108BD9-81ED-4DB2-BD59-A6C34878D82A}">
                    <a16:rowId xmlns:a16="http://schemas.microsoft.com/office/drawing/2014/main" val="96681415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tx1"/>
                          </a:solidFill>
                          <a:effectLst/>
                          <a:latin typeface="+mn-lt"/>
                          <a:ea typeface="+mn-ea"/>
                          <a:cs typeface="+mn-cs"/>
                        </a:rPr>
                        <a:t>Merck</a:t>
                      </a:r>
                    </a:p>
                  </a:txBody>
                  <a:tcPr/>
                </a:tc>
                <a:tc>
                  <a:txBody>
                    <a:bodyPr/>
                    <a:lstStyle/>
                    <a:p>
                      <a:r>
                        <a:rPr lang="en-US" sz="1800" kern="1200" dirty="0">
                          <a:solidFill>
                            <a:schemeClr val="tx1"/>
                          </a:solidFill>
                          <a:effectLst/>
                          <a:latin typeface="+mn-lt"/>
                          <a:ea typeface="+mn-ea"/>
                          <a:cs typeface="+mn-cs"/>
                        </a:rPr>
                        <a:t>MRK</a:t>
                      </a:r>
                      <a:endParaRPr lang="en-US" dirty="0"/>
                    </a:p>
                  </a:txBody>
                  <a:tcPr/>
                </a:tc>
                <a:tc>
                  <a:txBody>
                    <a:bodyPr/>
                    <a:lstStyle/>
                    <a:p>
                      <a:r>
                        <a:rPr lang="en-US" sz="1800" kern="1200" dirty="0">
                          <a:solidFill>
                            <a:schemeClr val="tx1"/>
                          </a:solidFill>
                          <a:effectLst/>
                          <a:latin typeface="+mn-lt"/>
                          <a:ea typeface="+mn-ea"/>
                          <a:cs typeface="+mn-cs"/>
                        </a:rPr>
                        <a:t>Pharmaceuticals</a:t>
                      </a:r>
                      <a:endParaRPr lang="en-US" dirty="0"/>
                    </a:p>
                  </a:txBody>
                  <a:tcPr/>
                </a:tc>
                <a:tc>
                  <a:txBody>
                    <a:bodyPr/>
                    <a:lstStyle/>
                    <a:p>
                      <a:r>
                        <a:rPr lang="en-US" sz="1800" kern="1200" dirty="0">
                          <a:solidFill>
                            <a:schemeClr val="tx1"/>
                          </a:solidFill>
                          <a:effectLst/>
                          <a:latin typeface="+mn-lt"/>
                          <a:ea typeface="+mn-ea"/>
                          <a:cs typeface="+mn-cs"/>
                        </a:rPr>
                        <a:t>63.22</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tx1"/>
                          </a:solidFill>
                          <a:effectLst/>
                          <a:latin typeface="+mn-lt"/>
                          <a:ea typeface="+mn-ea"/>
                          <a:cs typeface="+mn-cs"/>
                        </a:rPr>
                        <a:t>7,028,492</a:t>
                      </a:r>
                    </a:p>
                  </a:txBody>
                  <a:tcPr/>
                </a:tc>
                <a:extLst>
                  <a:ext uri="{0D108BD9-81ED-4DB2-BD59-A6C34878D82A}">
                    <a16:rowId xmlns:a16="http://schemas.microsoft.com/office/drawing/2014/main" val="5488197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tx1"/>
                          </a:solidFill>
                          <a:effectLst/>
                          <a:latin typeface="+mn-lt"/>
                          <a:ea typeface="+mn-ea"/>
                          <a:cs typeface="+mn-cs"/>
                        </a:rPr>
                        <a:t>Microsoft</a:t>
                      </a:r>
                    </a:p>
                  </a:txBody>
                  <a:tcPr/>
                </a:tc>
                <a:tc>
                  <a:txBody>
                    <a:bodyPr/>
                    <a:lstStyle/>
                    <a:p>
                      <a:r>
                        <a:rPr lang="en-US" sz="1800" kern="1200" dirty="0">
                          <a:solidFill>
                            <a:schemeClr val="tx1"/>
                          </a:solidFill>
                          <a:effectLst/>
                          <a:latin typeface="+mn-lt"/>
                          <a:ea typeface="+mn-ea"/>
                          <a:cs typeface="+mn-cs"/>
                        </a:rPr>
                        <a:t>MSFT</a:t>
                      </a:r>
                      <a:endParaRPr lang="en-US" dirty="0"/>
                    </a:p>
                  </a:txBody>
                  <a:tcPr/>
                </a:tc>
                <a:tc>
                  <a:txBody>
                    <a:bodyPr/>
                    <a:lstStyle/>
                    <a:p>
                      <a:r>
                        <a:rPr lang="en-US" sz="1800" kern="1200" dirty="0">
                          <a:solidFill>
                            <a:schemeClr val="tx1"/>
                          </a:solidFill>
                          <a:effectLst/>
                          <a:latin typeface="+mn-lt"/>
                          <a:ea typeface="+mn-ea"/>
                          <a:cs typeface="+mn-cs"/>
                        </a:rPr>
                        <a:t>Technology </a:t>
                      </a:r>
                      <a:endParaRPr lang="en-US" dirty="0"/>
                    </a:p>
                  </a:txBody>
                  <a:tcPr/>
                </a:tc>
                <a:tc>
                  <a:txBody>
                    <a:bodyPr/>
                    <a:lstStyle/>
                    <a:p>
                      <a:r>
                        <a:rPr lang="en-US" sz="1800" kern="1200" dirty="0">
                          <a:solidFill>
                            <a:schemeClr val="tx1"/>
                          </a:solidFill>
                          <a:effectLst/>
                          <a:latin typeface="+mn-lt"/>
                          <a:ea typeface="+mn-ea"/>
                          <a:cs typeface="+mn-cs"/>
                        </a:rPr>
                        <a:t>77.59</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tx1"/>
                          </a:solidFill>
                          <a:effectLst/>
                          <a:latin typeface="+mn-lt"/>
                          <a:ea typeface="+mn-ea"/>
                          <a:cs typeface="+mn-cs"/>
                        </a:rPr>
                        <a:t>16,823,989</a:t>
                      </a:r>
                    </a:p>
                  </a:txBody>
                  <a:tcPr/>
                </a:tc>
                <a:extLst>
                  <a:ext uri="{0D108BD9-81ED-4DB2-BD59-A6C34878D82A}">
                    <a16:rowId xmlns:a16="http://schemas.microsoft.com/office/drawing/2014/main" val="139554694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tx1"/>
                          </a:solidFill>
                          <a:effectLst/>
                          <a:latin typeface="+mn-lt"/>
                          <a:ea typeface="+mn-ea"/>
                          <a:cs typeface="+mn-cs"/>
                        </a:rPr>
                        <a:t>Nike</a:t>
                      </a:r>
                    </a:p>
                  </a:txBody>
                  <a:tcPr/>
                </a:tc>
                <a:tc>
                  <a:txBody>
                    <a:bodyPr/>
                    <a:lstStyle/>
                    <a:p>
                      <a:r>
                        <a:rPr lang="en-US" sz="1800" kern="1200" dirty="0">
                          <a:solidFill>
                            <a:schemeClr val="tx1"/>
                          </a:solidFill>
                          <a:effectLst/>
                          <a:latin typeface="+mn-lt"/>
                          <a:ea typeface="+mn-ea"/>
                          <a:cs typeface="+mn-cs"/>
                        </a:rPr>
                        <a:t>NKE </a:t>
                      </a:r>
                      <a:endParaRPr lang="en-US" dirty="0"/>
                    </a:p>
                  </a:txBody>
                  <a:tcPr/>
                </a:tc>
                <a:tc>
                  <a:txBody>
                    <a:bodyPr/>
                    <a:lstStyle/>
                    <a:p>
                      <a:r>
                        <a:rPr lang="en-US" sz="1800" kern="1200" dirty="0">
                          <a:solidFill>
                            <a:schemeClr val="tx1"/>
                          </a:solidFill>
                          <a:effectLst/>
                          <a:latin typeface="+mn-lt"/>
                          <a:ea typeface="+mn-ea"/>
                          <a:cs typeface="+mn-cs"/>
                        </a:rPr>
                        <a:t>Consumer Goods </a:t>
                      </a:r>
                      <a:endParaRPr lang="en-US" dirty="0"/>
                    </a:p>
                  </a:txBody>
                  <a:tcPr/>
                </a:tc>
                <a:tc>
                  <a:txBody>
                    <a:bodyPr/>
                    <a:lstStyle/>
                    <a:p>
                      <a:r>
                        <a:rPr lang="en-US" sz="1800" kern="1200" dirty="0">
                          <a:solidFill>
                            <a:schemeClr val="tx1"/>
                          </a:solidFill>
                          <a:effectLst/>
                          <a:latin typeface="+mn-lt"/>
                          <a:ea typeface="+mn-ea"/>
                          <a:cs typeface="+mn-cs"/>
                        </a:rPr>
                        <a:t>52.00 </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tx1"/>
                          </a:solidFill>
                          <a:effectLst/>
                          <a:latin typeface="+mn-lt"/>
                          <a:ea typeface="+mn-ea"/>
                          <a:cs typeface="+mn-cs"/>
                        </a:rPr>
                        <a:t>9,492,675</a:t>
                      </a:r>
                    </a:p>
                  </a:txBody>
                  <a:tcPr/>
                </a:tc>
                <a:extLst>
                  <a:ext uri="{0D108BD9-81ED-4DB2-BD59-A6C34878D82A}">
                    <a16:rowId xmlns:a16="http://schemas.microsoft.com/office/drawing/2014/main" val="155295735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tx1"/>
                          </a:solidFill>
                          <a:effectLst/>
                          <a:latin typeface="+mn-lt"/>
                          <a:ea typeface="+mn-ea"/>
                          <a:cs typeface="+mn-cs"/>
                        </a:rPr>
                        <a:t>Pfizer</a:t>
                      </a:r>
                    </a:p>
                  </a:txBody>
                  <a:tcPr/>
                </a:tc>
                <a:tc>
                  <a:txBody>
                    <a:bodyPr/>
                    <a:lstStyle/>
                    <a:p>
                      <a:r>
                        <a:rPr lang="en-US" sz="1800" kern="1200" dirty="0">
                          <a:solidFill>
                            <a:schemeClr val="tx1"/>
                          </a:solidFill>
                          <a:effectLst/>
                          <a:latin typeface="+mn-lt"/>
                          <a:ea typeface="+mn-ea"/>
                          <a:cs typeface="+mn-cs"/>
                        </a:rPr>
                        <a:t>PFE</a:t>
                      </a:r>
                      <a:endParaRPr lang="en-US" dirty="0"/>
                    </a:p>
                  </a:txBody>
                  <a:tcPr/>
                </a:tc>
                <a:tc>
                  <a:txBody>
                    <a:bodyPr/>
                    <a:lstStyle/>
                    <a:p>
                      <a:r>
                        <a:rPr lang="en-US" sz="1800" kern="1200" dirty="0">
                          <a:solidFill>
                            <a:schemeClr val="tx1"/>
                          </a:solidFill>
                          <a:effectLst/>
                          <a:latin typeface="+mn-lt"/>
                          <a:ea typeface="+mn-ea"/>
                          <a:cs typeface="+mn-cs"/>
                        </a:rPr>
                        <a:t>Pharmaceuticals</a:t>
                      </a:r>
                      <a:endParaRPr lang="en-US" dirty="0"/>
                    </a:p>
                  </a:txBody>
                  <a:tcPr/>
                </a:tc>
                <a:tc>
                  <a:txBody>
                    <a:bodyPr/>
                    <a:lstStyle/>
                    <a:p>
                      <a:r>
                        <a:rPr lang="en-US" sz="1800" kern="1200" dirty="0">
                          <a:solidFill>
                            <a:schemeClr val="tx1"/>
                          </a:solidFill>
                          <a:effectLst/>
                          <a:latin typeface="+mn-lt"/>
                          <a:ea typeface="+mn-ea"/>
                          <a:cs typeface="+mn-cs"/>
                        </a:rPr>
                        <a:t>36.20</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tx1"/>
                          </a:solidFill>
                          <a:effectLst/>
                          <a:latin typeface="+mn-lt"/>
                          <a:ea typeface="+mn-ea"/>
                          <a:cs typeface="+mn-cs"/>
                        </a:rPr>
                        <a:t>14,019,661</a:t>
                      </a:r>
                    </a:p>
                  </a:txBody>
                  <a:tcPr/>
                </a:tc>
                <a:extLst>
                  <a:ext uri="{0D108BD9-81ED-4DB2-BD59-A6C34878D82A}">
                    <a16:rowId xmlns:a16="http://schemas.microsoft.com/office/drawing/2014/main" val="239636383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tx1"/>
                          </a:solidFill>
                          <a:effectLst/>
                          <a:latin typeface="+mn-lt"/>
                          <a:ea typeface="+mn-ea"/>
                          <a:cs typeface="+mn-cs"/>
                        </a:rPr>
                        <a:t>Procter &amp; Gamble</a:t>
                      </a:r>
                    </a:p>
                  </a:txBody>
                  <a:tcPr/>
                </a:tc>
                <a:tc>
                  <a:txBody>
                    <a:bodyPr/>
                    <a:lstStyle/>
                    <a:p>
                      <a:r>
                        <a:rPr lang="en-US" sz="1800" kern="1200" dirty="0">
                          <a:solidFill>
                            <a:schemeClr val="tx1"/>
                          </a:solidFill>
                          <a:effectLst/>
                          <a:latin typeface="+mn-lt"/>
                          <a:ea typeface="+mn-ea"/>
                          <a:cs typeface="+mn-cs"/>
                        </a:rPr>
                        <a:t>PG </a:t>
                      </a:r>
                      <a:endParaRPr lang="en-US" dirty="0"/>
                    </a:p>
                  </a:txBody>
                  <a:tcPr/>
                </a:tc>
                <a:tc>
                  <a:txBody>
                    <a:bodyPr/>
                    <a:lstStyle/>
                    <a:p>
                      <a:r>
                        <a:rPr lang="en-US" sz="1800" kern="1200" dirty="0">
                          <a:solidFill>
                            <a:schemeClr val="tx1"/>
                          </a:solidFill>
                          <a:effectLst/>
                          <a:latin typeface="+mn-lt"/>
                          <a:ea typeface="+mn-ea"/>
                          <a:cs typeface="+mn-cs"/>
                        </a:rPr>
                        <a:t>Consumer Goods </a:t>
                      </a:r>
                      <a:endParaRPr lang="en-US" dirty="0"/>
                    </a:p>
                  </a:txBody>
                  <a:tcPr/>
                </a:tc>
                <a:tc>
                  <a:txBody>
                    <a:bodyPr/>
                    <a:lstStyle/>
                    <a:p>
                      <a:r>
                        <a:rPr lang="en-US" sz="1800" kern="1200" dirty="0">
                          <a:solidFill>
                            <a:schemeClr val="tx1"/>
                          </a:solidFill>
                          <a:effectLst/>
                          <a:latin typeface="+mn-lt"/>
                          <a:ea typeface="+mn-ea"/>
                          <a:cs typeface="+mn-cs"/>
                        </a:rPr>
                        <a:t>92.80 </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tx1"/>
                          </a:solidFill>
                          <a:effectLst/>
                          <a:latin typeface="+mn-lt"/>
                          <a:ea typeface="+mn-ea"/>
                          <a:cs typeface="+mn-cs"/>
                        </a:rPr>
                        <a:t>5,316,062</a:t>
                      </a:r>
                    </a:p>
                  </a:txBody>
                  <a:tcPr/>
                </a:tc>
                <a:extLst>
                  <a:ext uri="{0D108BD9-81ED-4DB2-BD59-A6C34878D82A}">
                    <a16:rowId xmlns:a16="http://schemas.microsoft.com/office/drawing/2014/main" val="232244424"/>
                  </a:ext>
                </a:extLst>
              </a:tr>
            </a:tbl>
          </a:graphicData>
        </a:graphic>
      </p:graphicFrame>
    </p:spTree>
    <p:extLst>
      <p:ext uri="{BB962C8B-B14F-4D97-AF65-F5344CB8AC3E}">
        <p14:creationId xmlns:p14="http://schemas.microsoft.com/office/powerpoint/2010/main" val="12304929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0EF4978-2723-45EA-ADC6-6C09127A3231}"/>
              </a:ext>
            </a:extLst>
          </p:cNvPr>
          <p:cNvSpPr>
            <a:spLocks noGrp="1"/>
          </p:cNvSpPr>
          <p:nvPr>
            <p:ph type="title"/>
          </p:nvPr>
        </p:nvSpPr>
        <p:spPr>
          <a:xfrm>
            <a:off x="838200" y="618058"/>
            <a:ext cx="10515600" cy="732330"/>
          </a:xfrm>
        </p:spPr>
        <p:txBody>
          <a:bodyPr/>
          <a:lstStyle/>
          <a:p>
            <a:r>
              <a:rPr lang="en-US" dirty="0"/>
              <a:t>Measures of Location </a:t>
            </a:r>
            <a:r>
              <a:rPr lang="en-US" sz="3600" dirty="0"/>
              <a:t>(Slide 12 of 13)</a:t>
            </a:r>
            <a:endParaRPr lang="en-US" dirty="0"/>
          </a:p>
        </p:txBody>
      </p:sp>
      <p:sp>
        <p:nvSpPr>
          <p:cNvPr id="3" name="Content Placeholder 2"/>
          <p:cNvSpPr>
            <a:spLocks noGrp="1"/>
          </p:cNvSpPr>
          <p:nvPr>
            <p:ph type="body" sz="quarter" idx="12"/>
          </p:nvPr>
        </p:nvSpPr>
        <p:spPr>
          <a:xfrm>
            <a:off x="838200" y="1350386"/>
            <a:ext cx="10515600" cy="1484253"/>
          </a:xfrm>
        </p:spPr>
        <p:txBody>
          <a:bodyPr vert="horz" lIns="91440" tIns="45720" rIns="91440" bIns="45720" rtlCol="0" anchor="t">
            <a:noAutofit/>
          </a:bodyPr>
          <a:lstStyle/>
          <a:p>
            <a:pPr marL="0" indent="0">
              <a:buNone/>
            </a:pPr>
            <a:r>
              <a:rPr lang="en-US" dirty="0"/>
              <a:t>Computation of Geometric Mean</a:t>
            </a:r>
          </a:p>
          <a:p>
            <a:pPr marL="457200"/>
            <a:r>
              <a:rPr lang="en-US" sz="2600" dirty="0"/>
              <a:t>Solution:</a:t>
            </a:r>
          </a:p>
          <a:p>
            <a:pPr lvl="1">
              <a:lnSpc>
                <a:spcPct val="100000"/>
              </a:lnSpc>
            </a:pPr>
            <a:r>
              <a:rPr lang="en-US" sz="2600" dirty="0"/>
              <a:t>Product of the growth factors:</a:t>
            </a:r>
          </a:p>
        </p:txBody>
      </p:sp>
      <p:graphicFrame>
        <p:nvGraphicFramePr>
          <p:cNvPr id="12" name="Object 11">
            <a:extLst>
              <a:ext uri="{FF2B5EF4-FFF2-40B4-BE49-F238E27FC236}">
                <a16:creationId xmlns:a16="http://schemas.microsoft.com/office/drawing/2014/main" id="{B83DBC1D-4BF2-4521-8708-ADF21A876E11}"/>
              </a:ext>
            </a:extLst>
          </p:cNvPr>
          <p:cNvGraphicFramePr>
            <a:graphicFrameLocks noChangeAspect="1"/>
          </p:cNvGraphicFramePr>
          <p:nvPr>
            <p:extLst>
              <p:ext uri="{D42A27DB-BD31-4B8C-83A1-F6EECF244321}">
                <p14:modId xmlns:p14="http://schemas.microsoft.com/office/powerpoint/2010/main" val="2557598903"/>
              </p:ext>
            </p:extLst>
          </p:nvPr>
        </p:nvGraphicFramePr>
        <p:xfrm>
          <a:off x="1576388" y="2830843"/>
          <a:ext cx="9943419" cy="1063467"/>
        </p:xfrm>
        <a:graphic>
          <a:graphicData uri="http://schemas.openxmlformats.org/presentationml/2006/ole">
            <mc:AlternateContent xmlns:mc="http://schemas.openxmlformats.org/markup-compatibility/2006">
              <mc:Choice xmlns:v="urn:schemas-microsoft-com:vml" Requires="v">
                <p:oleObj spid="_x0000_s4371" name="Equation" r:id="rId4" imgW="4749480" imgH="507960" progId="Equation.DSMT4">
                  <p:embed/>
                </p:oleObj>
              </mc:Choice>
              <mc:Fallback>
                <p:oleObj name="Equation" r:id="rId4" imgW="4749480" imgH="507960" progId="Equation.DSMT4">
                  <p:embed/>
                  <p:pic>
                    <p:nvPicPr>
                      <p:cNvPr id="0" name=""/>
                      <p:cNvPicPr/>
                      <p:nvPr/>
                    </p:nvPicPr>
                    <p:blipFill>
                      <a:blip r:embed="rId5"/>
                      <a:stretch>
                        <a:fillRect/>
                      </a:stretch>
                    </p:blipFill>
                    <p:spPr>
                      <a:xfrm>
                        <a:off x="1576388" y="2830843"/>
                        <a:ext cx="9943419" cy="1063467"/>
                      </a:xfrm>
                      <a:prstGeom prst="rect">
                        <a:avLst/>
                      </a:prstGeom>
                    </p:spPr>
                  </p:pic>
                </p:oleObj>
              </mc:Fallback>
            </mc:AlternateContent>
          </a:graphicData>
        </a:graphic>
      </p:graphicFrame>
      <p:sp>
        <p:nvSpPr>
          <p:cNvPr id="11" name="Text Placeholder 10">
            <a:extLst>
              <a:ext uri="{FF2B5EF4-FFF2-40B4-BE49-F238E27FC236}">
                <a16:creationId xmlns:a16="http://schemas.microsoft.com/office/drawing/2014/main" id="{F9F5FDDD-DA94-4F7F-91A4-060179F002E6}"/>
              </a:ext>
            </a:extLst>
          </p:cNvPr>
          <p:cNvSpPr>
            <a:spLocks noGrp="1"/>
          </p:cNvSpPr>
          <p:nvPr>
            <p:ph type="body" sz="quarter" idx="18"/>
          </p:nvPr>
        </p:nvSpPr>
        <p:spPr>
          <a:xfrm>
            <a:off x="838200" y="3847339"/>
            <a:ext cx="10515600" cy="456840"/>
          </a:xfrm>
        </p:spPr>
        <p:txBody>
          <a:bodyPr/>
          <a:lstStyle/>
          <a:p>
            <a:pPr marL="685800"/>
            <a:r>
              <a:rPr lang="en-US" sz="2600" dirty="0"/>
              <a:t>Geometric mean of the growth factors:</a:t>
            </a:r>
          </a:p>
          <a:p>
            <a:endParaRPr lang="en-US" sz="2600" dirty="0"/>
          </a:p>
        </p:txBody>
      </p:sp>
      <p:graphicFrame>
        <p:nvGraphicFramePr>
          <p:cNvPr id="13" name="Object 12">
            <a:extLst>
              <a:ext uri="{FF2B5EF4-FFF2-40B4-BE49-F238E27FC236}">
                <a16:creationId xmlns:a16="http://schemas.microsoft.com/office/drawing/2014/main" id="{768BDAC8-3614-4B9C-8D12-7C8AC20CACBE}"/>
              </a:ext>
            </a:extLst>
          </p:cNvPr>
          <p:cNvGraphicFramePr>
            <a:graphicFrameLocks noChangeAspect="1"/>
          </p:cNvGraphicFramePr>
          <p:nvPr>
            <p:extLst>
              <p:ext uri="{D42A27DB-BD31-4B8C-83A1-F6EECF244321}">
                <p14:modId xmlns:p14="http://schemas.microsoft.com/office/powerpoint/2010/main" val="521694744"/>
              </p:ext>
            </p:extLst>
          </p:nvPr>
        </p:nvGraphicFramePr>
        <p:xfrm>
          <a:off x="1576388" y="4252917"/>
          <a:ext cx="2962275" cy="604837"/>
        </p:xfrm>
        <a:graphic>
          <a:graphicData uri="http://schemas.openxmlformats.org/presentationml/2006/ole">
            <mc:AlternateContent xmlns:mc="http://schemas.openxmlformats.org/markup-compatibility/2006">
              <mc:Choice xmlns:v="urn:schemas-microsoft-com:vml" Requires="v">
                <p:oleObj spid="_x0000_s4372" name="Equation" r:id="rId6" imgW="1307880" imgH="266400" progId="Equation.DSMT4">
                  <p:embed/>
                </p:oleObj>
              </mc:Choice>
              <mc:Fallback>
                <p:oleObj name="Equation" r:id="rId6" imgW="1307880" imgH="266400" progId="Equation.DSMT4">
                  <p:embed/>
                  <p:pic>
                    <p:nvPicPr>
                      <p:cNvPr id="0" name=""/>
                      <p:cNvPicPr/>
                      <p:nvPr/>
                    </p:nvPicPr>
                    <p:blipFill>
                      <a:blip r:embed="rId7"/>
                      <a:stretch>
                        <a:fillRect/>
                      </a:stretch>
                    </p:blipFill>
                    <p:spPr>
                      <a:xfrm>
                        <a:off x="1576388" y="4252917"/>
                        <a:ext cx="2962275" cy="604837"/>
                      </a:xfrm>
                      <a:prstGeom prst="rect">
                        <a:avLst/>
                      </a:prstGeom>
                    </p:spPr>
                  </p:pic>
                </p:oleObj>
              </mc:Fallback>
            </mc:AlternateContent>
          </a:graphicData>
        </a:graphic>
      </p:graphicFrame>
      <p:sp>
        <p:nvSpPr>
          <p:cNvPr id="8" name="Text Placeholder 7">
            <a:extLst>
              <a:ext uri="{FF2B5EF4-FFF2-40B4-BE49-F238E27FC236}">
                <a16:creationId xmlns:a16="http://schemas.microsoft.com/office/drawing/2014/main" id="{F2650C6E-BB70-4CE2-918B-099F06CC3047}"/>
              </a:ext>
            </a:extLst>
          </p:cNvPr>
          <p:cNvSpPr>
            <a:spLocks noGrp="1"/>
          </p:cNvSpPr>
          <p:nvPr>
            <p:ph type="body" sz="quarter" idx="15"/>
          </p:nvPr>
        </p:nvSpPr>
        <p:spPr>
          <a:xfrm>
            <a:off x="838200" y="4908741"/>
            <a:ext cx="10515600" cy="604181"/>
          </a:xfrm>
        </p:spPr>
        <p:txBody>
          <a:bodyPr/>
          <a:lstStyle/>
          <a:p>
            <a:pPr marL="685800"/>
            <a:r>
              <a:rPr lang="en-US" sz="2600" dirty="0"/>
              <a:t>Conclude that annual returns grew at an average annual rate of </a:t>
            </a:r>
            <a:br>
              <a:rPr lang="en-US" sz="2600" dirty="0"/>
            </a:br>
            <a:endParaRPr lang="en-US" sz="2600" dirty="0"/>
          </a:p>
        </p:txBody>
      </p:sp>
      <p:graphicFrame>
        <p:nvGraphicFramePr>
          <p:cNvPr id="14" name="Object 13">
            <a:extLst>
              <a:ext uri="{FF2B5EF4-FFF2-40B4-BE49-F238E27FC236}">
                <a16:creationId xmlns:a16="http://schemas.microsoft.com/office/drawing/2014/main" id="{DBE3E6EF-3ED4-486F-B459-AFF8350CDF25}"/>
              </a:ext>
            </a:extLst>
          </p:cNvPr>
          <p:cNvGraphicFramePr>
            <a:graphicFrameLocks noChangeAspect="1"/>
          </p:cNvGraphicFramePr>
          <p:nvPr>
            <p:extLst>
              <p:ext uri="{D42A27DB-BD31-4B8C-83A1-F6EECF244321}">
                <p14:modId xmlns:p14="http://schemas.microsoft.com/office/powerpoint/2010/main" val="2654012549"/>
              </p:ext>
            </p:extLst>
          </p:nvPr>
        </p:nvGraphicFramePr>
        <p:xfrm>
          <a:off x="1576388" y="5289554"/>
          <a:ext cx="3570287" cy="571500"/>
        </p:xfrm>
        <a:graphic>
          <a:graphicData uri="http://schemas.openxmlformats.org/presentationml/2006/ole">
            <mc:AlternateContent xmlns:mc="http://schemas.openxmlformats.org/markup-compatibility/2006">
              <mc:Choice xmlns:v="urn:schemas-microsoft-com:vml" Requires="v">
                <p:oleObj spid="_x0000_s4373" name="Equation" r:id="rId8" imgW="1587240" imgH="253800" progId="Equation.DSMT4">
                  <p:embed/>
                </p:oleObj>
              </mc:Choice>
              <mc:Fallback>
                <p:oleObj name="Equation" r:id="rId8" imgW="1587240" imgH="253800" progId="Equation.DSMT4">
                  <p:embed/>
                  <p:pic>
                    <p:nvPicPr>
                      <p:cNvPr id="0" name=""/>
                      <p:cNvPicPr/>
                      <p:nvPr/>
                    </p:nvPicPr>
                    <p:blipFill>
                      <a:blip r:embed="rId9"/>
                      <a:stretch>
                        <a:fillRect/>
                      </a:stretch>
                    </p:blipFill>
                    <p:spPr>
                      <a:xfrm>
                        <a:off x="1576388" y="5289554"/>
                        <a:ext cx="3570287" cy="571500"/>
                      </a:xfrm>
                      <a:prstGeom prst="rect">
                        <a:avLst/>
                      </a:prstGeom>
                    </p:spPr>
                  </p:pic>
                </p:oleObj>
              </mc:Fallback>
            </mc:AlternateContent>
          </a:graphicData>
        </a:graphic>
      </p:graphicFrame>
    </p:spTree>
    <p:extLst>
      <p:ext uri="{BB962C8B-B14F-4D97-AF65-F5344CB8AC3E}">
        <p14:creationId xmlns:p14="http://schemas.microsoft.com/office/powerpoint/2010/main" val="258627940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18057"/>
            <a:ext cx="10515600" cy="1118351"/>
          </a:xfrm>
        </p:spPr>
        <p:txBody>
          <a:bodyPr>
            <a:noAutofit/>
          </a:bodyPr>
          <a:lstStyle/>
          <a:p>
            <a:r>
              <a:rPr lang="en-US" dirty="0"/>
              <a:t>Measures of Location </a:t>
            </a:r>
            <a:r>
              <a:rPr lang="en-US" sz="3600" dirty="0"/>
              <a:t>(Slide 13 of 13)</a:t>
            </a:r>
            <a:endParaRPr lang="en-US" sz="3600" dirty="0">
              <a:solidFill>
                <a:srgbClr val="FF0000"/>
              </a:solidFill>
            </a:endParaRPr>
          </a:p>
        </p:txBody>
      </p:sp>
      <p:sp>
        <p:nvSpPr>
          <p:cNvPr id="3" name="Text Placeholder 2">
            <a:extLst>
              <a:ext uri="{FF2B5EF4-FFF2-40B4-BE49-F238E27FC236}">
                <a16:creationId xmlns:a16="http://schemas.microsoft.com/office/drawing/2014/main" id="{22690CB7-8008-43C6-BBB4-198EBD48920A}"/>
              </a:ext>
            </a:extLst>
          </p:cNvPr>
          <p:cNvSpPr>
            <a:spLocks noGrp="1"/>
          </p:cNvSpPr>
          <p:nvPr>
            <p:ph type="body" sz="quarter" idx="12"/>
          </p:nvPr>
        </p:nvSpPr>
        <p:spPr>
          <a:xfrm>
            <a:off x="838200" y="1177232"/>
            <a:ext cx="10515600" cy="1118351"/>
          </a:xfrm>
        </p:spPr>
        <p:txBody>
          <a:bodyPr/>
          <a:lstStyle/>
          <a:p>
            <a:pPr marL="0" indent="0">
              <a:buNone/>
            </a:pPr>
            <a:r>
              <a:rPr lang="en-US" dirty="0"/>
              <a:t>Figure 2.17: Calculating the Geometric Mean for the Mutual Fund Data Using Excel</a:t>
            </a:r>
          </a:p>
        </p:txBody>
      </p:sp>
      <p:pic>
        <p:nvPicPr>
          <p:cNvPr id="9" name="Picture Placeholder 8" descr="The table lists the year, return percentage, and growth factor of the mutual fund in three columns. The geometric mean of the mutual fund is shown. &#10;&#10;">
            <a:extLst>
              <a:ext uri="{FF2B5EF4-FFF2-40B4-BE49-F238E27FC236}">
                <a16:creationId xmlns:a16="http://schemas.microsoft.com/office/drawing/2014/main" id="{239B6CC2-94F4-4F6B-B4A4-A11DBE0C2FCC}"/>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l="16732" t="18190" r="16123" b="8339"/>
          <a:stretch/>
        </p:blipFill>
        <p:spPr>
          <a:xfrm>
            <a:off x="3493769" y="2016441"/>
            <a:ext cx="5204461" cy="3842290"/>
          </a:xfrm>
        </p:spPr>
      </p:pic>
    </p:spTree>
    <p:extLst>
      <p:ext uri="{BB962C8B-B14F-4D97-AF65-F5344CB8AC3E}">
        <p14:creationId xmlns:p14="http://schemas.microsoft.com/office/powerpoint/2010/main" val="269927906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Measures of Variability</a:t>
            </a:r>
          </a:p>
        </p:txBody>
      </p:sp>
      <p:sp>
        <p:nvSpPr>
          <p:cNvPr id="3" name="Text Placeholder 2"/>
          <p:cNvSpPr>
            <a:spLocks noGrp="1"/>
          </p:cNvSpPr>
          <p:nvPr>
            <p:ph type="body" idx="1"/>
          </p:nvPr>
        </p:nvSpPr>
        <p:spPr/>
        <p:txBody>
          <a:bodyPr/>
          <a:lstStyle/>
          <a:p>
            <a:r>
              <a:rPr lang="en-US" dirty="0"/>
              <a:t>Range</a:t>
            </a:r>
          </a:p>
          <a:p>
            <a:r>
              <a:rPr lang="en-US" dirty="0"/>
              <a:t>Variance</a:t>
            </a:r>
          </a:p>
          <a:p>
            <a:r>
              <a:rPr lang="en-US" dirty="0"/>
              <a:t>Standard Deviation</a:t>
            </a:r>
          </a:p>
          <a:p>
            <a:r>
              <a:rPr lang="en-US" dirty="0"/>
              <a:t>Coefficient of Variation</a:t>
            </a:r>
          </a:p>
        </p:txBody>
      </p:sp>
    </p:spTree>
    <p:extLst>
      <p:ext uri="{BB962C8B-B14F-4D97-AF65-F5344CB8AC3E}">
        <p14:creationId xmlns:p14="http://schemas.microsoft.com/office/powerpoint/2010/main" val="299659478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17220"/>
            <a:ext cx="10515600" cy="795656"/>
          </a:xfrm>
        </p:spPr>
        <p:txBody>
          <a:bodyPr/>
          <a:lstStyle/>
          <a:p>
            <a:r>
              <a:rPr lang="en-US" dirty="0"/>
              <a:t>Measures of Variability </a:t>
            </a:r>
            <a:r>
              <a:rPr lang="en-US" sz="3600" dirty="0"/>
              <a:t>(Slide 1 of 10)</a:t>
            </a:r>
          </a:p>
        </p:txBody>
      </p:sp>
      <p:sp>
        <p:nvSpPr>
          <p:cNvPr id="12" name="Text Placeholder 11"/>
          <p:cNvSpPr>
            <a:spLocks noGrp="1"/>
          </p:cNvSpPr>
          <p:nvPr>
            <p:ph type="body" sz="quarter" idx="12"/>
          </p:nvPr>
        </p:nvSpPr>
        <p:spPr>
          <a:xfrm>
            <a:off x="838200" y="1382903"/>
            <a:ext cx="4506686" cy="1052512"/>
          </a:xfrm>
        </p:spPr>
        <p:txBody>
          <a:bodyPr>
            <a:noAutofit/>
          </a:bodyPr>
          <a:lstStyle/>
          <a:p>
            <a:r>
              <a:rPr lang="en-US" b="0" dirty="0"/>
              <a:t>Table 2.11: Annual Payouts for Two Different Investment Funds</a:t>
            </a:r>
          </a:p>
        </p:txBody>
      </p:sp>
      <p:graphicFrame>
        <p:nvGraphicFramePr>
          <p:cNvPr id="24" name="Table Placeholder 23">
            <a:extLst>
              <a:ext uri="{FF2B5EF4-FFF2-40B4-BE49-F238E27FC236}">
                <a16:creationId xmlns:a16="http://schemas.microsoft.com/office/drawing/2014/main" id="{1C6B4EDD-9B06-41D8-969A-88A48B1410F9}"/>
              </a:ext>
            </a:extLst>
          </p:cNvPr>
          <p:cNvGraphicFramePr>
            <a:graphicFrameLocks noGrp="1"/>
          </p:cNvGraphicFramePr>
          <p:nvPr>
            <p:ph type="tbl" sz="quarter" idx="11"/>
            <p:extLst>
              <p:ext uri="{D42A27DB-BD31-4B8C-83A1-F6EECF244321}">
                <p14:modId xmlns:p14="http://schemas.microsoft.com/office/powerpoint/2010/main" val="3218317080"/>
              </p:ext>
            </p:extLst>
          </p:nvPr>
        </p:nvGraphicFramePr>
        <p:xfrm>
          <a:off x="5995988" y="1382903"/>
          <a:ext cx="5121276" cy="4450080"/>
        </p:xfrm>
        <a:graphic>
          <a:graphicData uri="http://schemas.openxmlformats.org/drawingml/2006/table">
            <a:tbl>
              <a:tblPr firstRow="1" bandRow="1">
                <a:tableStyleId>{5940675A-B579-460E-94D1-54222C63F5DA}</a:tableStyleId>
              </a:tblPr>
              <a:tblGrid>
                <a:gridCol w="1707092">
                  <a:extLst>
                    <a:ext uri="{9D8B030D-6E8A-4147-A177-3AD203B41FA5}">
                      <a16:colId xmlns:a16="http://schemas.microsoft.com/office/drawing/2014/main" val="3441665442"/>
                    </a:ext>
                  </a:extLst>
                </a:gridCol>
                <a:gridCol w="1707092">
                  <a:extLst>
                    <a:ext uri="{9D8B030D-6E8A-4147-A177-3AD203B41FA5}">
                      <a16:colId xmlns:a16="http://schemas.microsoft.com/office/drawing/2014/main" val="2019827125"/>
                    </a:ext>
                  </a:extLst>
                </a:gridCol>
                <a:gridCol w="1707092">
                  <a:extLst>
                    <a:ext uri="{9D8B030D-6E8A-4147-A177-3AD203B41FA5}">
                      <a16:colId xmlns:a16="http://schemas.microsoft.com/office/drawing/2014/main" val="1105204425"/>
                    </a:ext>
                  </a:extLst>
                </a:gridCol>
              </a:tblGrid>
              <a:tr h="370840">
                <a:tc>
                  <a:txBody>
                    <a:bodyPr/>
                    <a:lstStyle/>
                    <a:p>
                      <a:pPr marL="0" marR="0" algn="ctr">
                        <a:lnSpc>
                          <a:spcPct val="107000"/>
                        </a:lnSpc>
                        <a:spcBef>
                          <a:spcPts val="0"/>
                        </a:spcBef>
                        <a:spcAft>
                          <a:spcPts val="0"/>
                        </a:spcAft>
                      </a:pPr>
                      <a:r>
                        <a:rPr lang="en-US" sz="1800" b="1" dirty="0">
                          <a:effectLst/>
                          <a:latin typeface="AvenirLTStd-Heavy"/>
                          <a:ea typeface="Calibri" panose="020F0502020204030204" pitchFamily="34" charset="0"/>
                          <a:cs typeface="AvenirLTStd-Heavy"/>
                        </a:rPr>
                        <a:t>Year </a:t>
                      </a:r>
                      <a:endParaRPr lang="en-US" sz="18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800" b="1" dirty="0">
                          <a:effectLst/>
                          <a:latin typeface="AvenirLTStd-Heavy"/>
                          <a:ea typeface="Calibri" panose="020F0502020204030204" pitchFamily="34" charset="0"/>
                          <a:cs typeface="AvenirLTStd-Heavy"/>
                        </a:rPr>
                        <a:t>Fund A ($) </a:t>
                      </a:r>
                      <a:endParaRPr lang="en-US" sz="18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800" b="1" dirty="0">
                          <a:effectLst/>
                          <a:latin typeface="AvenirLTStd-Heavy"/>
                          <a:ea typeface="Calibri" panose="020F0502020204030204" pitchFamily="34" charset="0"/>
                          <a:cs typeface="AvenirLTStd-Heavy"/>
                        </a:rPr>
                        <a:t>Fund B ($)</a:t>
                      </a:r>
                      <a:endParaRPr lang="en-US" sz="18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538292483"/>
                  </a:ext>
                </a:extLst>
              </a:tr>
              <a:tr h="370840">
                <a:tc>
                  <a:txBody>
                    <a:bodyPr/>
                    <a:lstStyle/>
                    <a:p>
                      <a:pPr marL="0" marR="0" algn="ctr">
                        <a:lnSpc>
                          <a:spcPct val="107000"/>
                        </a:lnSpc>
                        <a:spcBef>
                          <a:spcPts val="0"/>
                        </a:spcBef>
                        <a:spcAft>
                          <a:spcPts val="0"/>
                        </a:spcAft>
                      </a:pPr>
                      <a:r>
                        <a:rPr lang="en-US" sz="1800" dirty="0">
                          <a:effectLst/>
                          <a:latin typeface="AvenirLTStd-Book"/>
                          <a:ea typeface="Calibri" panose="020F0502020204030204" pitchFamily="34" charset="0"/>
                          <a:cs typeface="AvenirLTStd-Book"/>
                        </a:rPr>
                        <a:t>1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lvl="0" indent="0" algn="l" defTabSz="914400" rtl="0" eaLnBrk="1" fontAlgn="auto" latinLnBrk="0" hangingPunct="1">
                        <a:lnSpc>
                          <a:spcPct val="107000"/>
                        </a:lnSpc>
                        <a:spcBef>
                          <a:spcPts val="0"/>
                        </a:spcBef>
                        <a:spcAft>
                          <a:spcPts val="0"/>
                        </a:spcAft>
                        <a:buClrTx/>
                        <a:buSzTx/>
                        <a:buFontTx/>
                        <a:buNone/>
                        <a:tabLst>
                          <a:tab pos="1097280" algn="r"/>
                        </a:tabLst>
                        <a:defRPr/>
                      </a:pPr>
                      <a:r>
                        <a:rPr lang="en-US" sz="1800" kern="1200" dirty="0">
                          <a:solidFill>
                            <a:schemeClr val="tx1"/>
                          </a:solidFill>
                          <a:effectLst/>
                          <a:latin typeface="+mn-lt"/>
                          <a:ea typeface="+mn-ea"/>
                          <a:cs typeface="+mn-cs"/>
                        </a:rPr>
                        <a:t>	</a:t>
                      </a:r>
                      <a:r>
                        <a:rPr lang="en-US" sz="1800" dirty="0">
                          <a:effectLst/>
                          <a:latin typeface="AvenirLTStd-Book"/>
                          <a:ea typeface="Calibri" panose="020F0502020204030204" pitchFamily="34" charset="0"/>
                          <a:cs typeface="AvenirLTStd-Book"/>
                        </a:rPr>
                        <a:t>1,100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lvl="0" indent="0" algn="l" defTabSz="914400" rtl="0" eaLnBrk="1" fontAlgn="auto" latinLnBrk="0" hangingPunct="1">
                        <a:lnSpc>
                          <a:spcPct val="107000"/>
                        </a:lnSpc>
                        <a:spcBef>
                          <a:spcPts val="0"/>
                        </a:spcBef>
                        <a:spcAft>
                          <a:spcPts val="0"/>
                        </a:spcAft>
                        <a:buClrTx/>
                        <a:buSzTx/>
                        <a:buFontTx/>
                        <a:buNone/>
                        <a:tabLst>
                          <a:tab pos="1097280" algn="r"/>
                        </a:tabLst>
                        <a:defRPr/>
                      </a:pPr>
                      <a:r>
                        <a:rPr lang="en-US" sz="1800" kern="1200" dirty="0">
                          <a:solidFill>
                            <a:schemeClr val="tx1"/>
                          </a:solidFill>
                          <a:effectLst/>
                          <a:latin typeface="+mn-lt"/>
                          <a:ea typeface="+mn-ea"/>
                          <a:cs typeface="+mn-cs"/>
                        </a:rPr>
                        <a:t>	</a:t>
                      </a:r>
                      <a:r>
                        <a:rPr lang="en-US" sz="1800" dirty="0">
                          <a:effectLst/>
                          <a:latin typeface="AvenirLTStd-Book"/>
                          <a:ea typeface="Calibri" panose="020F0502020204030204" pitchFamily="34" charset="0"/>
                          <a:cs typeface="AvenirLTStd-Book"/>
                        </a:rPr>
                        <a:t>700</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2780846458"/>
                  </a:ext>
                </a:extLst>
              </a:tr>
              <a:tr h="370840">
                <a:tc>
                  <a:txBody>
                    <a:bodyPr/>
                    <a:lstStyle/>
                    <a:p>
                      <a:pPr marL="0" marR="0" algn="ctr">
                        <a:lnSpc>
                          <a:spcPct val="107000"/>
                        </a:lnSpc>
                        <a:spcBef>
                          <a:spcPts val="0"/>
                        </a:spcBef>
                        <a:spcAft>
                          <a:spcPts val="0"/>
                        </a:spcAft>
                      </a:pPr>
                      <a:r>
                        <a:rPr lang="en-US" sz="1800" dirty="0">
                          <a:effectLst/>
                          <a:latin typeface="AvenirLTStd-Book"/>
                          <a:ea typeface="Calibri" panose="020F0502020204030204" pitchFamily="34" charset="0"/>
                          <a:cs typeface="AvenirLTStd-Book"/>
                        </a:rPr>
                        <a:t>2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lvl="0" indent="0" algn="l" defTabSz="914400" rtl="0" eaLnBrk="1" fontAlgn="auto" latinLnBrk="0" hangingPunct="1">
                        <a:lnSpc>
                          <a:spcPct val="107000"/>
                        </a:lnSpc>
                        <a:spcBef>
                          <a:spcPts val="0"/>
                        </a:spcBef>
                        <a:spcAft>
                          <a:spcPts val="0"/>
                        </a:spcAft>
                        <a:buClrTx/>
                        <a:buSzTx/>
                        <a:buFontTx/>
                        <a:buNone/>
                        <a:tabLst>
                          <a:tab pos="1097280" algn="r"/>
                        </a:tabLst>
                        <a:defRPr/>
                      </a:pPr>
                      <a:r>
                        <a:rPr lang="en-US" sz="1800" kern="1200" dirty="0">
                          <a:solidFill>
                            <a:schemeClr val="tx1"/>
                          </a:solidFill>
                          <a:effectLst/>
                          <a:latin typeface="+mn-lt"/>
                          <a:ea typeface="+mn-ea"/>
                          <a:cs typeface="+mn-cs"/>
                        </a:rPr>
                        <a:t>	</a:t>
                      </a:r>
                      <a:r>
                        <a:rPr lang="en-US" sz="1800" dirty="0">
                          <a:effectLst/>
                          <a:latin typeface="AvenirLTStd-Book"/>
                          <a:ea typeface="Calibri" panose="020F0502020204030204" pitchFamily="34" charset="0"/>
                          <a:cs typeface="AvenirLTStd-Book"/>
                        </a:rPr>
                        <a:t>1,100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lvl="0" indent="0" algn="l" defTabSz="914400" rtl="0" eaLnBrk="1" fontAlgn="auto" latinLnBrk="0" hangingPunct="1">
                        <a:lnSpc>
                          <a:spcPct val="107000"/>
                        </a:lnSpc>
                        <a:spcBef>
                          <a:spcPts val="0"/>
                        </a:spcBef>
                        <a:spcAft>
                          <a:spcPts val="0"/>
                        </a:spcAft>
                        <a:buClrTx/>
                        <a:buSzTx/>
                        <a:buFontTx/>
                        <a:buNone/>
                        <a:tabLst>
                          <a:tab pos="1097280" algn="r"/>
                        </a:tabLst>
                        <a:defRPr/>
                      </a:pPr>
                      <a:r>
                        <a:rPr lang="en-US" sz="1800" kern="1200" dirty="0">
                          <a:solidFill>
                            <a:schemeClr val="tx1"/>
                          </a:solidFill>
                          <a:effectLst/>
                          <a:latin typeface="+mn-lt"/>
                          <a:ea typeface="+mn-ea"/>
                          <a:cs typeface="+mn-cs"/>
                        </a:rPr>
                        <a:t>	</a:t>
                      </a:r>
                      <a:r>
                        <a:rPr lang="en-US" sz="1800" dirty="0">
                          <a:effectLst/>
                          <a:latin typeface="AvenirLTStd-Book"/>
                          <a:ea typeface="Calibri" panose="020F0502020204030204" pitchFamily="34" charset="0"/>
                          <a:cs typeface="AvenirLTStd-Book"/>
                        </a:rPr>
                        <a:t>2,500</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26436361"/>
                  </a:ext>
                </a:extLst>
              </a:tr>
              <a:tr h="370840">
                <a:tc>
                  <a:txBody>
                    <a:bodyPr/>
                    <a:lstStyle/>
                    <a:p>
                      <a:pPr marL="0" marR="0" algn="ctr">
                        <a:lnSpc>
                          <a:spcPct val="107000"/>
                        </a:lnSpc>
                        <a:spcBef>
                          <a:spcPts val="0"/>
                        </a:spcBef>
                        <a:spcAft>
                          <a:spcPts val="0"/>
                        </a:spcAft>
                      </a:pPr>
                      <a:r>
                        <a:rPr lang="en-US" sz="1800" dirty="0">
                          <a:effectLst/>
                          <a:latin typeface="AvenirLTStd-Book"/>
                          <a:ea typeface="Calibri" panose="020F0502020204030204" pitchFamily="34" charset="0"/>
                          <a:cs typeface="AvenirLTStd-Book"/>
                        </a:rPr>
                        <a:t>3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lvl="0" indent="0" algn="l" defTabSz="914400" rtl="0" eaLnBrk="1" fontAlgn="auto" latinLnBrk="0" hangingPunct="1">
                        <a:lnSpc>
                          <a:spcPct val="107000"/>
                        </a:lnSpc>
                        <a:spcBef>
                          <a:spcPts val="0"/>
                        </a:spcBef>
                        <a:spcAft>
                          <a:spcPts val="0"/>
                        </a:spcAft>
                        <a:buClrTx/>
                        <a:buSzTx/>
                        <a:buFontTx/>
                        <a:buNone/>
                        <a:tabLst>
                          <a:tab pos="1097280" algn="r"/>
                        </a:tabLst>
                        <a:defRPr/>
                      </a:pPr>
                      <a:r>
                        <a:rPr lang="en-US" sz="1800" kern="1200" dirty="0">
                          <a:solidFill>
                            <a:schemeClr val="tx1"/>
                          </a:solidFill>
                          <a:effectLst/>
                          <a:latin typeface="+mn-lt"/>
                          <a:ea typeface="+mn-ea"/>
                          <a:cs typeface="+mn-cs"/>
                        </a:rPr>
                        <a:t>	</a:t>
                      </a:r>
                      <a:r>
                        <a:rPr lang="en-US" sz="1800" dirty="0">
                          <a:effectLst/>
                          <a:latin typeface="AvenirLTStd-Book"/>
                          <a:ea typeface="Calibri" panose="020F0502020204030204" pitchFamily="34" charset="0"/>
                          <a:cs typeface="AvenirLTStd-Book"/>
                        </a:rPr>
                        <a:t>1,100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lvl="0" indent="0" algn="l" defTabSz="914400" rtl="0" eaLnBrk="1" fontAlgn="auto" latinLnBrk="0" hangingPunct="1">
                        <a:lnSpc>
                          <a:spcPct val="107000"/>
                        </a:lnSpc>
                        <a:spcBef>
                          <a:spcPts val="0"/>
                        </a:spcBef>
                        <a:spcAft>
                          <a:spcPts val="0"/>
                        </a:spcAft>
                        <a:buClrTx/>
                        <a:buSzTx/>
                        <a:buFontTx/>
                        <a:buNone/>
                        <a:tabLst>
                          <a:tab pos="1097280" algn="r"/>
                        </a:tabLst>
                        <a:defRPr/>
                      </a:pPr>
                      <a:r>
                        <a:rPr lang="en-US" sz="1800" kern="1200" dirty="0">
                          <a:solidFill>
                            <a:schemeClr val="tx1"/>
                          </a:solidFill>
                          <a:effectLst/>
                          <a:latin typeface="+mn-lt"/>
                          <a:ea typeface="+mn-ea"/>
                          <a:cs typeface="+mn-cs"/>
                        </a:rPr>
                        <a:t>	</a:t>
                      </a:r>
                      <a:r>
                        <a:rPr lang="en-US" sz="1800" dirty="0">
                          <a:effectLst/>
                          <a:latin typeface="AvenirLTStd-Book"/>
                          <a:ea typeface="Calibri" panose="020F0502020204030204" pitchFamily="34" charset="0"/>
                          <a:cs typeface="AvenirLTStd-Book"/>
                        </a:rPr>
                        <a:t>1,200</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723076705"/>
                  </a:ext>
                </a:extLst>
              </a:tr>
              <a:tr h="370840">
                <a:tc>
                  <a:txBody>
                    <a:bodyPr/>
                    <a:lstStyle/>
                    <a:p>
                      <a:pPr marL="0" marR="0" algn="ctr">
                        <a:lnSpc>
                          <a:spcPct val="107000"/>
                        </a:lnSpc>
                        <a:spcBef>
                          <a:spcPts val="0"/>
                        </a:spcBef>
                        <a:spcAft>
                          <a:spcPts val="0"/>
                        </a:spcAft>
                      </a:pPr>
                      <a:r>
                        <a:rPr lang="en-US" sz="1800" dirty="0">
                          <a:effectLst/>
                          <a:latin typeface="AvenirLTStd-Book"/>
                          <a:ea typeface="Calibri" panose="020F0502020204030204" pitchFamily="34" charset="0"/>
                          <a:cs typeface="AvenirLTStd-Book"/>
                        </a:rPr>
                        <a:t>4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lvl="0" indent="0" algn="l" defTabSz="914400" rtl="0" eaLnBrk="1" fontAlgn="auto" latinLnBrk="0" hangingPunct="1">
                        <a:lnSpc>
                          <a:spcPct val="107000"/>
                        </a:lnSpc>
                        <a:spcBef>
                          <a:spcPts val="0"/>
                        </a:spcBef>
                        <a:spcAft>
                          <a:spcPts val="0"/>
                        </a:spcAft>
                        <a:buClrTx/>
                        <a:buSzTx/>
                        <a:buFontTx/>
                        <a:buNone/>
                        <a:tabLst>
                          <a:tab pos="1097280" algn="r"/>
                        </a:tabLst>
                        <a:defRPr/>
                      </a:pPr>
                      <a:r>
                        <a:rPr lang="en-US" sz="1800" kern="1200" dirty="0">
                          <a:solidFill>
                            <a:schemeClr val="tx1"/>
                          </a:solidFill>
                          <a:effectLst/>
                          <a:latin typeface="+mn-lt"/>
                          <a:ea typeface="+mn-ea"/>
                          <a:cs typeface="+mn-cs"/>
                        </a:rPr>
                        <a:t>	</a:t>
                      </a:r>
                      <a:r>
                        <a:rPr lang="en-US" sz="1800" dirty="0">
                          <a:effectLst/>
                          <a:latin typeface="AvenirLTStd-Book"/>
                          <a:ea typeface="Calibri" panose="020F0502020204030204" pitchFamily="34" charset="0"/>
                          <a:cs typeface="AvenirLTStd-Book"/>
                        </a:rPr>
                        <a:t>1,100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lvl="0" indent="0" algn="l" defTabSz="914400" rtl="0" eaLnBrk="1" fontAlgn="auto" latinLnBrk="0" hangingPunct="1">
                        <a:lnSpc>
                          <a:spcPct val="107000"/>
                        </a:lnSpc>
                        <a:spcBef>
                          <a:spcPts val="0"/>
                        </a:spcBef>
                        <a:spcAft>
                          <a:spcPts val="0"/>
                        </a:spcAft>
                        <a:buClrTx/>
                        <a:buSzTx/>
                        <a:buFontTx/>
                        <a:buNone/>
                        <a:tabLst>
                          <a:tab pos="1097280" algn="r"/>
                        </a:tabLst>
                        <a:defRPr/>
                      </a:pPr>
                      <a:r>
                        <a:rPr lang="en-US" sz="1800" kern="1200" dirty="0">
                          <a:solidFill>
                            <a:schemeClr val="tx1"/>
                          </a:solidFill>
                          <a:effectLst/>
                          <a:latin typeface="+mn-lt"/>
                          <a:ea typeface="+mn-ea"/>
                          <a:cs typeface="+mn-cs"/>
                        </a:rPr>
                        <a:t>	</a:t>
                      </a:r>
                      <a:r>
                        <a:rPr lang="en-US" sz="1800" dirty="0">
                          <a:effectLst/>
                          <a:latin typeface="AvenirLTStd-Book"/>
                          <a:ea typeface="Calibri" panose="020F0502020204030204" pitchFamily="34" charset="0"/>
                          <a:cs typeface="AvenirLTStd-Book"/>
                        </a:rPr>
                        <a:t>1,550</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2969129327"/>
                  </a:ext>
                </a:extLst>
              </a:tr>
              <a:tr h="370840">
                <a:tc>
                  <a:txBody>
                    <a:bodyPr/>
                    <a:lstStyle/>
                    <a:p>
                      <a:pPr marL="0" marR="0" algn="ctr">
                        <a:lnSpc>
                          <a:spcPct val="107000"/>
                        </a:lnSpc>
                        <a:spcBef>
                          <a:spcPts val="0"/>
                        </a:spcBef>
                        <a:spcAft>
                          <a:spcPts val="0"/>
                        </a:spcAft>
                      </a:pPr>
                      <a:r>
                        <a:rPr lang="en-US" sz="1800" dirty="0">
                          <a:effectLst/>
                          <a:latin typeface="AvenirLTStd-Book"/>
                          <a:ea typeface="Calibri" panose="020F0502020204030204" pitchFamily="34" charset="0"/>
                          <a:cs typeface="AvenirLTStd-Book"/>
                        </a:rPr>
                        <a:t>5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lvl="0" indent="0" algn="l" defTabSz="914400" rtl="0" eaLnBrk="1" fontAlgn="auto" latinLnBrk="0" hangingPunct="1">
                        <a:lnSpc>
                          <a:spcPct val="107000"/>
                        </a:lnSpc>
                        <a:spcBef>
                          <a:spcPts val="0"/>
                        </a:spcBef>
                        <a:spcAft>
                          <a:spcPts val="0"/>
                        </a:spcAft>
                        <a:buClrTx/>
                        <a:buSzTx/>
                        <a:buFontTx/>
                        <a:buNone/>
                        <a:tabLst>
                          <a:tab pos="1097280" algn="r"/>
                        </a:tabLst>
                        <a:defRPr/>
                      </a:pPr>
                      <a:r>
                        <a:rPr lang="en-US" sz="1800" kern="1200" dirty="0">
                          <a:solidFill>
                            <a:schemeClr val="tx1"/>
                          </a:solidFill>
                          <a:effectLst/>
                          <a:latin typeface="+mn-lt"/>
                          <a:ea typeface="+mn-ea"/>
                          <a:cs typeface="+mn-cs"/>
                        </a:rPr>
                        <a:t>	</a:t>
                      </a:r>
                      <a:r>
                        <a:rPr lang="en-US" sz="1800" dirty="0">
                          <a:effectLst/>
                          <a:latin typeface="AvenirLTStd-Book"/>
                          <a:ea typeface="Calibri" panose="020F0502020204030204" pitchFamily="34" charset="0"/>
                          <a:cs typeface="AvenirLTStd-Book"/>
                        </a:rPr>
                        <a:t>1,100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lvl="0" indent="0" algn="l" defTabSz="914400" rtl="0" eaLnBrk="1" fontAlgn="auto" latinLnBrk="0" hangingPunct="1">
                        <a:lnSpc>
                          <a:spcPct val="107000"/>
                        </a:lnSpc>
                        <a:spcBef>
                          <a:spcPts val="0"/>
                        </a:spcBef>
                        <a:spcAft>
                          <a:spcPts val="0"/>
                        </a:spcAft>
                        <a:buClrTx/>
                        <a:buSzTx/>
                        <a:buFontTx/>
                        <a:buNone/>
                        <a:tabLst>
                          <a:tab pos="1097280" algn="r"/>
                        </a:tabLst>
                        <a:defRPr/>
                      </a:pPr>
                      <a:r>
                        <a:rPr lang="en-US" sz="1800" kern="1200" dirty="0">
                          <a:solidFill>
                            <a:schemeClr val="tx1"/>
                          </a:solidFill>
                          <a:effectLst/>
                          <a:latin typeface="+mn-lt"/>
                          <a:ea typeface="+mn-ea"/>
                          <a:cs typeface="+mn-cs"/>
                        </a:rPr>
                        <a:t>	</a:t>
                      </a:r>
                      <a:r>
                        <a:rPr lang="en-US" sz="1800" dirty="0">
                          <a:effectLst/>
                          <a:latin typeface="AvenirLTStd-Book"/>
                          <a:ea typeface="Calibri" panose="020F0502020204030204" pitchFamily="34" charset="0"/>
                          <a:cs typeface="AvenirLTStd-Book"/>
                        </a:rPr>
                        <a:t>1,300</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2168989155"/>
                  </a:ext>
                </a:extLst>
              </a:tr>
              <a:tr h="370840">
                <a:tc>
                  <a:txBody>
                    <a:bodyPr/>
                    <a:lstStyle/>
                    <a:p>
                      <a:pPr marL="0" marR="0" algn="ctr">
                        <a:lnSpc>
                          <a:spcPct val="107000"/>
                        </a:lnSpc>
                        <a:spcBef>
                          <a:spcPts val="0"/>
                        </a:spcBef>
                        <a:spcAft>
                          <a:spcPts val="0"/>
                        </a:spcAft>
                      </a:pPr>
                      <a:r>
                        <a:rPr lang="en-US" sz="1800" dirty="0">
                          <a:effectLst/>
                          <a:latin typeface="AvenirLTStd-Book"/>
                          <a:ea typeface="Calibri" panose="020F0502020204030204" pitchFamily="34" charset="0"/>
                          <a:cs typeface="AvenirLTStd-Book"/>
                        </a:rPr>
                        <a:t>6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lvl="0" indent="0" algn="l" defTabSz="914400" rtl="0" eaLnBrk="1" fontAlgn="auto" latinLnBrk="0" hangingPunct="1">
                        <a:lnSpc>
                          <a:spcPct val="107000"/>
                        </a:lnSpc>
                        <a:spcBef>
                          <a:spcPts val="0"/>
                        </a:spcBef>
                        <a:spcAft>
                          <a:spcPts val="0"/>
                        </a:spcAft>
                        <a:buClrTx/>
                        <a:buSzTx/>
                        <a:buFontTx/>
                        <a:buNone/>
                        <a:tabLst>
                          <a:tab pos="1097280" algn="r"/>
                        </a:tabLst>
                        <a:defRPr/>
                      </a:pPr>
                      <a:r>
                        <a:rPr lang="en-US" sz="1800" kern="1200" dirty="0">
                          <a:solidFill>
                            <a:schemeClr val="tx1"/>
                          </a:solidFill>
                          <a:effectLst/>
                          <a:latin typeface="+mn-lt"/>
                          <a:ea typeface="+mn-ea"/>
                          <a:cs typeface="+mn-cs"/>
                        </a:rPr>
                        <a:t>	</a:t>
                      </a:r>
                      <a:r>
                        <a:rPr lang="en-US" sz="1800" dirty="0">
                          <a:effectLst/>
                          <a:latin typeface="AvenirLTStd-Book"/>
                          <a:ea typeface="Calibri" panose="020F0502020204030204" pitchFamily="34" charset="0"/>
                          <a:cs typeface="AvenirLTStd-Book"/>
                        </a:rPr>
                        <a:t>1,100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lvl="0" indent="0" algn="l" defTabSz="914400" rtl="0" eaLnBrk="1" fontAlgn="auto" latinLnBrk="0" hangingPunct="1">
                        <a:lnSpc>
                          <a:spcPct val="107000"/>
                        </a:lnSpc>
                        <a:spcBef>
                          <a:spcPts val="0"/>
                        </a:spcBef>
                        <a:spcAft>
                          <a:spcPts val="0"/>
                        </a:spcAft>
                        <a:buClrTx/>
                        <a:buSzTx/>
                        <a:buFontTx/>
                        <a:buNone/>
                        <a:tabLst>
                          <a:tab pos="1097280" algn="r"/>
                        </a:tabLst>
                        <a:defRPr/>
                      </a:pPr>
                      <a:r>
                        <a:rPr lang="en-US" sz="1800" kern="1200" dirty="0">
                          <a:solidFill>
                            <a:schemeClr val="tx1"/>
                          </a:solidFill>
                          <a:effectLst/>
                          <a:latin typeface="+mn-lt"/>
                          <a:ea typeface="+mn-ea"/>
                          <a:cs typeface="+mn-cs"/>
                        </a:rPr>
                        <a:t>	</a:t>
                      </a:r>
                      <a:r>
                        <a:rPr lang="en-US" sz="1800" dirty="0">
                          <a:effectLst/>
                          <a:latin typeface="AvenirLTStd-Book"/>
                          <a:ea typeface="Calibri" panose="020F0502020204030204" pitchFamily="34" charset="0"/>
                          <a:cs typeface="AvenirLTStd-Book"/>
                        </a:rPr>
                        <a:t>800</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3697432563"/>
                  </a:ext>
                </a:extLst>
              </a:tr>
              <a:tr h="370840">
                <a:tc>
                  <a:txBody>
                    <a:bodyPr/>
                    <a:lstStyle/>
                    <a:p>
                      <a:pPr marL="0" marR="0" algn="ctr">
                        <a:lnSpc>
                          <a:spcPct val="107000"/>
                        </a:lnSpc>
                        <a:spcBef>
                          <a:spcPts val="0"/>
                        </a:spcBef>
                        <a:spcAft>
                          <a:spcPts val="0"/>
                        </a:spcAft>
                      </a:pPr>
                      <a:r>
                        <a:rPr lang="en-US" sz="1800" dirty="0">
                          <a:effectLst/>
                          <a:latin typeface="AvenirLTStd-Book"/>
                          <a:ea typeface="Calibri" panose="020F0502020204030204" pitchFamily="34" charset="0"/>
                          <a:cs typeface="AvenirLTStd-Book"/>
                        </a:rPr>
                        <a:t>7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lvl="0" indent="0" algn="l" defTabSz="914400" rtl="0" eaLnBrk="1" fontAlgn="auto" latinLnBrk="0" hangingPunct="1">
                        <a:lnSpc>
                          <a:spcPct val="107000"/>
                        </a:lnSpc>
                        <a:spcBef>
                          <a:spcPts val="0"/>
                        </a:spcBef>
                        <a:spcAft>
                          <a:spcPts val="0"/>
                        </a:spcAft>
                        <a:buClrTx/>
                        <a:buSzTx/>
                        <a:buFontTx/>
                        <a:buNone/>
                        <a:tabLst>
                          <a:tab pos="1097280" algn="r"/>
                        </a:tabLst>
                        <a:defRPr/>
                      </a:pPr>
                      <a:r>
                        <a:rPr lang="en-US" sz="1800" kern="1200" dirty="0">
                          <a:solidFill>
                            <a:schemeClr val="tx1"/>
                          </a:solidFill>
                          <a:effectLst/>
                          <a:latin typeface="+mn-lt"/>
                          <a:ea typeface="+mn-ea"/>
                          <a:cs typeface="+mn-cs"/>
                        </a:rPr>
                        <a:t>	</a:t>
                      </a:r>
                      <a:r>
                        <a:rPr lang="en-US" sz="1800" dirty="0">
                          <a:effectLst/>
                          <a:latin typeface="AvenirLTStd-Book"/>
                          <a:ea typeface="Calibri" panose="020F0502020204030204" pitchFamily="34" charset="0"/>
                          <a:cs typeface="AvenirLTStd-Book"/>
                        </a:rPr>
                        <a:t>1,100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lvl="0" indent="0" algn="l" defTabSz="914400" rtl="0" eaLnBrk="1" fontAlgn="auto" latinLnBrk="0" hangingPunct="1">
                        <a:lnSpc>
                          <a:spcPct val="107000"/>
                        </a:lnSpc>
                        <a:spcBef>
                          <a:spcPts val="0"/>
                        </a:spcBef>
                        <a:spcAft>
                          <a:spcPts val="0"/>
                        </a:spcAft>
                        <a:buClrTx/>
                        <a:buSzTx/>
                        <a:buFontTx/>
                        <a:buNone/>
                        <a:tabLst>
                          <a:tab pos="1097280" algn="r"/>
                        </a:tabLst>
                        <a:defRPr/>
                      </a:pPr>
                      <a:r>
                        <a:rPr lang="en-US" sz="1800" kern="1200" dirty="0">
                          <a:solidFill>
                            <a:schemeClr val="tx1"/>
                          </a:solidFill>
                          <a:effectLst/>
                          <a:latin typeface="+mn-lt"/>
                          <a:ea typeface="+mn-ea"/>
                          <a:cs typeface="+mn-cs"/>
                        </a:rPr>
                        <a:t>	</a:t>
                      </a:r>
                      <a:r>
                        <a:rPr lang="en-US" sz="1800" dirty="0">
                          <a:effectLst/>
                          <a:latin typeface="AvenirLTStd-Book"/>
                          <a:ea typeface="Calibri" panose="020F0502020204030204" pitchFamily="34" charset="0"/>
                          <a:cs typeface="AvenirLTStd-Book"/>
                        </a:rPr>
                        <a:t>300</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516419579"/>
                  </a:ext>
                </a:extLst>
              </a:tr>
              <a:tr h="370840">
                <a:tc>
                  <a:txBody>
                    <a:bodyPr/>
                    <a:lstStyle/>
                    <a:p>
                      <a:pPr marL="0" marR="0" algn="ctr">
                        <a:lnSpc>
                          <a:spcPct val="107000"/>
                        </a:lnSpc>
                        <a:spcBef>
                          <a:spcPts val="0"/>
                        </a:spcBef>
                        <a:spcAft>
                          <a:spcPts val="0"/>
                        </a:spcAft>
                      </a:pPr>
                      <a:r>
                        <a:rPr lang="en-US" sz="1800" dirty="0">
                          <a:effectLst/>
                          <a:latin typeface="AvenirLTStd-Book"/>
                          <a:ea typeface="Calibri" panose="020F0502020204030204" pitchFamily="34" charset="0"/>
                          <a:cs typeface="AvenirLTStd-Book"/>
                        </a:rPr>
                        <a:t>8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lvl="0" indent="0" algn="l" defTabSz="914400" rtl="0" eaLnBrk="1" fontAlgn="auto" latinLnBrk="0" hangingPunct="1">
                        <a:lnSpc>
                          <a:spcPct val="107000"/>
                        </a:lnSpc>
                        <a:spcBef>
                          <a:spcPts val="0"/>
                        </a:spcBef>
                        <a:spcAft>
                          <a:spcPts val="0"/>
                        </a:spcAft>
                        <a:buClrTx/>
                        <a:buSzTx/>
                        <a:buFontTx/>
                        <a:buNone/>
                        <a:tabLst>
                          <a:tab pos="1097280" algn="r"/>
                        </a:tabLst>
                        <a:defRPr/>
                      </a:pPr>
                      <a:r>
                        <a:rPr lang="en-US" sz="1800" kern="1200" dirty="0">
                          <a:solidFill>
                            <a:schemeClr val="tx1"/>
                          </a:solidFill>
                          <a:effectLst/>
                          <a:latin typeface="+mn-lt"/>
                          <a:ea typeface="+mn-ea"/>
                          <a:cs typeface="+mn-cs"/>
                        </a:rPr>
                        <a:t>	</a:t>
                      </a:r>
                      <a:r>
                        <a:rPr lang="en-US" sz="1800" dirty="0">
                          <a:effectLst/>
                          <a:latin typeface="AvenirLTStd-Book"/>
                          <a:ea typeface="Calibri" panose="020F0502020204030204" pitchFamily="34" charset="0"/>
                          <a:cs typeface="AvenirLTStd-Book"/>
                        </a:rPr>
                        <a:t>1,100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lvl="0" indent="0" algn="l" defTabSz="914400" rtl="0" eaLnBrk="1" fontAlgn="auto" latinLnBrk="0" hangingPunct="1">
                        <a:lnSpc>
                          <a:spcPct val="107000"/>
                        </a:lnSpc>
                        <a:spcBef>
                          <a:spcPts val="0"/>
                        </a:spcBef>
                        <a:spcAft>
                          <a:spcPts val="0"/>
                        </a:spcAft>
                        <a:buClrTx/>
                        <a:buSzTx/>
                        <a:buFontTx/>
                        <a:buNone/>
                        <a:tabLst>
                          <a:tab pos="1097280" algn="r"/>
                        </a:tabLst>
                        <a:defRPr/>
                      </a:pPr>
                      <a:r>
                        <a:rPr lang="en-US" sz="1800" kern="1200" dirty="0">
                          <a:solidFill>
                            <a:schemeClr val="tx1"/>
                          </a:solidFill>
                          <a:effectLst/>
                          <a:latin typeface="+mn-lt"/>
                          <a:ea typeface="+mn-ea"/>
                          <a:cs typeface="+mn-cs"/>
                        </a:rPr>
                        <a:t>	</a:t>
                      </a:r>
                      <a:r>
                        <a:rPr lang="en-US" sz="1800" dirty="0">
                          <a:effectLst/>
                          <a:latin typeface="AvenirLTStd-Book"/>
                          <a:ea typeface="Calibri" panose="020F0502020204030204" pitchFamily="34" charset="0"/>
                          <a:cs typeface="AvenirLTStd-Book"/>
                        </a:rPr>
                        <a:t>1,600</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3735286475"/>
                  </a:ext>
                </a:extLst>
              </a:tr>
              <a:tr h="370840">
                <a:tc>
                  <a:txBody>
                    <a:bodyPr/>
                    <a:lstStyle/>
                    <a:p>
                      <a:pPr marL="0" marR="0" algn="ctr">
                        <a:lnSpc>
                          <a:spcPct val="107000"/>
                        </a:lnSpc>
                        <a:spcBef>
                          <a:spcPts val="0"/>
                        </a:spcBef>
                        <a:spcAft>
                          <a:spcPts val="0"/>
                        </a:spcAft>
                      </a:pPr>
                      <a:r>
                        <a:rPr lang="en-US" sz="1800" dirty="0">
                          <a:effectLst/>
                          <a:latin typeface="AvenirLTStd-Book"/>
                          <a:ea typeface="Calibri" panose="020F0502020204030204" pitchFamily="34" charset="0"/>
                          <a:cs typeface="AvenirLTStd-Book"/>
                        </a:rPr>
                        <a:t>9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lvl="0" indent="0" algn="l" defTabSz="914400" rtl="0" eaLnBrk="1" fontAlgn="auto" latinLnBrk="0" hangingPunct="1">
                        <a:lnSpc>
                          <a:spcPct val="107000"/>
                        </a:lnSpc>
                        <a:spcBef>
                          <a:spcPts val="0"/>
                        </a:spcBef>
                        <a:spcAft>
                          <a:spcPts val="0"/>
                        </a:spcAft>
                        <a:buClrTx/>
                        <a:buSzTx/>
                        <a:buFontTx/>
                        <a:buNone/>
                        <a:tabLst>
                          <a:tab pos="1097280" algn="r"/>
                        </a:tabLst>
                        <a:defRPr/>
                      </a:pPr>
                      <a:r>
                        <a:rPr lang="en-US" sz="1800" kern="1200" dirty="0">
                          <a:solidFill>
                            <a:schemeClr val="tx1"/>
                          </a:solidFill>
                          <a:effectLst/>
                          <a:latin typeface="+mn-lt"/>
                          <a:ea typeface="+mn-ea"/>
                          <a:cs typeface="+mn-cs"/>
                        </a:rPr>
                        <a:t>	</a:t>
                      </a:r>
                      <a:r>
                        <a:rPr lang="en-US" sz="1800" dirty="0">
                          <a:effectLst/>
                          <a:latin typeface="AvenirLTStd-Book"/>
                          <a:ea typeface="Calibri" panose="020F0502020204030204" pitchFamily="34" charset="0"/>
                          <a:cs typeface="AvenirLTStd-Book"/>
                        </a:rPr>
                        <a:t>1,100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lvl="0" indent="0" algn="l" defTabSz="914400" rtl="0" eaLnBrk="1" fontAlgn="auto" latinLnBrk="0" hangingPunct="1">
                        <a:lnSpc>
                          <a:spcPct val="107000"/>
                        </a:lnSpc>
                        <a:spcBef>
                          <a:spcPts val="0"/>
                        </a:spcBef>
                        <a:spcAft>
                          <a:spcPts val="0"/>
                        </a:spcAft>
                        <a:buClrTx/>
                        <a:buSzTx/>
                        <a:buFontTx/>
                        <a:buNone/>
                        <a:tabLst>
                          <a:tab pos="1097280" algn="r"/>
                        </a:tabLst>
                        <a:defRPr/>
                      </a:pPr>
                      <a:r>
                        <a:rPr lang="en-US" sz="1800" kern="1200" dirty="0">
                          <a:solidFill>
                            <a:schemeClr val="tx1"/>
                          </a:solidFill>
                          <a:effectLst/>
                          <a:latin typeface="+mn-lt"/>
                          <a:ea typeface="+mn-ea"/>
                          <a:cs typeface="+mn-cs"/>
                        </a:rPr>
                        <a:t>	</a:t>
                      </a:r>
                      <a:r>
                        <a:rPr lang="en-US" sz="1800" dirty="0">
                          <a:effectLst/>
                          <a:latin typeface="AvenirLTStd-Book"/>
                          <a:ea typeface="Calibri" panose="020F0502020204030204" pitchFamily="34" charset="0"/>
                          <a:cs typeface="AvenirLTStd-Book"/>
                        </a:rPr>
                        <a:t>1,500</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33923864"/>
                  </a:ext>
                </a:extLst>
              </a:tr>
              <a:tr h="370840">
                <a:tc>
                  <a:txBody>
                    <a:bodyPr/>
                    <a:lstStyle/>
                    <a:p>
                      <a:pPr marL="0" marR="0" algn="ctr">
                        <a:lnSpc>
                          <a:spcPct val="107000"/>
                        </a:lnSpc>
                        <a:spcBef>
                          <a:spcPts val="0"/>
                        </a:spcBef>
                        <a:spcAft>
                          <a:spcPts val="0"/>
                        </a:spcAft>
                      </a:pPr>
                      <a:r>
                        <a:rPr lang="en-US" sz="1800" dirty="0">
                          <a:effectLst/>
                          <a:latin typeface="AvenirLTStd-Book"/>
                          <a:ea typeface="Calibri" panose="020F0502020204030204" pitchFamily="34" charset="0"/>
                          <a:cs typeface="AvenirLTStd-Book"/>
                        </a:rPr>
                        <a:t>10</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lvl="0" indent="0" algn="l" defTabSz="914400" rtl="0" eaLnBrk="1" fontAlgn="auto" latinLnBrk="0" hangingPunct="1">
                        <a:lnSpc>
                          <a:spcPct val="107000"/>
                        </a:lnSpc>
                        <a:spcBef>
                          <a:spcPts val="0"/>
                        </a:spcBef>
                        <a:spcAft>
                          <a:spcPts val="0"/>
                        </a:spcAft>
                        <a:buClrTx/>
                        <a:buSzTx/>
                        <a:buFontTx/>
                        <a:buNone/>
                        <a:tabLst>
                          <a:tab pos="1097280" algn="r"/>
                        </a:tabLst>
                        <a:defRPr/>
                      </a:pPr>
                      <a:r>
                        <a:rPr lang="en-US" sz="1800" kern="1200" dirty="0">
                          <a:solidFill>
                            <a:schemeClr val="tx1"/>
                          </a:solidFill>
                          <a:effectLst/>
                          <a:latin typeface="+mn-lt"/>
                          <a:ea typeface="+mn-ea"/>
                          <a:cs typeface="+mn-cs"/>
                        </a:rPr>
                        <a:t>	</a:t>
                      </a:r>
                      <a:r>
                        <a:rPr lang="en-US" sz="1800" dirty="0">
                          <a:effectLst/>
                          <a:latin typeface="AvenirLTStd-Book"/>
                          <a:ea typeface="Calibri" panose="020F0502020204030204" pitchFamily="34" charset="0"/>
                          <a:cs typeface="AvenirLTStd-Book"/>
                        </a:rPr>
                        <a:t>1,100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lvl="0" indent="0" algn="l" defTabSz="914400" rtl="0" eaLnBrk="1" fontAlgn="auto" latinLnBrk="0" hangingPunct="1">
                        <a:lnSpc>
                          <a:spcPct val="107000"/>
                        </a:lnSpc>
                        <a:spcBef>
                          <a:spcPts val="0"/>
                        </a:spcBef>
                        <a:spcAft>
                          <a:spcPts val="0"/>
                        </a:spcAft>
                        <a:buClrTx/>
                        <a:buSzTx/>
                        <a:buFontTx/>
                        <a:buNone/>
                        <a:tabLst>
                          <a:tab pos="1097280" algn="r"/>
                        </a:tabLst>
                        <a:defRPr/>
                      </a:pPr>
                      <a:r>
                        <a:rPr lang="en-US" sz="1800" kern="1200" dirty="0">
                          <a:solidFill>
                            <a:schemeClr val="tx1"/>
                          </a:solidFill>
                          <a:effectLst/>
                          <a:latin typeface="+mn-lt"/>
                          <a:ea typeface="+mn-ea"/>
                          <a:cs typeface="+mn-cs"/>
                        </a:rPr>
                        <a:t>	</a:t>
                      </a:r>
                      <a:r>
                        <a:rPr lang="en-US" sz="1800" dirty="0">
                          <a:effectLst/>
                          <a:latin typeface="AvenirLTStd-Book"/>
                          <a:ea typeface="Calibri" panose="020F0502020204030204" pitchFamily="34" charset="0"/>
                          <a:cs typeface="AvenirLTStd-Book"/>
                        </a:rPr>
                        <a:t>350</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3369301157"/>
                  </a:ext>
                </a:extLst>
              </a:tr>
              <a:tr h="370840">
                <a:tc>
                  <a:txBody>
                    <a:bodyPr/>
                    <a:lstStyle/>
                    <a:p>
                      <a:pPr marL="0" marR="0" algn="ctr">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11</a:t>
                      </a:r>
                    </a:p>
                  </a:txBody>
                  <a:tcPr marL="68580" marR="68580" marT="0" marB="0" anchor="b"/>
                </a:tc>
                <a:tc>
                  <a:txBody>
                    <a:bodyPr/>
                    <a:lstStyle/>
                    <a:p>
                      <a:pPr marL="0" marR="0" lvl="0" indent="0" algn="l" defTabSz="914400" rtl="0" eaLnBrk="1" fontAlgn="auto" latinLnBrk="0" hangingPunct="1">
                        <a:lnSpc>
                          <a:spcPct val="107000"/>
                        </a:lnSpc>
                        <a:spcBef>
                          <a:spcPts val="0"/>
                        </a:spcBef>
                        <a:spcAft>
                          <a:spcPts val="0"/>
                        </a:spcAft>
                        <a:buClrTx/>
                        <a:buSzTx/>
                        <a:buFontTx/>
                        <a:buNone/>
                        <a:tabLst>
                          <a:tab pos="1097280" algn="r"/>
                        </a:tabLst>
                        <a:defRPr/>
                      </a:pPr>
                      <a:r>
                        <a:rPr lang="en-US" sz="1800" kern="1200" dirty="0">
                          <a:solidFill>
                            <a:schemeClr val="tx1"/>
                          </a:solidFill>
                          <a:effectLst/>
                          <a:latin typeface="+mn-lt"/>
                          <a:ea typeface="+mn-ea"/>
                          <a:cs typeface="+mn-cs"/>
                        </a:rPr>
                        <a:t>	</a:t>
                      </a:r>
                      <a:r>
                        <a:rPr lang="en-US" sz="1800" dirty="0">
                          <a:effectLst/>
                          <a:latin typeface="Calibri" panose="020F0502020204030204" pitchFamily="34" charset="0"/>
                          <a:ea typeface="Calibri" panose="020F0502020204030204" pitchFamily="34" charset="0"/>
                          <a:cs typeface="Times New Roman" panose="02020603050405020304" pitchFamily="18" charset="0"/>
                        </a:rPr>
                        <a:t>1,100</a:t>
                      </a:r>
                    </a:p>
                  </a:txBody>
                  <a:tcPr marL="68580" marR="68580" marT="0" marB="0" anchor="b"/>
                </a:tc>
                <a:tc>
                  <a:txBody>
                    <a:bodyPr/>
                    <a:lstStyle/>
                    <a:p>
                      <a:pPr marL="0" marR="0" lvl="0" indent="0" algn="l" defTabSz="914400" rtl="0" eaLnBrk="1" fontAlgn="auto" latinLnBrk="0" hangingPunct="1">
                        <a:lnSpc>
                          <a:spcPct val="107000"/>
                        </a:lnSpc>
                        <a:spcBef>
                          <a:spcPts val="0"/>
                        </a:spcBef>
                        <a:spcAft>
                          <a:spcPts val="0"/>
                        </a:spcAft>
                        <a:buClrTx/>
                        <a:buSzTx/>
                        <a:buFontTx/>
                        <a:buNone/>
                        <a:tabLst>
                          <a:tab pos="1097280" algn="r"/>
                        </a:tabLst>
                        <a:defRPr/>
                      </a:pPr>
                      <a:r>
                        <a:rPr lang="en-US" sz="1800" kern="1200" dirty="0">
                          <a:solidFill>
                            <a:schemeClr val="tx1"/>
                          </a:solidFill>
                          <a:effectLst/>
                          <a:latin typeface="+mn-lt"/>
                          <a:ea typeface="+mn-ea"/>
                          <a:cs typeface="+mn-cs"/>
                        </a:rPr>
                        <a:t>	</a:t>
                      </a:r>
                      <a:r>
                        <a:rPr lang="en-US" sz="1800" dirty="0">
                          <a:effectLst/>
                          <a:latin typeface="Calibri" panose="020F0502020204030204" pitchFamily="34" charset="0"/>
                          <a:ea typeface="Calibri" panose="020F0502020204030204" pitchFamily="34" charset="0"/>
                          <a:cs typeface="Times New Roman" panose="02020603050405020304" pitchFamily="18" charset="0"/>
                        </a:rPr>
                        <a:t>460</a:t>
                      </a:r>
                    </a:p>
                  </a:txBody>
                  <a:tcPr marL="68580" marR="68580" marT="0" marB="0" anchor="b"/>
                </a:tc>
                <a:extLst>
                  <a:ext uri="{0D108BD9-81ED-4DB2-BD59-A6C34878D82A}">
                    <a16:rowId xmlns:a16="http://schemas.microsoft.com/office/drawing/2014/main" val="1837816282"/>
                  </a:ext>
                </a:extLst>
              </a:tr>
            </a:tbl>
          </a:graphicData>
        </a:graphic>
      </p:graphicFrame>
    </p:spTree>
    <p:extLst>
      <p:ext uri="{BB962C8B-B14F-4D97-AF65-F5344CB8AC3E}">
        <p14:creationId xmlns:p14="http://schemas.microsoft.com/office/powerpoint/2010/main" val="88494102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17220"/>
            <a:ext cx="10515600" cy="795656"/>
          </a:xfrm>
        </p:spPr>
        <p:txBody>
          <a:bodyPr/>
          <a:lstStyle/>
          <a:p>
            <a:r>
              <a:rPr lang="en-US" dirty="0"/>
              <a:t>Measures of Variability </a:t>
            </a:r>
            <a:r>
              <a:rPr lang="en-US" sz="3600" dirty="0"/>
              <a:t>(Slide 2 of 10)</a:t>
            </a:r>
          </a:p>
        </p:txBody>
      </p:sp>
      <p:sp>
        <p:nvSpPr>
          <p:cNvPr id="12" name="Text Placeholder 11"/>
          <p:cNvSpPr>
            <a:spLocks noGrp="1"/>
          </p:cNvSpPr>
          <p:nvPr>
            <p:ph type="body" sz="quarter" idx="12"/>
          </p:nvPr>
        </p:nvSpPr>
        <p:spPr>
          <a:xfrm>
            <a:off x="838200" y="1382903"/>
            <a:ext cx="4495800" cy="1052512"/>
          </a:xfrm>
        </p:spPr>
        <p:txBody>
          <a:bodyPr>
            <a:noAutofit/>
          </a:bodyPr>
          <a:lstStyle/>
          <a:p>
            <a:r>
              <a:rPr lang="en-US" b="0" dirty="0"/>
              <a:t>Table 2.11: Annual Payouts for Two Different Investment Funds (cont.)</a:t>
            </a:r>
          </a:p>
        </p:txBody>
      </p:sp>
      <p:graphicFrame>
        <p:nvGraphicFramePr>
          <p:cNvPr id="24" name="Table Placeholder 23">
            <a:extLst>
              <a:ext uri="{FF2B5EF4-FFF2-40B4-BE49-F238E27FC236}">
                <a16:creationId xmlns:a16="http://schemas.microsoft.com/office/drawing/2014/main" id="{1C6B4EDD-9B06-41D8-969A-88A48B1410F9}"/>
              </a:ext>
            </a:extLst>
          </p:cNvPr>
          <p:cNvGraphicFramePr>
            <a:graphicFrameLocks noGrp="1"/>
          </p:cNvGraphicFramePr>
          <p:nvPr>
            <p:ph type="tbl" sz="quarter" idx="11"/>
            <p:extLst>
              <p:ext uri="{D42A27DB-BD31-4B8C-83A1-F6EECF244321}">
                <p14:modId xmlns:p14="http://schemas.microsoft.com/office/powerpoint/2010/main" val="814042434"/>
              </p:ext>
            </p:extLst>
          </p:nvPr>
        </p:nvGraphicFramePr>
        <p:xfrm>
          <a:off x="5995988" y="1382903"/>
          <a:ext cx="5121276" cy="4079240"/>
        </p:xfrm>
        <a:graphic>
          <a:graphicData uri="http://schemas.openxmlformats.org/drawingml/2006/table">
            <a:tbl>
              <a:tblPr firstRow="1" bandRow="1">
                <a:tableStyleId>{5940675A-B579-460E-94D1-54222C63F5DA}</a:tableStyleId>
              </a:tblPr>
              <a:tblGrid>
                <a:gridCol w="1707092">
                  <a:extLst>
                    <a:ext uri="{9D8B030D-6E8A-4147-A177-3AD203B41FA5}">
                      <a16:colId xmlns:a16="http://schemas.microsoft.com/office/drawing/2014/main" val="3441665442"/>
                    </a:ext>
                  </a:extLst>
                </a:gridCol>
                <a:gridCol w="1707092">
                  <a:extLst>
                    <a:ext uri="{9D8B030D-6E8A-4147-A177-3AD203B41FA5}">
                      <a16:colId xmlns:a16="http://schemas.microsoft.com/office/drawing/2014/main" val="2019827125"/>
                    </a:ext>
                  </a:extLst>
                </a:gridCol>
                <a:gridCol w="1707092">
                  <a:extLst>
                    <a:ext uri="{9D8B030D-6E8A-4147-A177-3AD203B41FA5}">
                      <a16:colId xmlns:a16="http://schemas.microsoft.com/office/drawing/2014/main" val="1105204425"/>
                    </a:ext>
                  </a:extLst>
                </a:gridCol>
              </a:tblGrid>
              <a:tr h="370840">
                <a:tc>
                  <a:txBody>
                    <a:bodyPr/>
                    <a:lstStyle/>
                    <a:p>
                      <a:pPr marL="0" marR="0" algn="ctr">
                        <a:lnSpc>
                          <a:spcPct val="107000"/>
                        </a:lnSpc>
                        <a:spcBef>
                          <a:spcPts val="0"/>
                        </a:spcBef>
                        <a:spcAft>
                          <a:spcPts val="0"/>
                        </a:spcAft>
                      </a:pPr>
                      <a:r>
                        <a:rPr lang="en-US" sz="1800" b="1" dirty="0">
                          <a:effectLst/>
                          <a:latin typeface="AvenirLTStd-Heavy"/>
                          <a:ea typeface="Calibri" panose="020F0502020204030204" pitchFamily="34" charset="0"/>
                          <a:cs typeface="AvenirLTStd-Heavy"/>
                        </a:rPr>
                        <a:t>Year </a:t>
                      </a:r>
                      <a:endParaRPr lang="en-US" sz="18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800" b="1" dirty="0">
                          <a:effectLst/>
                          <a:latin typeface="AvenirLTStd-Heavy"/>
                          <a:ea typeface="Calibri" panose="020F0502020204030204" pitchFamily="34" charset="0"/>
                          <a:cs typeface="AvenirLTStd-Heavy"/>
                        </a:rPr>
                        <a:t>Fund A ($) </a:t>
                      </a:r>
                      <a:endParaRPr lang="en-US" sz="18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800" b="1" dirty="0">
                          <a:effectLst/>
                          <a:latin typeface="AvenirLTStd-Heavy"/>
                          <a:ea typeface="Calibri" panose="020F0502020204030204" pitchFamily="34" charset="0"/>
                          <a:cs typeface="AvenirLTStd-Heavy"/>
                        </a:rPr>
                        <a:t>Fund B ($)</a:t>
                      </a:r>
                      <a:endParaRPr lang="en-US" sz="18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538292483"/>
                  </a:ext>
                </a:extLst>
              </a:tr>
              <a:tr h="370840">
                <a:tc>
                  <a:txBody>
                    <a:bodyPr/>
                    <a:lstStyle/>
                    <a:p>
                      <a:pPr marL="0" marR="0" algn="ctr">
                        <a:lnSpc>
                          <a:spcPct val="107000"/>
                        </a:lnSpc>
                        <a:spcBef>
                          <a:spcPts val="0"/>
                        </a:spcBef>
                        <a:spcAft>
                          <a:spcPts val="0"/>
                        </a:spcAft>
                      </a:pPr>
                      <a:r>
                        <a:rPr lang="en-US" sz="1800" dirty="0">
                          <a:effectLst/>
                          <a:latin typeface="AvenirLTStd-Book"/>
                          <a:ea typeface="Calibri" panose="020F0502020204030204" pitchFamily="34" charset="0"/>
                          <a:cs typeface="AvenirLTStd-Book"/>
                        </a:rPr>
                        <a:t>12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lvl="0" indent="0" algn="l" defTabSz="914400" rtl="0" eaLnBrk="1" fontAlgn="auto" latinLnBrk="0" hangingPunct="1">
                        <a:lnSpc>
                          <a:spcPct val="107000"/>
                        </a:lnSpc>
                        <a:spcBef>
                          <a:spcPts val="0"/>
                        </a:spcBef>
                        <a:spcAft>
                          <a:spcPts val="0"/>
                        </a:spcAft>
                        <a:buClrTx/>
                        <a:buSzTx/>
                        <a:buFontTx/>
                        <a:buNone/>
                        <a:tabLst>
                          <a:tab pos="1097280" algn="r"/>
                        </a:tabLst>
                        <a:defRPr/>
                      </a:pPr>
                      <a:r>
                        <a:rPr lang="en-US" sz="1800" kern="1200" dirty="0">
                          <a:solidFill>
                            <a:schemeClr val="tx1"/>
                          </a:solidFill>
                          <a:effectLst/>
                          <a:latin typeface="+mn-lt"/>
                          <a:ea typeface="+mn-ea"/>
                          <a:cs typeface="+mn-cs"/>
                        </a:rPr>
                        <a:t>	</a:t>
                      </a:r>
                      <a:r>
                        <a:rPr lang="en-US" sz="1800" dirty="0">
                          <a:effectLst/>
                          <a:latin typeface="AvenirLTStd-Book"/>
                          <a:ea typeface="Calibri" panose="020F0502020204030204" pitchFamily="34" charset="0"/>
                          <a:cs typeface="AvenirLTStd-Book"/>
                        </a:rPr>
                        <a:t>1,100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lvl="0" indent="0" algn="l" defTabSz="914400" rtl="0" eaLnBrk="1" fontAlgn="auto" latinLnBrk="0" hangingPunct="1">
                        <a:lnSpc>
                          <a:spcPct val="107000"/>
                        </a:lnSpc>
                        <a:spcBef>
                          <a:spcPts val="0"/>
                        </a:spcBef>
                        <a:spcAft>
                          <a:spcPts val="0"/>
                        </a:spcAft>
                        <a:buClrTx/>
                        <a:buSzTx/>
                        <a:buFontTx/>
                        <a:buNone/>
                        <a:tabLst>
                          <a:tab pos="1097280" algn="r"/>
                        </a:tabLst>
                        <a:defRPr/>
                      </a:pPr>
                      <a:r>
                        <a:rPr lang="en-US" sz="1800" kern="1200" dirty="0">
                          <a:solidFill>
                            <a:schemeClr val="tx1"/>
                          </a:solidFill>
                          <a:effectLst/>
                          <a:latin typeface="+mn-lt"/>
                          <a:ea typeface="+mn-ea"/>
                          <a:cs typeface="+mn-cs"/>
                        </a:rPr>
                        <a:t>	</a:t>
                      </a:r>
                      <a:r>
                        <a:rPr lang="en-US" sz="1800" dirty="0">
                          <a:effectLst/>
                          <a:latin typeface="AvenirLTStd-Book"/>
                          <a:ea typeface="Calibri" panose="020F0502020204030204" pitchFamily="34" charset="0"/>
                          <a:cs typeface="AvenirLTStd-Book"/>
                        </a:rPr>
                        <a:t>890</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2780846458"/>
                  </a:ext>
                </a:extLst>
              </a:tr>
              <a:tr h="370840">
                <a:tc>
                  <a:txBody>
                    <a:bodyPr/>
                    <a:lstStyle/>
                    <a:p>
                      <a:pPr marL="0" marR="0" algn="ctr">
                        <a:lnSpc>
                          <a:spcPct val="107000"/>
                        </a:lnSpc>
                        <a:spcBef>
                          <a:spcPts val="0"/>
                        </a:spcBef>
                        <a:spcAft>
                          <a:spcPts val="0"/>
                        </a:spcAft>
                      </a:pPr>
                      <a:r>
                        <a:rPr lang="en-US" sz="1800" dirty="0">
                          <a:effectLst/>
                          <a:latin typeface="AvenirLTStd-Book"/>
                          <a:ea typeface="Calibri" panose="020F0502020204030204" pitchFamily="34" charset="0"/>
                          <a:cs typeface="AvenirLTStd-Book"/>
                        </a:rPr>
                        <a:t>13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lvl="0" indent="0" algn="l" defTabSz="914400" rtl="0" eaLnBrk="1" fontAlgn="auto" latinLnBrk="0" hangingPunct="1">
                        <a:lnSpc>
                          <a:spcPct val="107000"/>
                        </a:lnSpc>
                        <a:spcBef>
                          <a:spcPts val="0"/>
                        </a:spcBef>
                        <a:spcAft>
                          <a:spcPts val="0"/>
                        </a:spcAft>
                        <a:buClrTx/>
                        <a:buSzTx/>
                        <a:buFontTx/>
                        <a:buNone/>
                        <a:tabLst>
                          <a:tab pos="1097280" algn="r"/>
                        </a:tabLst>
                        <a:defRPr/>
                      </a:pPr>
                      <a:r>
                        <a:rPr lang="en-US" sz="1800" kern="1200" dirty="0">
                          <a:solidFill>
                            <a:schemeClr val="tx1"/>
                          </a:solidFill>
                          <a:effectLst/>
                          <a:latin typeface="+mn-lt"/>
                          <a:ea typeface="+mn-ea"/>
                          <a:cs typeface="+mn-cs"/>
                        </a:rPr>
                        <a:t>	</a:t>
                      </a:r>
                      <a:r>
                        <a:rPr lang="en-US" sz="1800" dirty="0">
                          <a:effectLst/>
                          <a:latin typeface="AvenirLTStd-Book"/>
                          <a:ea typeface="Calibri" panose="020F0502020204030204" pitchFamily="34" charset="0"/>
                          <a:cs typeface="AvenirLTStd-Book"/>
                        </a:rPr>
                        <a:t>1,100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lvl="0" indent="0" algn="l" defTabSz="914400" rtl="0" eaLnBrk="1" fontAlgn="auto" latinLnBrk="0" hangingPunct="1">
                        <a:lnSpc>
                          <a:spcPct val="107000"/>
                        </a:lnSpc>
                        <a:spcBef>
                          <a:spcPts val="0"/>
                        </a:spcBef>
                        <a:spcAft>
                          <a:spcPts val="0"/>
                        </a:spcAft>
                        <a:buClrTx/>
                        <a:buSzTx/>
                        <a:buFontTx/>
                        <a:buNone/>
                        <a:tabLst>
                          <a:tab pos="1097280" algn="r"/>
                        </a:tabLst>
                        <a:defRPr/>
                      </a:pPr>
                      <a:r>
                        <a:rPr lang="en-US" sz="1800" kern="1200" dirty="0">
                          <a:solidFill>
                            <a:schemeClr val="tx1"/>
                          </a:solidFill>
                          <a:effectLst/>
                          <a:latin typeface="+mn-lt"/>
                          <a:ea typeface="+mn-ea"/>
                          <a:cs typeface="+mn-cs"/>
                        </a:rPr>
                        <a:t>	</a:t>
                      </a:r>
                      <a:r>
                        <a:rPr lang="en-US" sz="1800" dirty="0">
                          <a:effectLst/>
                          <a:latin typeface="AvenirLTStd-Book"/>
                          <a:ea typeface="Calibri" panose="020F0502020204030204" pitchFamily="34" charset="0"/>
                          <a:cs typeface="AvenirLTStd-Book"/>
                        </a:rPr>
                        <a:t>1,050</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26436361"/>
                  </a:ext>
                </a:extLst>
              </a:tr>
              <a:tr h="370840">
                <a:tc>
                  <a:txBody>
                    <a:bodyPr/>
                    <a:lstStyle/>
                    <a:p>
                      <a:pPr marL="0" marR="0" algn="ctr">
                        <a:lnSpc>
                          <a:spcPct val="107000"/>
                        </a:lnSpc>
                        <a:spcBef>
                          <a:spcPts val="0"/>
                        </a:spcBef>
                        <a:spcAft>
                          <a:spcPts val="0"/>
                        </a:spcAft>
                      </a:pPr>
                      <a:r>
                        <a:rPr lang="en-US" sz="1800" dirty="0">
                          <a:effectLst/>
                          <a:latin typeface="AvenirLTStd-Book"/>
                          <a:ea typeface="Calibri" panose="020F0502020204030204" pitchFamily="34" charset="0"/>
                          <a:cs typeface="AvenirLTStd-Book"/>
                        </a:rPr>
                        <a:t>14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lvl="0" indent="0" algn="l" defTabSz="914400" rtl="0" eaLnBrk="1" fontAlgn="auto" latinLnBrk="0" hangingPunct="1">
                        <a:lnSpc>
                          <a:spcPct val="107000"/>
                        </a:lnSpc>
                        <a:spcBef>
                          <a:spcPts val="0"/>
                        </a:spcBef>
                        <a:spcAft>
                          <a:spcPts val="0"/>
                        </a:spcAft>
                        <a:buClrTx/>
                        <a:buSzTx/>
                        <a:buFontTx/>
                        <a:buNone/>
                        <a:tabLst>
                          <a:tab pos="1097280" algn="r"/>
                        </a:tabLst>
                        <a:defRPr/>
                      </a:pPr>
                      <a:r>
                        <a:rPr lang="en-US" sz="1800" kern="1200" dirty="0">
                          <a:solidFill>
                            <a:schemeClr val="tx1"/>
                          </a:solidFill>
                          <a:effectLst/>
                          <a:latin typeface="+mn-lt"/>
                          <a:ea typeface="+mn-ea"/>
                          <a:cs typeface="+mn-cs"/>
                        </a:rPr>
                        <a:t>	</a:t>
                      </a:r>
                      <a:r>
                        <a:rPr lang="en-US" sz="1800" dirty="0">
                          <a:effectLst/>
                          <a:latin typeface="AvenirLTStd-Book"/>
                          <a:ea typeface="Calibri" panose="020F0502020204030204" pitchFamily="34" charset="0"/>
                          <a:cs typeface="AvenirLTStd-Book"/>
                        </a:rPr>
                        <a:t>1,100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lvl="0" indent="0" algn="l" defTabSz="914400" rtl="0" eaLnBrk="1" fontAlgn="auto" latinLnBrk="0" hangingPunct="1">
                        <a:lnSpc>
                          <a:spcPct val="107000"/>
                        </a:lnSpc>
                        <a:spcBef>
                          <a:spcPts val="0"/>
                        </a:spcBef>
                        <a:spcAft>
                          <a:spcPts val="0"/>
                        </a:spcAft>
                        <a:buClrTx/>
                        <a:buSzTx/>
                        <a:buFontTx/>
                        <a:buNone/>
                        <a:tabLst>
                          <a:tab pos="1097280" algn="r"/>
                        </a:tabLst>
                        <a:defRPr/>
                      </a:pPr>
                      <a:r>
                        <a:rPr lang="en-US" sz="1800" kern="1200" dirty="0">
                          <a:solidFill>
                            <a:schemeClr val="tx1"/>
                          </a:solidFill>
                          <a:effectLst/>
                          <a:latin typeface="+mn-lt"/>
                          <a:ea typeface="+mn-ea"/>
                          <a:cs typeface="+mn-cs"/>
                        </a:rPr>
                        <a:t>	</a:t>
                      </a:r>
                      <a:r>
                        <a:rPr lang="en-US" sz="1800" dirty="0">
                          <a:effectLst/>
                          <a:latin typeface="AvenirLTStd-Book"/>
                          <a:ea typeface="Calibri" panose="020F0502020204030204" pitchFamily="34" charset="0"/>
                          <a:cs typeface="AvenirLTStd-Book"/>
                        </a:rPr>
                        <a:t>800</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723076705"/>
                  </a:ext>
                </a:extLst>
              </a:tr>
              <a:tr h="370840">
                <a:tc>
                  <a:txBody>
                    <a:bodyPr/>
                    <a:lstStyle/>
                    <a:p>
                      <a:pPr marL="0" marR="0" algn="ctr">
                        <a:lnSpc>
                          <a:spcPct val="107000"/>
                        </a:lnSpc>
                        <a:spcBef>
                          <a:spcPts val="0"/>
                        </a:spcBef>
                        <a:spcAft>
                          <a:spcPts val="0"/>
                        </a:spcAft>
                      </a:pPr>
                      <a:r>
                        <a:rPr lang="en-US" sz="1800" dirty="0">
                          <a:effectLst/>
                          <a:latin typeface="AvenirLTStd-Book"/>
                          <a:ea typeface="Calibri" panose="020F0502020204030204" pitchFamily="34" charset="0"/>
                          <a:cs typeface="AvenirLTStd-Book"/>
                        </a:rPr>
                        <a:t>15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lvl="0" indent="0" algn="l" defTabSz="914400" rtl="0" eaLnBrk="1" fontAlgn="auto" latinLnBrk="0" hangingPunct="1">
                        <a:lnSpc>
                          <a:spcPct val="107000"/>
                        </a:lnSpc>
                        <a:spcBef>
                          <a:spcPts val="0"/>
                        </a:spcBef>
                        <a:spcAft>
                          <a:spcPts val="0"/>
                        </a:spcAft>
                        <a:buClrTx/>
                        <a:buSzTx/>
                        <a:buFontTx/>
                        <a:buNone/>
                        <a:tabLst>
                          <a:tab pos="1097280" algn="r"/>
                        </a:tabLst>
                        <a:defRPr/>
                      </a:pPr>
                      <a:r>
                        <a:rPr lang="en-US" sz="1800" kern="1200" dirty="0">
                          <a:solidFill>
                            <a:schemeClr val="tx1"/>
                          </a:solidFill>
                          <a:effectLst/>
                          <a:latin typeface="+mn-lt"/>
                          <a:ea typeface="+mn-ea"/>
                          <a:cs typeface="+mn-cs"/>
                        </a:rPr>
                        <a:t>	</a:t>
                      </a:r>
                      <a:r>
                        <a:rPr lang="en-US" sz="1800" dirty="0">
                          <a:effectLst/>
                          <a:latin typeface="AvenirLTStd-Book"/>
                          <a:ea typeface="Calibri" panose="020F0502020204030204" pitchFamily="34" charset="0"/>
                          <a:cs typeface="AvenirLTStd-Book"/>
                        </a:rPr>
                        <a:t>1,100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lvl="0" indent="0" algn="l" defTabSz="914400" rtl="0" eaLnBrk="1" fontAlgn="auto" latinLnBrk="0" hangingPunct="1">
                        <a:lnSpc>
                          <a:spcPct val="107000"/>
                        </a:lnSpc>
                        <a:spcBef>
                          <a:spcPts val="0"/>
                        </a:spcBef>
                        <a:spcAft>
                          <a:spcPts val="0"/>
                        </a:spcAft>
                        <a:buClrTx/>
                        <a:buSzTx/>
                        <a:buFontTx/>
                        <a:buNone/>
                        <a:tabLst>
                          <a:tab pos="1097280" algn="r"/>
                        </a:tabLst>
                        <a:defRPr/>
                      </a:pPr>
                      <a:r>
                        <a:rPr lang="en-US" sz="1800" kern="1200" dirty="0">
                          <a:solidFill>
                            <a:schemeClr val="tx1"/>
                          </a:solidFill>
                          <a:effectLst/>
                          <a:latin typeface="+mn-lt"/>
                          <a:ea typeface="+mn-ea"/>
                          <a:cs typeface="+mn-cs"/>
                        </a:rPr>
                        <a:t>	</a:t>
                      </a:r>
                      <a:r>
                        <a:rPr lang="en-US" sz="1800" dirty="0">
                          <a:effectLst/>
                          <a:latin typeface="AvenirLTStd-Book"/>
                          <a:ea typeface="Calibri" panose="020F0502020204030204" pitchFamily="34" charset="0"/>
                          <a:cs typeface="AvenirLTStd-Book"/>
                        </a:rPr>
                        <a:t>1,150</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2969129327"/>
                  </a:ext>
                </a:extLst>
              </a:tr>
              <a:tr h="370840">
                <a:tc>
                  <a:txBody>
                    <a:bodyPr/>
                    <a:lstStyle/>
                    <a:p>
                      <a:pPr marL="0" marR="0" algn="ctr">
                        <a:lnSpc>
                          <a:spcPct val="107000"/>
                        </a:lnSpc>
                        <a:spcBef>
                          <a:spcPts val="0"/>
                        </a:spcBef>
                        <a:spcAft>
                          <a:spcPts val="0"/>
                        </a:spcAft>
                      </a:pPr>
                      <a:r>
                        <a:rPr lang="en-US" sz="1800" dirty="0">
                          <a:effectLst/>
                          <a:latin typeface="AvenirLTStd-Book"/>
                          <a:ea typeface="Calibri" panose="020F0502020204030204" pitchFamily="34" charset="0"/>
                          <a:cs typeface="AvenirLTStd-Book"/>
                        </a:rPr>
                        <a:t>16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lvl="0" indent="0" algn="l" defTabSz="914400" rtl="0" eaLnBrk="1" fontAlgn="auto" latinLnBrk="0" hangingPunct="1">
                        <a:lnSpc>
                          <a:spcPct val="107000"/>
                        </a:lnSpc>
                        <a:spcBef>
                          <a:spcPts val="0"/>
                        </a:spcBef>
                        <a:spcAft>
                          <a:spcPts val="0"/>
                        </a:spcAft>
                        <a:buClrTx/>
                        <a:buSzTx/>
                        <a:buFontTx/>
                        <a:buNone/>
                        <a:tabLst>
                          <a:tab pos="1097280" algn="r"/>
                        </a:tabLst>
                        <a:defRPr/>
                      </a:pPr>
                      <a:r>
                        <a:rPr lang="en-US" sz="1800" kern="1200" dirty="0">
                          <a:solidFill>
                            <a:schemeClr val="tx1"/>
                          </a:solidFill>
                          <a:effectLst/>
                          <a:latin typeface="+mn-lt"/>
                          <a:ea typeface="+mn-ea"/>
                          <a:cs typeface="+mn-cs"/>
                        </a:rPr>
                        <a:t>	</a:t>
                      </a:r>
                      <a:r>
                        <a:rPr lang="en-US" sz="1800" dirty="0">
                          <a:effectLst/>
                          <a:latin typeface="AvenirLTStd-Book"/>
                          <a:ea typeface="Calibri" panose="020F0502020204030204" pitchFamily="34" charset="0"/>
                          <a:cs typeface="AvenirLTStd-Book"/>
                        </a:rPr>
                        <a:t>1,100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lvl="0" indent="0" algn="l" defTabSz="914400" rtl="0" eaLnBrk="1" fontAlgn="auto" latinLnBrk="0" hangingPunct="1">
                        <a:lnSpc>
                          <a:spcPct val="107000"/>
                        </a:lnSpc>
                        <a:spcBef>
                          <a:spcPts val="0"/>
                        </a:spcBef>
                        <a:spcAft>
                          <a:spcPts val="0"/>
                        </a:spcAft>
                        <a:buClrTx/>
                        <a:buSzTx/>
                        <a:buFontTx/>
                        <a:buNone/>
                        <a:tabLst>
                          <a:tab pos="1097280" algn="r"/>
                        </a:tabLst>
                        <a:defRPr/>
                      </a:pPr>
                      <a:r>
                        <a:rPr lang="en-US" sz="1800" kern="1200" dirty="0">
                          <a:solidFill>
                            <a:schemeClr val="tx1"/>
                          </a:solidFill>
                          <a:effectLst/>
                          <a:latin typeface="+mn-lt"/>
                          <a:ea typeface="+mn-ea"/>
                          <a:cs typeface="+mn-cs"/>
                        </a:rPr>
                        <a:t>	</a:t>
                      </a:r>
                      <a:r>
                        <a:rPr lang="en-US" sz="1800" dirty="0">
                          <a:effectLst/>
                          <a:latin typeface="AvenirLTStd-Book"/>
                          <a:ea typeface="Calibri" panose="020F0502020204030204" pitchFamily="34" charset="0"/>
                          <a:cs typeface="AvenirLTStd-Book"/>
                        </a:rPr>
                        <a:t>1,200</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2168989155"/>
                  </a:ext>
                </a:extLst>
              </a:tr>
              <a:tr h="370840">
                <a:tc>
                  <a:txBody>
                    <a:bodyPr/>
                    <a:lstStyle/>
                    <a:p>
                      <a:pPr marL="0" marR="0" algn="ctr">
                        <a:lnSpc>
                          <a:spcPct val="107000"/>
                        </a:lnSpc>
                        <a:spcBef>
                          <a:spcPts val="0"/>
                        </a:spcBef>
                        <a:spcAft>
                          <a:spcPts val="0"/>
                        </a:spcAft>
                      </a:pPr>
                      <a:r>
                        <a:rPr lang="en-US" sz="1800" dirty="0">
                          <a:effectLst/>
                          <a:latin typeface="AvenirLTStd-Book"/>
                          <a:ea typeface="Calibri" panose="020F0502020204030204" pitchFamily="34" charset="0"/>
                          <a:cs typeface="AvenirLTStd-Book"/>
                        </a:rPr>
                        <a:t>17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lvl="0" indent="0" algn="l" defTabSz="914400" rtl="0" eaLnBrk="1" fontAlgn="auto" latinLnBrk="0" hangingPunct="1">
                        <a:lnSpc>
                          <a:spcPct val="107000"/>
                        </a:lnSpc>
                        <a:spcBef>
                          <a:spcPts val="0"/>
                        </a:spcBef>
                        <a:spcAft>
                          <a:spcPts val="0"/>
                        </a:spcAft>
                        <a:buClrTx/>
                        <a:buSzTx/>
                        <a:buFontTx/>
                        <a:buNone/>
                        <a:tabLst>
                          <a:tab pos="1097280" algn="r"/>
                        </a:tabLst>
                        <a:defRPr/>
                      </a:pPr>
                      <a:r>
                        <a:rPr lang="en-US" sz="1800" kern="1200" dirty="0">
                          <a:solidFill>
                            <a:schemeClr val="tx1"/>
                          </a:solidFill>
                          <a:effectLst/>
                          <a:latin typeface="+mn-lt"/>
                          <a:ea typeface="+mn-ea"/>
                          <a:cs typeface="+mn-cs"/>
                        </a:rPr>
                        <a:t>	</a:t>
                      </a:r>
                      <a:r>
                        <a:rPr lang="en-US" sz="1800" dirty="0">
                          <a:effectLst/>
                          <a:latin typeface="AvenirLTStd-Book"/>
                          <a:ea typeface="Calibri" panose="020F0502020204030204" pitchFamily="34" charset="0"/>
                          <a:cs typeface="AvenirLTStd-Book"/>
                        </a:rPr>
                        <a:t>1,100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lvl="0" indent="0" algn="l" defTabSz="914400" rtl="0" eaLnBrk="1" fontAlgn="auto" latinLnBrk="0" hangingPunct="1">
                        <a:lnSpc>
                          <a:spcPct val="107000"/>
                        </a:lnSpc>
                        <a:spcBef>
                          <a:spcPts val="0"/>
                        </a:spcBef>
                        <a:spcAft>
                          <a:spcPts val="0"/>
                        </a:spcAft>
                        <a:buClrTx/>
                        <a:buSzTx/>
                        <a:buFontTx/>
                        <a:buNone/>
                        <a:tabLst>
                          <a:tab pos="1097280" algn="r"/>
                        </a:tabLst>
                        <a:defRPr/>
                      </a:pPr>
                      <a:r>
                        <a:rPr lang="en-US" sz="1800" kern="1200" dirty="0">
                          <a:solidFill>
                            <a:schemeClr val="tx1"/>
                          </a:solidFill>
                          <a:effectLst/>
                          <a:latin typeface="+mn-lt"/>
                          <a:ea typeface="+mn-ea"/>
                          <a:cs typeface="+mn-cs"/>
                        </a:rPr>
                        <a:t>	</a:t>
                      </a:r>
                      <a:r>
                        <a:rPr lang="en-US" sz="1800" dirty="0">
                          <a:effectLst/>
                          <a:latin typeface="AvenirLTStd-Book"/>
                          <a:ea typeface="Calibri" panose="020F0502020204030204" pitchFamily="34" charset="0"/>
                          <a:cs typeface="AvenirLTStd-Book"/>
                        </a:rPr>
                        <a:t>1,800</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3697432563"/>
                  </a:ext>
                </a:extLst>
              </a:tr>
              <a:tr h="370840">
                <a:tc>
                  <a:txBody>
                    <a:bodyPr/>
                    <a:lstStyle/>
                    <a:p>
                      <a:pPr marL="0" marR="0" algn="ctr">
                        <a:lnSpc>
                          <a:spcPct val="107000"/>
                        </a:lnSpc>
                        <a:spcBef>
                          <a:spcPts val="0"/>
                        </a:spcBef>
                        <a:spcAft>
                          <a:spcPts val="0"/>
                        </a:spcAft>
                      </a:pPr>
                      <a:r>
                        <a:rPr lang="en-US" sz="1800" dirty="0">
                          <a:effectLst/>
                          <a:latin typeface="AvenirLTStd-Book"/>
                          <a:ea typeface="Calibri" panose="020F0502020204030204" pitchFamily="34" charset="0"/>
                          <a:cs typeface="AvenirLTStd-Book"/>
                        </a:rPr>
                        <a:t>18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lvl="0" indent="0" algn="l" defTabSz="914400" rtl="0" eaLnBrk="1" fontAlgn="auto" latinLnBrk="0" hangingPunct="1">
                        <a:lnSpc>
                          <a:spcPct val="107000"/>
                        </a:lnSpc>
                        <a:spcBef>
                          <a:spcPts val="0"/>
                        </a:spcBef>
                        <a:spcAft>
                          <a:spcPts val="0"/>
                        </a:spcAft>
                        <a:buClrTx/>
                        <a:buSzTx/>
                        <a:buFontTx/>
                        <a:buNone/>
                        <a:tabLst>
                          <a:tab pos="1097280" algn="r"/>
                        </a:tabLst>
                        <a:defRPr/>
                      </a:pPr>
                      <a:r>
                        <a:rPr lang="en-US" sz="1800" kern="1200" dirty="0">
                          <a:solidFill>
                            <a:schemeClr val="tx1"/>
                          </a:solidFill>
                          <a:effectLst/>
                          <a:latin typeface="+mn-lt"/>
                          <a:ea typeface="+mn-ea"/>
                          <a:cs typeface="+mn-cs"/>
                        </a:rPr>
                        <a:t>	</a:t>
                      </a:r>
                      <a:r>
                        <a:rPr lang="en-US" sz="1800" dirty="0">
                          <a:effectLst/>
                          <a:latin typeface="AvenirLTStd-Book"/>
                          <a:ea typeface="Calibri" panose="020F0502020204030204" pitchFamily="34" charset="0"/>
                          <a:cs typeface="AvenirLTStd-Book"/>
                        </a:rPr>
                        <a:t>1,100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lvl="0" indent="0" algn="l" defTabSz="914400" rtl="0" eaLnBrk="1" fontAlgn="auto" latinLnBrk="0" hangingPunct="1">
                        <a:lnSpc>
                          <a:spcPct val="107000"/>
                        </a:lnSpc>
                        <a:spcBef>
                          <a:spcPts val="0"/>
                        </a:spcBef>
                        <a:spcAft>
                          <a:spcPts val="0"/>
                        </a:spcAft>
                        <a:buClrTx/>
                        <a:buSzTx/>
                        <a:buFontTx/>
                        <a:buNone/>
                        <a:tabLst>
                          <a:tab pos="1097280" algn="r"/>
                        </a:tabLst>
                        <a:defRPr/>
                      </a:pPr>
                      <a:r>
                        <a:rPr lang="en-US" sz="1800" kern="1200" dirty="0">
                          <a:solidFill>
                            <a:schemeClr val="tx1"/>
                          </a:solidFill>
                          <a:effectLst/>
                          <a:latin typeface="+mn-lt"/>
                          <a:ea typeface="+mn-ea"/>
                          <a:cs typeface="+mn-cs"/>
                        </a:rPr>
                        <a:t>	</a:t>
                      </a:r>
                      <a:r>
                        <a:rPr lang="en-US" sz="1800" dirty="0">
                          <a:effectLst/>
                          <a:latin typeface="AvenirLTStd-Book"/>
                          <a:ea typeface="Calibri" panose="020F0502020204030204" pitchFamily="34" charset="0"/>
                          <a:cs typeface="AvenirLTStd-Book"/>
                        </a:rPr>
                        <a:t>100</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516419579"/>
                  </a:ext>
                </a:extLst>
              </a:tr>
              <a:tr h="370840">
                <a:tc>
                  <a:txBody>
                    <a:bodyPr/>
                    <a:lstStyle/>
                    <a:p>
                      <a:pPr marL="0" marR="0" algn="ctr">
                        <a:lnSpc>
                          <a:spcPct val="107000"/>
                        </a:lnSpc>
                        <a:spcBef>
                          <a:spcPts val="0"/>
                        </a:spcBef>
                        <a:spcAft>
                          <a:spcPts val="0"/>
                        </a:spcAft>
                      </a:pPr>
                      <a:r>
                        <a:rPr lang="en-US" sz="1800" dirty="0">
                          <a:effectLst/>
                          <a:latin typeface="AvenirLTStd-Book"/>
                          <a:ea typeface="Calibri" panose="020F0502020204030204" pitchFamily="34" charset="0"/>
                          <a:cs typeface="AvenirLTStd-Book"/>
                        </a:rPr>
                        <a:t>19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lvl="0" indent="0" algn="l" defTabSz="914400" rtl="0" eaLnBrk="1" fontAlgn="auto" latinLnBrk="0" hangingPunct="1">
                        <a:lnSpc>
                          <a:spcPct val="107000"/>
                        </a:lnSpc>
                        <a:spcBef>
                          <a:spcPts val="0"/>
                        </a:spcBef>
                        <a:spcAft>
                          <a:spcPts val="0"/>
                        </a:spcAft>
                        <a:buClrTx/>
                        <a:buSzTx/>
                        <a:buFontTx/>
                        <a:buNone/>
                        <a:tabLst>
                          <a:tab pos="1097280" algn="r"/>
                        </a:tabLst>
                        <a:defRPr/>
                      </a:pPr>
                      <a:r>
                        <a:rPr lang="en-US" sz="1800" kern="1200" dirty="0">
                          <a:solidFill>
                            <a:schemeClr val="tx1"/>
                          </a:solidFill>
                          <a:effectLst/>
                          <a:latin typeface="+mn-lt"/>
                          <a:ea typeface="+mn-ea"/>
                          <a:cs typeface="+mn-cs"/>
                        </a:rPr>
                        <a:t>	</a:t>
                      </a:r>
                      <a:r>
                        <a:rPr lang="en-US" sz="1800" dirty="0">
                          <a:effectLst/>
                          <a:latin typeface="AvenirLTStd-Book"/>
                          <a:ea typeface="Calibri" panose="020F0502020204030204" pitchFamily="34" charset="0"/>
                          <a:cs typeface="AvenirLTStd-Book"/>
                        </a:rPr>
                        <a:t>1,100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lvl="0" indent="0" algn="l" defTabSz="914400" rtl="0" eaLnBrk="1" fontAlgn="auto" latinLnBrk="0" hangingPunct="1">
                        <a:lnSpc>
                          <a:spcPct val="107000"/>
                        </a:lnSpc>
                        <a:spcBef>
                          <a:spcPts val="0"/>
                        </a:spcBef>
                        <a:spcAft>
                          <a:spcPts val="0"/>
                        </a:spcAft>
                        <a:buClrTx/>
                        <a:buSzTx/>
                        <a:buFontTx/>
                        <a:buNone/>
                        <a:tabLst>
                          <a:tab pos="1097280" algn="r"/>
                        </a:tabLst>
                        <a:defRPr/>
                      </a:pPr>
                      <a:r>
                        <a:rPr lang="en-US" sz="1800" kern="1200" dirty="0">
                          <a:solidFill>
                            <a:schemeClr val="tx1"/>
                          </a:solidFill>
                          <a:effectLst/>
                          <a:latin typeface="+mn-lt"/>
                          <a:ea typeface="+mn-ea"/>
                          <a:cs typeface="+mn-cs"/>
                        </a:rPr>
                        <a:t>	</a:t>
                      </a:r>
                      <a:r>
                        <a:rPr lang="en-US" sz="1800" dirty="0">
                          <a:effectLst/>
                          <a:latin typeface="AvenirLTStd-Book"/>
                          <a:ea typeface="Calibri" panose="020F0502020204030204" pitchFamily="34" charset="0"/>
                          <a:cs typeface="AvenirLTStd-Book"/>
                        </a:rPr>
                        <a:t>1,750</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3735286475"/>
                  </a:ext>
                </a:extLst>
              </a:tr>
              <a:tr h="370840">
                <a:tc>
                  <a:txBody>
                    <a:bodyPr/>
                    <a:lstStyle/>
                    <a:p>
                      <a:pPr marL="0" marR="0" algn="ctr">
                        <a:lnSpc>
                          <a:spcPct val="107000"/>
                        </a:lnSpc>
                        <a:spcBef>
                          <a:spcPts val="0"/>
                        </a:spcBef>
                        <a:spcAft>
                          <a:spcPts val="0"/>
                        </a:spcAft>
                      </a:pPr>
                      <a:r>
                        <a:rPr lang="en-US" sz="1800" dirty="0">
                          <a:effectLst/>
                          <a:latin typeface="AvenirLTStd-Book"/>
                          <a:ea typeface="Calibri" panose="020F0502020204030204" pitchFamily="34" charset="0"/>
                          <a:cs typeface="AvenirLTStd-Book"/>
                        </a:rPr>
                        <a:t>20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lvl="0" indent="0" algn="l" defTabSz="914400" rtl="0" eaLnBrk="1" fontAlgn="auto" latinLnBrk="0" hangingPunct="1">
                        <a:lnSpc>
                          <a:spcPct val="107000"/>
                        </a:lnSpc>
                        <a:spcBef>
                          <a:spcPts val="0"/>
                        </a:spcBef>
                        <a:spcAft>
                          <a:spcPts val="0"/>
                        </a:spcAft>
                        <a:buClrTx/>
                        <a:buSzTx/>
                        <a:buFontTx/>
                        <a:buNone/>
                        <a:tabLst>
                          <a:tab pos="1097280" algn="r"/>
                        </a:tabLst>
                        <a:defRPr/>
                      </a:pPr>
                      <a:r>
                        <a:rPr lang="en-US" sz="1800" kern="1200" dirty="0">
                          <a:solidFill>
                            <a:schemeClr val="tx1"/>
                          </a:solidFill>
                          <a:effectLst/>
                          <a:latin typeface="+mn-lt"/>
                          <a:ea typeface="+mn-ea"/>
                          <a:cs typeface="+mn-cs"/>
                        </a:rPr>
                        <a:t>	</a:t>
                      </a:r>
                      <a:r>
                        <a:rPr lang="en-US" sz="1800" dirty="0">
                          <a:effectLst/>
                          <a:latin typeface="AvenirLTStd-Book"/>
                          <a:ea typeface="Calibri" panose="020F0502020204030204" pitchFamily="34" charset="0"/>
                          <a:cs typeface="AvenirLTStd-Book"/>
                        </a:rPr>
                        <a:t>1,100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lvl="0" indent="0" algn="l" defTabSz="914400" rtl="0" eaLnBrk="1" fontAlgn="auto" latinLnBrk="0" hangingPunct="1">
                        <a:lnSpc>
                          <a:spcPct val="107000"/>
                        </a:lnSpc>
                        <a:spcBef>
                          <a:spcPts val="0"/>
                        </a:spcBef>
                        <a:spcAft>
                          <a:spcPts val="0"/>
                        </a:spcAft>
                        <a:buClrTx/>
                        <a:buSzTx/>
                        <a:buFontTx/>
                        <a:buNone/>
                        <a:tabLst>
                          <a:tab pos="1097280" algn="r"/>
                        </a:tabLst>
                        <a:defRPr/>
                      </a:pPr>
                      <a:r>
                        <a:rPr lang="en-US" sz="1800" kern="1200" dirty="0">
                          <a:solidFill>
                            <a:schemeClr val="tx1"/>
                          </a:solidFill>
                          <a:effectLst/>
                          <a:latin typeface="+mn-lt"/>
                          <a:ea typeface="+mn-ea"/>
                          <a:cs typeface="+mn-cs"/>
                        </a:rPr>
                        <a:t>	</a:t>
                      </a:r>
                      <a:r>
                        <a:rPr lang="en-US" sz="1800" dirty="0">
                          <a:effectLst/>
                          <a:latin typeface="AvenirLTStd-Book"/>
                          <a:ea typeface="Calibri" panose="020F0502020204030204" pitchFamily="34" charset="0"/>
                          <a:cs typeface="AvenirLTStd-Book"/>
                        </a:rPr>
                        <a:t>1,000</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33923864"/>
                  </a:ext>
                </a:extLst>
              </a:tr>
              <a:tr h="370840">
                <a:tc>
                  <a:txBody>
                    <a:bodyPr/>
                    <a:lstStyle/>
                    <a:p>
                      <a:pPr marL="0" marR="0" algn="ctr">
                        <a:lnSpc>
                          <a:spcPct val="107000"/>
                        </a:lnSpc>
                        <a:spcBef>
                          <a:spcPts val="0"/>
                        </a:spcBef>
                        <a:spcAft>
                          <a:spcPts val="0"/>
                        </a:spcAft>
                      </a:pPr>
                      <a:r>
                        <a:rPr lang="en-US" sz="1800" dirty="0">
                          <a:effectLst/>
                          <a:latin typeface="AvenirLTStd-Heavy"/>
                          <a:ea typeface="Calibri" panose="020F0502020204030204" pitchFamily="34" charset="0"/>
                          <a:cs typeface="AvenirLTStd-Heavy"/>
                        </a:rPr>
                        <a:t>Mean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lvl="0" indent="0" algn="l" defTabSz="914400" rtl="0" eaLnBrk="1" fontAlgn="auto" latinLnBrk="0" hangingPunct="1">
                        <a:lnSpc>
                          <a:spcPct val="107000"/>
                        </a:lnSpc>
                        <a:spcBef>
                          <a:spcPts val="0"/>
                        </a:spcBef>
                        <a:spcAft>
                          <a:spcPts val="0"/>
                        </a:spcAft>
                        <a:buClrTx/>
                        <a:buSzTx/>
                        <a:buFontTx/>
                        <a:buNone/>
                        <a:tabLst>
                          <a:tab pos="1097280" algn="r"/>
                        </a:tabLst>
                        <a:defRPr/>
                      </a:pPr>
                      <a:r>
                        <a:rPr lang="en-US" sz="1800" kern="1200" dirty="0">
                          <a:solidFill>
                            <a:schemeClr val="tx1"/>
                          </a:solidFill>
                          <a:effectLst/>
                          <a:latin typeface="+mn-lt"/>
                          <a:ea typeface="+mn-ea"/>
                          <a:cs typeface="+mn-cs"/>
                        </a:rPr>
                        <a:t>	</a:t>
                      </a:r>
                      <a:r>
                        <a:rPr lang="en-US" sz="1800" dirty="0">
                          <a:effectLst/>
                          <a:latin typeface="AvenirLTStd-Book"/>
                          <a:ea typeface="Calibri" panose="020F0502020204030204" pitchFamily="34" charset="0"/>
                          <a:cs typeface="AvenirLTStd-Book"/>
                        </a:rPr>
                        <a:t>1,100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lvl="0" indent="0" algn="l" defTabSz="914400" rtl="0" eaLnBrk="1" fontAlgn="auto" latinLnBrk="0" hangingPunct="1">
                        <a:lnSpc>
                          <a:spcPct val="107000"/>
                        </a:lnSpc>
                        <a:spcBef>
                          <a:spcPts val="0"/>
                        </a:spcBef>
                        <a:spcAft>
                          <a:spcPts val="0"/>
                        </a:spcAft>
                        <a:buClrTx/>
                        <a:buSzTx/>
                        <a:buFontTx/>
                        <a:buNone/>
                        <a:tabLst>
                          <a:tab pos="1097280" algn="r"/>
                        </a:tabLst>
                        <a:defRPr/>
                      </a:pPr>
                      <a:r>
                        <a:rPr lang="en-US" sz="1800" kern="1200" dirty="0">
                          <a:solidFill>
                            <a:schemeClr val="tx1"/>
                          </a:solidFill>
                          <a:effectLst/>
                          <a:latin typeface="+mn-lt"/>
                          <a:ea typeface="+mn-ea"/>
                          <a:cs typeface="+mn-cs"/>
                        </a:rPr>
                        <a:t>	</a:t>
                      </a:r>
                      <a:r>
                        <a:rPr lang="en-US" sz="1800" dirty="0">
                          <a:effectLst/>
                          <a:latin typeface="AvenirLTStd-Book"/>
                          <a:ea typeface="Calibri" panose="020F0502020204030204" pitchFamily="34" charset="0"/>
                          <a:cs typeface="AvenirLTStd-Book"/>
                        </a:rPr>
                        <a:t>1,100</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3369301157"/>
                  </a:ext>
                </a:extLst>
              </a:tr>
            </a:tbl>
          </a:graphicData>
        </a:graphic>
      </p:graphicFrame>
    </p:spTree>
    <p:extLst>
      <p:ext uri="{BB962C8B-B14F-4D97-AF65-F5344CB8AC3E}">
        <p14:creationId xmlns:p14="http://schemas.microsoft.com/office/powerpoint/2010/main" val="239426899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17220"/>
            <a:ext cx="10515600" cy="795656"/>
          </a:xfrm>
        </p:spPr>
        <p:txBody>
          <a:bodyPr/>
          <a:lstStyle/>
          <a:p>
            <a:r>
              <a:rPr lang="en-US" dirty="0"/>
              <a:t>Measures of Variability </a:t>
            </a:r>
            <a:r>
              <a:rPr lang="en-US" sz="3600" dirty="0"/>
              <a:t>(Slide 3 of 10)</a:t>
            </a:r>
          </a:p>
        </p:txBody>
      </p:sp>
      <p:sp>
        <p:nvSpPr>
          <p:cNvPr id="13" name="Text Placeholder 12"/>
          <p:cNvSpPr>
            <a:spLocks noGrp="1"/>
          </p:cNvSpPr>
          <p:nvPr>
            <p:ph type="body" sz="quarter" idx="13"/>
          </p:nvPr>
        </p:nvSpPr>
        <p:spPr>
          <a:xfrm>
            <a:off x="838201" y="1382903"/>
            <a:ext cx="10726738" cy="1052512"/>
          </a:xfrm>
        </p:spPr>
        <p:txBody>
          <a:bodyPr>
            <a:normAutofit/>
          </a:bodyPr>
          <a:lstStyle/>
          <a:p>
            <a:r>
              <a:rPr lang="en-US" b="0" dirty="0"/>
              <a:t>Figure 2.18: Histograms for Payouts of Past 20 Years from Fund A and Fund B</a:t>
            </a:r>
          </a:p>
        </p:txBody>
      </p:sp>
      <p:pic>
        <p:nvPicPr>
          <p:cNvPr id="19" name="Picture Placeholder 18" descr="Two histograms are shown. The first histogram plots frequency and fund a payouts in dollars. The second histogram plots frequency versus fund b payouts in dollars.&#10;&#10;">
            <a:extLst>
              <a:ext uri="{FF2B5EF4-FFF2-40B4-BE49-F238E27FC236}">
                <a16:creationId xmlns:a16="http://schemas.microsoft.com/office/drawing/2014/main" id="{7E905BAD-5ED3-4722-BEBA-AA4F4482E5D0}"/>
              </a:ext>
            </a:extLst>
          </p:cNvPr>
          <p:cNvPicPr>
            <a:picLocks noGrp="1" noChangeAspect="1"/>
          </p:cNvPicPr>
          <p:nvPr>
            <p:ph type="pic" sz="quarter" idx="10"/>
          </p:nvPr>
        </p:nvPicPr>
        <p:blipFill rotWithShape="1">
          <a:blip r:embed="rId3" cstate="print">
            <a:extLst>
              <a:ext uri="{28A0092B-C50C-407E-A947-70E740481C1C}">
                <a14:useLocalDpi xmlns:a14="http://schemas.microsoft.com/office/drawing/2010/main" val="0"/>
              </a:ext>
            </a:extLst>
          </a:blip>
          <a:srcRect l="5588" t="10290" r="5588" b="8210"/>
          <a:stretch/>
        </p:blipFill>
        <p:spPr>
          <a:xfrm>
            <a:off x="2827504" y="2298700"/>
            <a:ext cx="6536992" cy="3039682"/>
          </a:xfrm>
        </p:spPr>
      </p:pic>
    </p:spTree>
    <p:extLst>
      <p:ext uri="{BB962C8B-B14F-4D97-AF65-F5344CB8AC3E}">
        <p14:creationId xmlns:p14="http://schemas.microsoft.com/office/powerpoint/2010/main" val="89350388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18058"/>
            <a:ext cx="10515600" cy="826568"/>
          </a:xfrm>
        </p:spPr>
        <p:txBody>
          <a:bodyPr/>
          <a:lstStyle/>
          <a:p>
            <a:r>
              <a:rPr lang="en-US" dirty="0"/>
              <a:t>Measures of Variability </a:t>
            </a:r>
            <a:r>
              <a:rPr lang="en-US" sz="3600" dirty="0"/>
              <a:t>(Slide 4 of 10)</a:t>
            </a:r>
            <a:endParaRPr lang="en-US" dirty="0"/>
          </a:p>
        </p:txBody>
      </p:sp>
      <p:sp>
        <p:nvSpPr>
          <p:cNvPr id="3" name="Content Placeholder 2"/>
          <p:cNvSpPr>
            <a:spLocks noGrp="1"/>
          </p:cNvSpPr>
          <p:nvPr>
            <p:ph type="body" sz="quarter" idx="12"/>
          </p:nvPr>
        </p:nvSpPr>
        <p:spPr>
          <a:xfrm>
            <a:off x="838200" y="1353185"/>
            <a:ext cx="10515600" cy="1101149"/>
          </a:xfrm>
        </p:spPr>
        <p:txBody>
          <a:bodyPr vert="horz" lIns="91440" tIns="45720" rIns="91440" bIns="45720" rtlCol="0" anchor="t">
            <a:noAutofit/>
          </a:bodyPr>
          <a:lstStyle/>
          <a:p>
            <a:pPr marL="0" indent="0">
              <a:lnSpc>
                <a:spcPct val="100000"/>
              </a:lnSpc>
              <a:spcBef>
                <a:spcPts val="600"/>
              </a:spcBef>
              <a:buNone/>
            </a:pPr>
            <a:r>
              <a:rPr lang="en-US" dirty="0"/>
              <a:t>Computation of Range</a:t>
            </a:r>
          </a:p>
          <a:p>
            <a:pPr marL="0" indent="0">
              <a:lnSpc>
                <a:spcPct val="100000"/>
              </a:lnSpc>
              <a:spcBef>
                <a:spcPts val="600"/>
              </a:spcBef>
              <a:buNone/>
            </a:pPr>
            <a:r>
              <a:rPr lang="en-US" sz="2600" dirty="0"/>
              <a:t>Range</a:t>
            </a:r>
            <a:r>
              <a:rPr lang="en-US" sz="2600" dirty="0">
                <a:cs typeface="Calibri"/>
              </a:rPr>
              <a:t>:</a:t>
            </a:r>
            <a:endParaRPr lang="en-US" sz="2600">
              <a:cs typeface="Calibri"/>
            </a:endParaRPr>
          </a:p>
          <a:p>
            <a:pPr marL="457200">
              <a:lnSpc>
                <a:spcPct val="100000"/>
              </a:lnSpc>
              <a:spcBef>
                <a:spcPts val="300"/>
              </a:spcBef>
            </a:pPr>
            <a:r>
              <a:rPr lang="en-US" sz="2400" dirty="0"/>
              <a:t>The </a:t>
            </a:r>
            <a:r>
              <a:rPr lang="en-US" sz="2400" b="1" dirty="0"/>
              <a:t>range</a:t>
            </a:r>
            <a:r>
              <a:rPr lang="en-US" sz="2400" dirty="0"/>
              <a:t> can be found by subtracting the smallest value from the largest value in a data set.</a:t>
            </a:r>
          </a:p>
          <a:p>
            <a:pPr marL="457200">
              <a:spcBef>
                <a:spcPts val="300"/>
              </a:spcBef>
            </a:pPr>
            <a:r>
              <a:rPr lang="en-US" sz="2400" dirty="0"/>
              <a:t>Illustration: Consider the data on home sales in a Cincinnati, Ohio, suburb.</a:t>
            </a:r>
          </a:p>
          <a:p>
            <a:pPr marL="914400" lvl="1">
              <a:lnSpc>
                <a:spcPct val="100000"/>
              </a:lnSpc>
              <a:spcBef>
                <a:spcPts val="300"/>
              </a:spcBef>
            </a:pPr>
            <a:r>
              <a:rPr lang="en-US" sz="2200" dirty="0"/>
              <a:t>Largest home sales price: $456,250.</a:t>
            </a:r>
          </a:p>
          <a:p>
            <a:pPr marL="914400" lvl="1">
              <a:lnSpc>
                <a:spcPct val="100000"/>
              </a:lnSpc>
              <a:spcBef>
                <a:spcPts val="300"/>
              </a:spcBef>
            </a:pPr>
            <a:r>
              <a:rPr lang="en-US" sz="2200" dirty="0"/>
              <a:t>Smallest home sales price: $108,000.</a:t>
            </a:r>
          </a:p>
          <a:p>
            <a:pPr marL="457200" lvl="1" indent="0">
              <a:lnSpc>
                <a:spcPct val="100000"/>
              </a:lnSpc>
              <a:spcBef>
                <a:spcPts val="300"/>
              </a:spcBef>
              <a:buNone/>
            </a:pPr>
            <a:endParaRPr lang="en-US" sz="2600" dirty="0"/>
          </a:p>
        </p:txBody>
      </p:sp>
      <p:graphicFrame>
        <p:nvGraphicFramePr>
          <p:cNvPr id="7" name="Object 6">
            <a:extLst>
              <a:ext uri="{FF2B5EF4-FFF2-40B4-BE49-F238E27FC236}">
                <a16:creationId xmlns:a16="http://schemas.microsoft.com/office/drawing/2014/main" id="{31357E82-216D-4831-A413-A4388385793B}"/>
              </a:ext>
            </a:extLst>
          </p:cNvPr>
          <p:cNvGraphicFramePr>
            <a:graphicFrameLocks noChangeAspect="1"/>
          </p:cNvGraphicFramePr>
          <p:nvPr>
            <p:extLst>
              <p:ext uri="{D42A27DB-BD31-4B8C-83A1-F6EECF244321}">
                <p14:modId xmlns:p14="http://schemas.microsoft.com/office/powerpoint/2010/main" val="1552955151"/>
              </p:ext>
            </p:extLst>
          </p:nvPr>
        </p:nvGraphicFramePr>
        <p:xfrm>
          <a:off x="1772456" y="4224061"/>
          <a:ext cx="4323544" cy="1160992"/>
        </p:xfrm>
        <a:graphic>
          <a:graphicData uri="http://schemas.openxmlformats.org/presentationml/2006/ole">
            <mc:AlternateContent xmlns:mc="http://schemas.openxmlformats.org/markup-compatibility/2006">
              <mc:Choice xmlns:v="urn:schemas-microsoft-com:vml" Requires="v">
                <p:oleObj spid="_x0000_s5214" name="Equation" r:id="rId4" imgW="2412720" imgH="647640" progId="Equation.DSMT4">
                  <p:embed/>
                </p:oleObj>
              </mc:Choice>
              <mc:Fallback>
                <p:oleObj name="Equation" r:id="rId4" imgW="2412720" imgH="647640" progId="Equation.DSMT4">
                  <p:embed/>
                  <p:pic>
                    <p:nvPicPr>
                      <p:cNvPr id="0" name=""/>
                      <p:cNvPicPr/>
                      <p:nvPr/>
                    </p:nvPicPr>
                    <p:blipFill>
                      <a:blip r:embed="rId5"/>
                      <a:stretch>
                        <a:fillRect/>
                      </a:stretch>
                    </p:blipFill>
                    <p:spPr>
                      <a:xfrm>
                        <a:off x="1772456" y="4224061"/>
                        <a:ext cx="4323544" cy="1160992"/>
                      </a:xfrm>
                      <a:prstGeom prst="rect">
                        <a:avLst/>
                      </a:prstGeom>
                    </p:spPr>
                  </p:pic>
                </p:oleObj>
              </mc:Fallback>
            </mc:AlternateContent>
          </a:graphicData>
        </a:graphic>
      </p:graphicFrame>
      <p:sp>
        <p:nvSpPr>
          <p:cNvPr id="6" name="Text Placeholder 5">
            <a:extLst>
              <a:ext uri="{FF2B5EF4-FFF2-40B4-BE49-F238E27FC236}">
                <a16:creationId xmlns:a16="http://schemas.microsoft.com/office/drawing/2014/main" id="{1BEA2330-40B2-4092-A94C-54DA9023CD9D}"/>
              </a:ext>
            </a:extLst>
          </p:cNvPr>
          <p:cNvSpPr>
            <a:spLocks noGrp="1"/>
          </p:cNvSpPr>
          <p:nvPr>
            <p:ph type="body" sz="quarter" idx="14"/>
          </p:nvPr>
        </p:nvSpPr>
        <p:spPr>
          <a:xfrm>
            <a:off x="838200" y="5363146"/>
            <a:ext cx="10515600" cy="780415"/>
          </a:xfrm>
        </p:spPr>
        <p:txBody>
          <a:bodyPr/>
          <a:lstStyle/>
          <a:p>
            <a:pPr marL="457200"/>
            <a:r>
              <a:rPr lang="en-US" sz="2400" dirty="0"/>
              <a:t>Drawback: Range is based on only two of the observations and thus is highly influenced by extreme values.</a:t>
            </a:r>
          </a:p>
          <a:p>
            <a:endParaRPr lang="en-US" sz="2400" dirty="0"/>
          </a:p>
        </p:txBody>
      </p:sp>
    </p:spTree>
    <p:extLst>
      <p:ext uri="{BB962C8B-B14F-4D97-AF65-F5344CB8AC3E}">
        <p14:creationId xmlns:p14="http://schemas.microsoft.com/office/powerpoint/2010/main" val="120061651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18058"/>
            <a:ext cx="10515600" cy="872288"/>
          </a:xfrm>
        </p:spPr>
        <p:txBody>
          <a:bodyPr/>
          <a:lstStyle/>
          <a:p>
            <a:r>
              <a:rPr lang="en-US" dirty="0"/>
              <a:t>Measures of Variability </a:t>
            </a:r>
            <a:r>
              <a:rPr lang="en-US" sz="3600" dirty="0"/>
              <a:t>(Slide 5 of 10)</a:t>
            </a:r>
          </a:p>
        </p:txBody>
      </p:sp>
      <p:sp>
        <p:nvSpPr>
          <p:cNvPr id="3" name="Content Placeholder 2"/>
          <p:cNvSpPr>
            <a:spLocks noGrp="1"/>
          </p:cNvSpPr>
          <p:nvPr>
            <p:ph type="body" sz="quarter" idx="12"/>
          </p:nvPr>
        </p:nvSpPr>
        <p:spPr>
          <a:xfrm>
            <a:off x="838200" y="1322705"/>
            <a:ext cx="10515600" cy="2761615"/>
          </a:xfrm>
        </p:spPr>
        <p:txBody>
          <a:bodyPr vert="horz" lIns="91440" tIns="45720" rIns="91440" bIns="45720" rtlCol="0" anchor="t">
            <a:noAutofit/>
          </a:bodyPr>
          <a:lstStyle/>
          <a:p>
            <a:pPr marL="0" indent="0">
              <a:lnSpc>
                <a:spcPct val="100000"/>
              </a:lnSpc>
              <a:spcBef>
                <a:spcPts val="600"/>
              </a:spcBef>
              <a:buNone/>
            </a:pPr>
            <a:r>
              <a:rPr lang="en-US" dirty="0"/>
              <a:t>Variance</a:t>
            </a:r>
          </a:p>
          <a:p>
            <a:pPr marL="457200">
              <a:lnSpc>
                <a:spcPct val="100000"/>
              </a:lnSpc>
              <a:spcBef>
                <a:spcPts val="0"/>
              </a:spcBef>
              <a:spcAft>
                <a:spcPts val="300"/>
              </a:spcAft>
            </a:pPr>
            <a:r>
              <a:rPr lang="en-US" sz="2600" b="1" dirty="0"/>
              <a:t>Variance</a:t>
            </a:r>
            <a:r>
              <a:rPr lang="en-US" sz="2600" dirty="0"/>
              <a:t> is a measure of variability that utilizes all the data.</a:t>
            </a:r>
          </a:p>
          <a:p>
            <a:pPr marL="457200">
              <a:lnSpc>
                <a:spcPct val="100000"/>
              </a:lnSpc>
              <a:spcBef>
                <a:spcPts val="0"/>
              </a:spcBef>
              <a:spcAft>
                <a:spcPts val="300"/>
              </a:spcAft>
            </a:pPr>
            <a:r>
              <a:rPr lang="en-US" sz="2600" dirty="0"/>
              <a:t>It is based on the deviation about the mean, which is the difference between the value of each observation (</a:t>
            </a:r>
            <a:r>
              <a:rPr lang="en-US" sz="2600" i="1" dirty="0"/>
              <a:t>x</a:t>
            </a:r>
            <a:r>
              <a:rPr lang="en-US" sz="2600" i="1" baseline="-25000" dirty="0"/>
              <a:t>i</a:t>
            </a:r>
            <a:r>
              <a:rPr lang="en-US" sz="2600" dirty="0"/>
              <a:t>) and the mean.</a:t>
            </a:r>
          </a:p>
          <a:p>
            <a:pPr marL="457200">
              <a:lnSpc>
                <a:spcPct val="100000"/>
              </a:lnSpc>
              <a:spcBef>
                <a:spcPts val="0"/>
              </a:spcBef>
              <a:spcAft>
                <a:spcPts val="300"/>
              </a:spcAft>
            </a:pPr>
            <a:r>
              <a:rPr lang="en-US" sz="2600" dirty="0"/>
              <a:t>The deviations about the mean are squared while computing the variance.</a:t>
            </a:r>
          </a:p>
          <a:p>
            <a:pPr marL="411480" lvl="1" indent="0">
              <a:lnSpc>
                <a:spcPct val="100000"/>
              </a:lnSpc>
              <a:buNone/>
            </a:pPr>
            <a:r>
              <a:rPr lang="en-US" dirty="0"/>
              <a:t>	</a:t>
            </a:r>
          </a:p>
          <a:p>
            <a:pPr marL="754380" lvl="1" indent="-342900">
              <a:lnSpc>
                <a:spcPct val="100000"/>
              </a:lnSpc>
            </a:pPr>
            <a:endParaRPr lang="en-US" dirty="0"/>
          </a:p>
          <a:p>
            <a:pPr marL="937260" lvl="1" indent="-342900">
              <a:lnSpc>
                <a:spcPct val="100000"/>
              </a:lnSpc>
            </a:pPr>
            <a:endParaRPr lang="en-US" dirty="0"/>
          </a:p>
          <a:p>
            <a:pPr marL="342900" indent="-342900">
              <a:lnSpc>
                <a:spcPct val="100000"/>
              </a:lnSpc>
            </a:pPr>
            <a:endParaRPr lang="en-US" b="1" dirty="0"/>
          </a:p>
        </p:txBody>
      </p:sp>
      <p:pic>
        <p:nvPicPr>
          <p:cNvPr id="8" name="Picture Placeholder 7" descr="The formula for sample variance is s squared = the sum of, x sub i minus x bar, squared, over, n minus 1.">
            <a:extLst>
              <a:ext uri="{FF2B5EF4-FFF2-40B4-BE49-F238E27FC236}">
                <a16:creationId xmlns:a16="http://schemas.microsoft.com/office/drawing/2014/main" id="{173DBE5B-2509-4CA7-9BA3-7D1FD3E5624E}"/>
              </a:ext>
            </a:extLst>
          </p:cNvPr>
          <p:cNvPicPr>
            <a:picLocks noGrp="1" noChangeAspect="1"/>
          </p:cNvPicPr>
          <p:nvPr>
            <p:ph type="pic" sz="quarter" idx="13"/>
          </p:nvPr>
        </p:nvPicPr>
        <p:blipFill rotWithShape="1">
          <a:blip r:embed="rId4"/>
          <a:srcRect t="1691" b="1400"/>
          <a:stretch/>
        </p:blipFill>
        <p:spPr>
          <a:xfrm>
            <a:off x="1859126" y="3904716"/>
            <a:ext cx="8772660" cy="1143615"/>
          </a:xfrm>
          <a:prstGeom prst="rect">
            <a:avLst/>
          </a:prstGeom>
        </p:spPr>
      </p:pic>
      <p:sp>
        <p:nvSpPr>
          <p:cNvPr id="7" name="Text Placeholder 6">
            <a:extLst>
              <a:ext uri="{FF2B5EF4-FFF2-40B4-BE49-F238E27FC236}">
                <a16:creationId xmlns:a16="http://schemas.microsoft.com/office/drawing/2014/main" id="{96965EC3-D5BA-4419-9C50-338B4A31FAEA}"/>
              </a:ext>
            </a:extLst>
          </p:cNvPr>
          <p:cNvSpPr>
            <a:spLocks noGrp="1"/>
          </p:cNvSpPr>
          <p:nvPr>
            <p:ph type="body" sz="quarter" idx="14"/>
          </p:nvPr>
        </p:nvSpPr>
        <p:spPr>
          <a:xfrm>
            <a:off x="838200" y="5428713"/>
            <a:ext cx="10726738" cy="639331"/>
          </a:xfrm>
        </p:spPr>
        <p:txBody>
          <a:bodyPr/>
          <a:lstStyle/>
          <a:p>
            <a:pPr marL="457200"/>
            <a:r>
              <a:rPr lang="en-US" sz="2600" dirty="0"/>
              <a:t>Population variance:</a:t>
            </a:r>
          </a:p>
        </p:txBody>
      </p:sp>
      <p:graphicFrame>
        <p:nvGraphicFramePr>
          <p:cNvPr id="9" name="Object 8">
            <a:extLst>
              <a:ext uri="{FF2B5EF4-FFF2-40B4-BE49-F238E27FC236}">
                <a16:creationId xmlns:a16="http://schemas.microsoft.com/office/drawing/2014/main" id="{CC15F443-D946-4B08-8D52-FD17932D785A}"/>
              </a:ext>
            </a:extLst>
          </p:cNvPr>
          <p:cNvGraphicFramePr>
            <a:graphicFrameLocks noChangeAspect="1"/>
          </p:cNvGraphicFramePr>
          <p:nvPr>
            <p:extLst>
              <p:ext uri="{D42A27DB-BD31-4B8C-83A1-F6EECF244321}">
                <p14:modId xmlns:p14="http://schemas.microsoft.com/office/powerpoint/2010/main" val="3789571430"/>
              </p:ext>
            </p:extLst>
          </p:nvPr>
        </p:nvGraphicFramePr>
        <p:xfrm>
          <a:off x="4173538" y="5080000"/>
          <a:ext cx="2262187" cy="981075"/>
        </p:xfrm>
        <a:graphic>
          <a:graphicData uri="http://schemas.openxmlformats.org/presentationml/2006/ole">
            <mc:AlternateContent xmlns:mc="http://schemas.openxmlformats.org/markup-compatibility/2006">
              <mc:Choice xmlns:v="urn:schemas-microsoft-com:vml" Requires="v">
                <p:oleObj spid="_x0000_s6235" name="Equation" r:id="rId5" imgW="1054080" imgH="457200" progId="Equation.DSMT4">
                  <p:embed/>
                </p:oleObj>
              </mc:Choice>
              <mc:Fallback>
                <p:oleObj name="Equation" r:id="rId5" imgW="1054080" imgH="457200" progId="Equation.DSMT4">
                  <p:embed/>
                  <p:pic>
                    <p:nvPicPr>
                      <p:cNvPr id="0" name=""/>
                      <p:cNvPicPr/>
                      <p:nvPr/>
                    </p:nvPicPr>
                    <p:blipFill>
                      <a:blip r:embed="rId6"/>
                      <a:stretch>
                        <a:fillRect/>
                      </a:stretch>
                    </p:blipFill>
                    <p:spPr>
                      <a:xfrm>
                        <a:off x="4173538" y="5080000"/>
                        <a:ext cx="2262187" cy="981075"/>
                      </a:xfrm>
                      <a:prstGeom prst="rect">
                        <a:avLst/>
                      </a:prstGeom>
                    </p:spPr>
                  </p:pic>
                </p:oleObj>
              </mc:Fallback>
            </mc:AlternateContent>
          </a:graphicData>
        </a:graphic>
      </p:graphicFrame>
    </p:spTree>
    <p:extLst>
      <p:ext uri="{BB962C8B-B14F-4D97-AF65-F5344CB8AC3E}">
        <p14:creationId xmlns:p14="http://schemas.microsoft.com/office/powerpoint/2010/main" val="191091432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13954"/>
            <a:ext cx="10515600" cy="1065848"/>
          </a:xfrm>
        </p:spPr>
        <p:txBody>
          <a:bodyPr>
            <a:noAutofit/>
          </a:bodyPr>
          <a:lstStyle/>
          <a:p>
            <a:r>
              <a:rPr lang="en-US" dirty="0"/>
              <a:t>Measures of Variability </a:t>
            </a:r>
            <a:r>
              <a:rPr lang="en-US" sz="3600" dirty="0"/>
              <a:t>(Slide 6 of 10)</a:t>
            </a:r>
          </a:p>
        </p:txBody>
      </p:sp>
      <p:sp>
        <p:nvSpPr>
          <p:cNvPr id="3" name="Text Placeholder 2">
            <a:extLst>
              <a:ext uri="{FF2B5EF4-FFF2-40B4-BE49-F238E27FC236}">
                <a16:creationId xmlns:a16="http://schemas.microsoft.com/office/drawing/2014/main" id="{20CBB842-83ED-4633-A6E3-92D6F20137A4}"/>
              </a:ext>
            </a:extLst>
          </p:cNvPr>
          <p:cNvSpPr>
            <a:spLocks noGrp="1"/>
          </p:cNvSpPr>
          <p:nvPr>
            <p:ph type="body" sz="quarter" idx="12"/>
          </p:nvPr>
        </p:nvSpPr>
        <p:spPr>
          <a:xfrm>
            <a:off x="838200" y="1353185"/>
            <a:ext cx="10515600" cy="1101149"/>
          </a:xfrm>
        </p:spPr>
        <p:txBody>
          <a:bodyPr/>
          <a:lstStyle/>
          <a:p>
            <a:pPr marL="0" indent="0">
              <a:buNone/>
            </a:pPr>
            <a:r>
              <a:rPr lang="en-US" dirty="0"/>
              <a:t>Table 2.12: Computation of Deviations and Squared Deviations About the Mean for the Class Size Data</a:t>
            </a:r>
          </a:p>
        </p:txBody>
      </p:sp>
      <p:pic>
        <p:nvPicPr>
          <p:cNvPr id="16" name="Picture Placeholder 15" descr="This table is the computation of deviations and squared deviations about the mean for the class size data. The first column lists the number of students in class, or x sub i. The numbers are 46, 54, 42, 46, and 32. The second column lists the mean class size, or bar x. The numbers are 44, 44, 44, 44, and 44. The third column lists the deviation about the mean, or x sub i minus bar x. The numbers are 2, 10, 22, 2, and negative 12. A rule sits below negative 12 and is followed by a zero. Below the zero is the following equation: the sum of x sub i minus bar x. The fourth column lists the squared deviation about the mean, or x sub i minus bar x squared. The numbers listed are 4, 100, 4, 4, and 144. A rule sits below 144 and is followed by 256. Below 256 is the following equation: the sum of x sub i minus bar x squared.">
            <a:extLst>
              <a:ext uri="{FF2B5EF4-FFF2-40B4-BE49-F238E27FC236}">
                <a16:creationId xmlns:a16="http://schemas.microsoft.com/office/drawing/2014/main" id="{DE170839-4458-420E-8CCE-98497247E7A4}"/>
              </a:ext>
            </a:extLst>
          </p:cNvPr>
          <p:cNvPicPr>
            <a:picLocks noGrp="1" noChangeAspect="1"/>
          </p:cNvPicPr>
          <p:nvPr>
            <p:ph type="pic" sz="quarter" idx="13"/>
          </p:nvPr>
        </p:nvPicPr>
        <p:blipFill rotWithShape="1">
          <a:blip r:embed="rId4">
            <a:extLst>
              <a:ext uri="{28A0092B-C50C-407E-A947-70E740481C1C}">
                <a14:useLocalDpi xmlns:a14="http://schemas.microsoft.com/office/drawing/2010/main" val="0"/>
              </a:ext>
            </a:extLst>
          </a:blip>
          <a:srcRect t="17851" b="7282"/>
          <a:stretch/>
        </p:blipFill>
        <p:spPr>
          <a:xfrm>
            <a:off x="2259075" y="2318000"/>
            <a:ext cx="7013448" cy="2669895"/>
          </a:xfrm>
        </p:spPr>
      </p:pic>
      <p:sp>
        <p:nvSpPr>
          <p:cNvPr id="5" name="Text Placeholder 4">
            <a:extLst>
              <a:ext uri="{FF2B5EF4-FFF2-40B4-BE49-F238E27FC236}">
                <a16:creationId xmlns:a16="http://schemas.microsoft.com/office/drawing/2014/main" id="{44B97203-1A4F-406B-97E8-A9B4A8488174}"/>
              </a:ext>
            </a:extLst>
          </p:cNvPr>
          <p:cNvSpPr>
            <a:spLocks noGrp="1"/>
          </p:cNvSpPr>
          <p:nvPr>
            <p:ph type="body" sz="quarter" idx="14"/>
          </p:nvPr>
        </p:nvSpPr>
        <p:spPr>
          <a:xfrm>
            <a:off x="838199" y="5384135"/>
            <a:ext cx="10515600" cy="637600"/>
          </a:xfrm>
        </p:spPr>
        <p:txBody>
          <a:bodyPr/>
          <a:lstStyle/>
          <a:p>
            <a:r>
              <a:rPr lang="en-US" sz="2600" dirty="0">
                <a:latin typeface="Calibri" panose="020F0502020204030204" pitchFamily="34" charset="0"/>
              </a:rPr>
              <a:t>Computation of Sample Variance:</a:t>
            </a:r>
          </a:p>
          <a:p>
            <a:endParaRPr lang="en-US" sz="2600" dirty="0"/>
          </a:p>
        </p:txBody>
      </p:sp>
      <p:graphicFrame>
        <p:nvGraphicFramePr>
          <p:cNvPr id="12" name="Object 11">
            <a:extLst>
              <a:ext uri="{FF2B5EF4-FFF2-40B4-BE49-F238E27FC236}">
                <a16:creationId xmlns:a16="http://schemas.microsoft.com/office/drawing/2014/main" id="{BA802AB0-690D-43D8-8357-A7D5BDC6AE83}"/>
              </a:ext>
            </a:extLst>
          </p:cNvPr>
          <p:cNvGraphicFramePr>
            <a:graphicFrameLocks noChangeAspect="1"/>
          </p:cNvGraphicFramePr>
          <p:nvPr>
            <p:extLst>
              <p:ext uri="{D42A27DB-BD31-4B8C-83A1-F6EECF244321}">
                <p14:modId xmlns:p14="http://schemas.microsoft.com/office/powerpoint/2010/main" val="3824971681"/>
              </p:ext>
            </p:extLst>
          </p:nvPr>
        </p:nvGraphicFramePr>
        <p:xfrm>
          <a:off x="5740400" y="5043488"/>
          <a:ext cx="3386138" cy="923925"/>
        </p:xfrm>
        <a:graphic>
          <a:graphicData uri="http://schemas.openxmlformats.org/presentationml/2006/ole">
            <mc:AlternateContent xmlns:mc="http://schemas.openxmlformats.org/markup-compatibility/2006">
              <mc:Choice xmlns:v="urn:schemas-microsoft-com:vml" Requires="v">
                <p:oleObj spid="_x0000_s7259" name="Equation" r:id="rId5" imgW="1676160" imgH="457200" progId="Equation.DSMT4">
                  <p:embed/>
                </p:oleObj>
              </mc:Choice>
              <mc:Fallback>
                <p:oleObj name="Equation" r:id="rId5" imgW="1676160" imgH="457200" progId="Equation.DSMT4">
                  <p:embed/>
                  <p:pic>
                    <p:nvPicPr>
                      <p:cNvPr id="0" name=""/>
                      <p:cNvPicPr/>
                      <p:nvPr/>
                    </p:nvPicPr>
                    <p:blipFill>
                      <a:blip r:embed="rId6"/>
                      <a:stretch>
                        <a:fillRect/>
                      </a:stretch>
                    </p:blipFill>
                    <p:spPr>
                      <a:xfrm>
                        <a:off x="5740400" y="5043488"/>
                        <a:ext cx="3386138" cy="923925"/>
                      </a:xfrm>
                      <a:prstGeom prst="rect">
                        <a:avLst/>
                      </a:prstGeom>
                    </p:spPr>
                  </p:pic>
                </p:oleObj>
              </mc:Fallback>
            </mc:AlternateContent>
          </a:graphicData>
        </a:graphic>
      </p:graphicFrame>
    </p:spTree>
    <p:extLst>
      <p:ext uri="{BB962C8B-B14F-4D97-AF65-F5344CB8AC3E}">
        <p14:creationId xmlns:p14="http://schemas.microsoft.com/office/powerpoint/2010/main" val="166916669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18058"/>
            <a:ext cx="10515600" cy="714888"/>
          </a:xfrm>
        </p:spPr>
        <p:txBody>
          <a:bodyPr/>
          <a:lstStyle/>
          <a:p>
            <a:r>
              <a:rPr lang="en-US" dirty="0"/>
              <a:t>Measures of Variability </a:t>
            </a:r>
            <a:r>
              <a:rPr lang="en-US" sz="3600" dirty="0"/>
              <a:t>(Slide 7 of 10)</a:t>
            </a:r>
          </a:p>
        </p:txBody>
      </p:sp>
      <p:sp>
        <p:nvSpPr>
          <p:cNvPr id="3" name="Content Placeholder 2"/>
          <p:cNvSpPr>
            <a:spLocks noGrp="1"/>
          </p:cNvSpPr>
          <p:nvPr>
            <p:ph type="body" sz="quarter" idx="12"/>
          </p:nvPr>
        </p:nvSpPr>
        <p:spPr>
          <a:xfrm>
            <a:off x="838200" y="1332945"/>
            <a:ext cx="10515600" cy="1455975"/>
          </a:xfrm>
        </p:spPr>
        <p:txBody>
          <a:bodyPr vert="horz" lIns="91440" tIns="45720" rIns="91440" bIns="45720" rtlCol="0" anchor="t">
            <a:noAutofit/>
          </a:bodyPr>
          <a:lstStyle/>
          <a:p>
            <a:pPr marL="0" indent="0">
              <a:lnSpc>
                <a:spcPct val="100000"/>
              </a:lnSpc>
              <a:buNone/>
            </a:pPr>
            <a:r>
              <a:rPr lang="en-US" dirty="0"/>
              <a:t>Standard Deviation</a:t>
            </a:r>
          </a:p>
          <a:p>
            <a:pPr marL="457200" lvl="1">
              <a:lnSpc>
                <a:spcPct val="100000"/>
              </a:lnSpc>
            </a:pPr>
            <a:r>
              <a:rPr lang="en-US" sz="2600" b="1" dirty="0"/>
              <a:t>Standard deviation </a:t>
            </a:r>
            <a:r>
              <a:rPr lang="en-US" sz="2600" dirty="0"/>
              <a:t>is the positive square root of the variance.</a:t>
            </a:r>
          </a:p>
          <a:p>
            <a:pPr marL="457200" lvl="1"/>
            <a:r>
              <a:rPr lang="en-US" sz="2600" dirty="0"/>
              <a:t>Measured in the same units as the original data.</a:t>
            </a:r>
          </a:p>
          <a:p>
            <a:pPr marL="937260" lvl="1" indent="-342900"/>
            <a:endParaRPr lang="en-US" dirty="0"/>
          </a:p>
          <a:p>
            <a:pPr marL="937260" lvl="1" indent="-342900">
              <a:lnSpc>
                <a:spcPct val="100000"/>
              </a:lnSpc>
            </a:pPr>
            <a:endParaRPr lang="en-US" b="1" dirty="0"/>
          </a:p>
        </p:txBody>
      </p:sp>
      <p:pic>
        <p:nvPicPr>
          <p:cNvPr id="12" name="Picture Placeholder 11" descr="Sample standard deviation is calculated as s = square root of s squared.">
            <a:extLst>
              <a:ext uri="{FF2B5EF4-FFF2-40B4-BE49-F238E27FC236}">
                <a16:creationId xmlns:a16="http://schemas.microsoft.com/office/drawing/2014/main" id="{CD4AF242-A2AA-404E-8133-DB12B3E6263E}"/>
              </a:ext>
            </a:extLst>
          </p:cNvPr>
          <p:cNvPicPr>
            <a:picLocks noGrp="1" noChangeAspect="1"/>
          </p:cNvPicPr>
          <p:nvPr>
            <p:ph type="pic" sz="quarter" idx="13"/>
          </p:nvPr>
        </p:nvPicPr>
        <p:blipFill rotWithShape="1">
          <a:blip r:embed="rId4"/>
          <a:srcRect t="-1448" b="-4162"/>
          <a:stretch/>
        </p:blipFill>
        <p:spPr>
          <a:xfrm>
            <a:off x="1356360" y="2946631"/>
            <a:ext cx="9890759" cy="1098162"/>
          </a:xfrm>
          <a:prstGeom prst="rect">
            <a:avLst/>
          </a:prstGeom>
        </p:spPr>
      </p:pic>
      <p:sp>
        <p:nvSpPr>
          <p:cNvPr id="7" name="Text Placeholder 6">
            <a:extLst>
              <a:ext uri="{FF2B5EF4-FFF2-40B4-BE49-F238E27FC236}">
                <a16:creationId xmlns:a16="http://schemas.microsoft.com/office/drawing/2014/main" id="{1B9048E2-3506-4582-B76C-596DF61C2D5D}"/>
              </a:ext>
            </a:extLst>
          </p:cNvPr>
          <p:cNvSpPr>
            <a:spLocks noGrp="1"/>
          </p:cNvSpPr>
          <p:nvPr>
            <p:ph type="body" sz="quarter" idx="14"/>
          </p:nvPr>
        </p:nvSpPr>
        <p:spPr>
          <a:xfrm>
            <a:off x="838200" y="4389120"/>
            <a:ext cx="3200400" cy="917575"/>
          </a:xfrm>
        </p:spPr>
        <p:txBody>
          <a:bodyPr/>
          <a:lstStyle/>
          <a:p>
            <a:pPr marL="457200"/>
            <a:r>
              <a:rPr lang="en-US" sz="2600" dirty="0"/>
              <a:t>For population,  </a:t>
            </a:r>
          </a:p>
        </p:txBody>
      </p:sp>
      <p:graphicFrame>
        <p:nvGraphicFramePr>
          <p:cNvPr id="9" name="Object 8">
            <a:extLst>
              <a:ext uri="{FF2B5EF4-FFF2-40B4-BE49-F238E27FC236}">
                <a16:creationId xmlns:a16="http://schemas.microsoft.com/office/drawing/2014/main" id="{D85FD685-DC87-4D6A-879B-835B3E9831F9}"/>
              </a:ext>
            </a:extLst>
          </p:cNvPr>
          <p:cNvGraphicFramePr>
            <a:graphicFrameLocks noChangeAspect="1"/>
          </p:cNvGraphicFramePr>
          <p:nvPr>
            <p:extLst>
              <p:ext uri="{D42A27DB-BD31-4B8C-83A1-F6EECF244321}">
                <p14:modId xmlns:p14="http://schemas.microsoft.com/office/powerpoint/2010/main" val="331212769"/>
              </p:ext>
            </p:extLst>
          </p:nvPr>
        </p:nvGraphicFramePr>
        <p:xfrm>
          <a:off x="3554413" y="4252595"/>
          <a:ext cx="1320800" cy="549275"/>
        </p:xfrm>
        <a:graphic>
          <a:graphicData uri="http://schemas.openxmlformats.org/presentationml/2006/ole">
            <mc:AlternateContent xmlns:mc="http://schemas.openxmlformats.org/markup-compatibility/2006">
              <mc:Choice xmlns:v="urn:schemas-microsoft-com:vml" Requires="v">
                <p:oleObj spid="_x0000_s8281" name="Equation" r:id="rId5" imgW="609480" imgH="253800" progId="Equation.DSMT4">
                  <p:embed/>
                </p:oleObj>
              </mc:Choice>
              <mc:Fallback>
                <p:oleObj name="Equation" r:id="rId5" imgW="609480" imgH="253800" progId="Equation.DSMT4">
                  <p:embed/>
                  <p:pic>
                    <p:nvPicPr>
                      <p:cNvPr id="0" name=""/>
                      <p:cNvPicPr/>
                      <p:nvPr/>
                    </p:nvPicPr>
                    <p:blipFill>
                      <a:blip r:embed="rId6"/>
                      <a:stretch>
                        <a:fillRect/>
                      </a:stretch>
                    </p:blipFill>
                    <p:spPr>
                      <a:xfrm>
                        <a:off x="3554413" y="4252595"/>
                        <a:ext cx="1320800" cy="549275"/>
                      </a:xfrm>
                      <a:prstGeom prst="rect">
                        <a:avLst/>
                      </a:prstGeom>
                    </p:spPr>
                  </p:pic>
                </p:oleObj>
              </mc:Fallback>
            </mc:AlternateContent>
          </a:graphicData>
        </a:graphic>
      </p:graphicFrame>
    </p:spTree>
    <p:extLst>
      <p:ext uri="{BB962C8B-B14F-4D97-AF65-F5344CB8AC3E}">
        <p14:creationId xmlns:p14="http://schemas.microsoft.com/office/powerpoint/2010/main" val="24630808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16208"/>
            <a:ext cx="10515600" cy="1055112"/>
          </a:xfrm>
        </p:spPr>
        <p:txBody>
          <a:bodyPr anchor="t" anchorCtr="0">
            <a:noAutofit/>
          </a:bodyPr>
          <a:lstStyle/>
          <a:p>
            <a:r>
              <a:rPr lang="en-US" dirty="0"/>
              <a:t>Overview of Using Data: Definitions and Goals </a:t>
            </a:r>
            <a:r>
              <a:rPr lang="en-US" sz="3600" dirty="0"/>
              <a:t>(Slide 5 of 5)</a:t>
            </a:r>
          </a:p>
        </p:txBody>
      </p:sp>
      <p:sp>
        <p:nvSpPr>
          <p:cNvPr id="3" name="Text Placeholder 2">
            <a:extLst>
              <a:ext uri="{FF2B5EF4-FFF2-40B4-BE49-F238E27FC236}">
                <a16:creationId xmlns:a16="http://schemas.microsoft.com/office/drawing/2014/main" id="{1FA39402-511C-4B1B-AF86-7B184E1C4140}"/>
              </a:ext>
            </a:extLst>
          </p:cNvPr>
          <p:cNvSpPr>
            <a:spLocks noGrp="1"/>
          </p:cNvSpPr>
          <p:nvPr>
            <p:ph type="body" sz="quarter" idx="12"/>
          </p:nvPr>
        </p:nvSpPr>
        <p:spPr>
          <a:xfrm>
            <a:off x="838199" y="1854200"/>
            <a:ext cx="10515601" cy="868106"/>
          </a:xfrm>
        </p:spPr>
        <p:txBody>
          <a:bodyPr>
            <a:noAutofit/>
          </a:bodyPr>
          <a:lstStyle/>
          <a:p>
            <a:pPr marL="0" indent="0">
              <a:buNone/>
            </a:pPr>
            <a:r>
              <a:rPr lang="en-US" dirty="0"/>
              <a:t>Table 2.1: Data for Dow Jones Industrial Index Companies (cont.)</a:t>
            </a:r>
          </a:p>
        </p:txBody>
      </p:sp>
      <p:graphicFrame>
        <p:nvGraphicFramePr>
          <p:cNvPr id="7" name="Table Placeholder 6">
            <a:extLst>
              <a:ext uri="{FF2B5EF4-FFF2-40B4-BE49-F238E27FC236}">
                <a16:creationId xmlns:a16="http://schemas.microsoft.com/office/drawing/2014/main" id="{153D05B7-C992-4EFD-9048-C33B38CF3771}"/>
              </a:ext>
            </a:extLst>
          </p:cNvPr>
          <p:cNvGraphicFramePr>
            <a:graphicFrameLocks noGrp="1"/>
          </p:cNvGraphicFramePr>
          <p:nvPr>
            <p:ph type="tbl" sz="quarter" idx="13"/>
            <p:extLst>
              <p:ext uri="{D42A27DB-BD31-4B8C-83A1-F6EECF244321}">
                <p14:modId xmlns:p14="http://schemas.microsoft.com/office/powerpoint/2010/main" val="2708738815"/>
              </p:ext>
            </p:extLst>
          </p:nvPr>
        </p:nvGraphicFramePr>
        <p:xfrm>
          <a:off x="838200" y="2421901"/>
          <a:ext cx="9346184" cy="3235960"/>
        </p:xfrm>
        <a:graphic>
          <a:graphicData uri="http://schemas.openxmlformats.org/drawingml/2006/table">
            <a:tbl>
              <a:tblPr firstRow="1" bandRow="1">
                <a:tableStyleId>{5940675A-B579-460E-94D1-54222C63F5DA}</a:tableStyleId>
              </a:tblPr>
              <a:tblGrid>
                <a:gridCol w="2103120">
                  <a:extLst>
                    <a:ext uri="{9D8B030D-6E8A-4147-A177-3AD203B41FA5}">
                      <a16:colId xmlns:a16="http://schemas.microsoft.com/office/drawing/2014/main" val="3110011787"/>
                    </a:ext>
                  </a:extLst>
                </a:gridCol>
                <a:gridCol w="933704">
                  <a:extLst>
                    <a:ext uri="{9D8B030D-6E8A-4147-A177-3AD203B41FA5}">
                      <a16:colId xmlns:a16="http://schemas.microsoft.com/office/drawing/2014/main" val="3408867876"/>
                    </a:ext>
                  </a:extLst>
                </a:gridCol>
                <a:gridCol w="2103120">
                  <a:extLst>
                    <a:ext uri="{9D8B030D-6E8A-4147-A177-3AD203B41FA5}">
                      <a16:colId xmlns:a16="http://schemas.microsoft.com/office/drawing/2014/main" val="884721353"/>
                    </a:ext>
                  </a:extLst>
                </a:gridCol>
                <a:gridCol w="2103120">
                  <a:extLst>
                    <a:ext uri="{9D8B030D-6E8A-4147-A177-3AD203B41FA5}">
                      <a16:colId xmlns:a16="http://schemas.microsoft.com/office/drawing/2014/main" val="106988196"/>
                    </a:ext>
                  </a:extLst>
                </a:gridCol>
                <a:gridCol w="2103120">
                  <a:extLst>
                    <a:ext uri="{9D8B030D-6E8A-4147-A177-3AD203B41FA5}">
                      <a16:colId xmlns:a16="http://schemas.microsoft.com/office/drawing/2014/main" val="3397419798"/>
                    </a:ext>
                  </a:extLst>
                </a:gridCol>
              </a:tblGrid>
              <a:tr h="370840">
                <a:tc>
                  <a:txBody>
                    <a:bodyPr/>
                    <a:lstStyle/>
                    <a:p>
                      <a:r>
                        <a:rPr lang="en-US" b="1" dirty="0"/>
                        <a:t>Company</a:t>
                      </a:r>
                    </a:p>
                  </a:txBody>
                  <a:tcPr/>
                </a:tc>
                <a:tc>
                  <a:txBody>
                    <a:bodyPr/>
                    <a:lstStyle/>
                    <a:p>
                      <a:r>
                        <a:rPr lang="en-US" b="1" dirty="0"/>
                        <a:t>Symbol</a:t>
                      </a:r>
                    </a:p>
                  </a:txBody>
                  <a:tcPr/>
                </a:tc>
                <a:tc>
                  <a:txBody>
                    <a:bodyPr/>
                    <a:lstStyle/>
                    <a:p>
                      <a:r>
                        <a:rPr lang="en-US" b="1" dirty="0"/>
                        <a:t>Industry</a:t>
                      </a:r>
                    </a:p>
                  </a:txBody>
                  <a:tcPr/>
                </a:tc>
                <a:tc>
                  <a:txBody>
                    <a:bodyPr/>
                    <a:lstStyle/>
                    <a:p>
                      <a:r>
                        <a:rPr lang="en-US" b="1" dirty="0"/>
                        <a:t>Share Price ($)</a:t>
                      </a:r>
                    </a:p>
                  </a:txBody>
                  <a:tcPr/>
                </a:tc>
                <a:tc>
                  <a:txBody>
                    <a:bodyPr/>
                    <a:lstStyle/>
                    <a:p>
                      <a:r>
                        <a:rPr lang="en-US" b="1" dirty="0"/>
                        <a:t>Volume</a:t>
                      </a:r>
                    </a:p>
                  </a:txBody>
                  <a:tcPr/>
                </a:tc>
                <a:extLst>
                  <a:ext uri="{0D108BD9-81ED-4DB2-BD59-A6C34878D82A}">
                    <a16:rowId xmlns:a16="http://schemas.microsoft.com/office/drawing/2014/main" val="329736109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tx1"/>
                          </a:solidFill>
                          <a:effectLst/>
                          <a:latin typeface="+mn-lt"/>
                          <a:ea typeface="+mn-ea"/>
                          <a:cs typeface="+mn-cs"/>
                        </a:rPr>
                        <a:t>Travelers</a:t>
                      </a:r>
                    </a:p>
                  </a:txBody>
                  <a:tcPr/>
                </a:tc>
                <a:tc>
                  <a:txBody>
                    <a:bodyPr/>
                    <a:lstStyle/>
                    <a:p>
                      <a:r>
                        <a:rPr lang="en-US" dirty="0"/>
                        <a:t>TRV</a:t>
                      </a:r>
                    </a:p>
                  </a:txBody>
                  <a:tcPr/>
                </a:tc>
                <a:tc>
                  <a:txBody>
                    <a:bodyPr/>
                    <a:lstStyle/>
                    <a:p>
                      <a:r>
                        <a:rPr lang="en-US" sz="1800" kern="1200" dirty="0">
                          <a:solidFill>
                            <a:schemeClr val="tx1"/>
                          </a:solidFill>
                          <a:effectLst/>
                          <a:latin typeface="+mn-lt"/>
                          <a:ea typeface="+mn-ea"/>
                          <a:cs typeface="+mn-cs"/>
                        </a:rPr>
                        <a:t>Insurance </a:t>
                      </a:r>
                      <a:endParaRPr lang="en-US" dirty="0"/>
                    </a:p>
                  </a:txBody>
                  <a:tcPr/>
                </a:tc>
                <a:tc>
                  <a:txBody>
                    <a:bodyPr/>
                    <a:lstStyle/>
                    <a:p>
                      <a:r>
                        <a:rPr lang="en-US" sz="1800" kern="1200" dirty="0">
                          <a:solidFill>
                            <a:schemeClr val="tx1"/>
                          </a:solidFill>
                          <a:effectLst/>
                          <a:latin typeface="+mn-lt"/>
                          <a:ea typeface="+mn-ea"/>
                          <a:cs typeface="+mn-cs"/>
                        </a:rPr>
                        <a:t>128.62</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tx1"/>
                          </a:solidFill>
                          <a:effectLst/>
                          <a:latin typeface="+mn-lt"/>
                          <a:ea typeface="+mn-ea"/>
                          <a:cs typeface="+mn-cs"/>
                        </a:rPr>
                        <a:t>1,808,224</a:t>
                      </a:r>
                    </a:p>
                  </a:txBody>
                  <a:tcPr/>
                </a:tc>
                <a:extLst>
                  <a:ext uri="{0D108BD9-81ED-4DB2-BD59-A6C34878D82A}">
                    <a16:rowId xmlns:a16="http://schemas.microsoft.com/office/drawing/2014/main" val="194477652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tx1"/>
                          </a:solidFill>
                          <a:effectLst/>
                          <a:latin typeface="+mn-lt"/>
                          <a:ea typeface="+mn-ea"/>
                          <a:cs typeface="+mn-cs"/>
                        </a:rPr>
                        <a:t>UnitedHealth Group</a:t>
                      </a:r>
                    </a:p>
                  </a:txBody>
                  <a:tcPr/>
                </a:tc>
                <a:tc>
                  <a:txBody>
                    <a:bodyPr/>
                    <a:lstStyle/>
                    <a:p>
                      <a:r>
                        <a:rPr lang="en-US" sz="1800" kern="1200" dirty="0">
                          <a:solidFill>
                            <a:schemeClr val="tx1"/>
                          </a:solidFill>
                          <a:effectLst/>
                          <a:latin typeface="+mn-lt"/>
                          <a:ea typeface="+mn-ea"/>
                          <a:cs typeface="+mn-cs"/>
                        </a:rPr>
                        <a:t>UNH</a:t>
                      </a:r>
                      <a:endParaRPr lang="en-US" dirty="0"/>
                    </a:p>
                  </a:txBody>
                  <a:tcPr/>
                </a:tc>
                <a:tc>
                  <a:txBody>
                    <a:bodyPr/>
                    <a:lstStyle/>
                    <a:p>
                      <a:r>
                        <a:rPr lang="en-US" sz="1800" kern="1200" dirty="0">
                          <a:solidFill>
                            <a:schemeClr val="tx1"/>
                          </a:solidFill>
                          <a:effectLst/>
                          <a:latin typeface="+mn-lt"/>
                          <a:ea typeface="+mn-ea"/>
                          <a:cs typeface="+mn-cs"/>
                        </a:rPr>
                        <a:t>Healthcare</a:t>
                      </a:r>
                      <a:endParaRPr lang="en-US" dirty="0"/>
                    </a:p>
                  </a:txBody>
                  <a:tcPr/>
                </a:tc>
                <a:tc>
                  <a:txBody>
                    <a:bodyPr/>
                    <a:lstStyle/>
                    <a:p>
                      <a:r>
                        <a:rPr lang="en-US" sz="1800" kern="1200" dirty="0">
                          <a:solidFill>
                            <a:schemeClr val="tx1"/>
                          </a:solidFill>
                          <a:effectLst/>
                          <a:latin typeface="+mn-lt"/>
                          <a:ea typeface="+mn-ea"/>
                          <a:cs typeface="+mn-cs"/>
                        </a:rPr>
                        <a:t>203.89 </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tx1"/>
                          </a:solidFill>
                          <a:effectLst/>
                          <a:latin typeface="+mn-lt"/>
                          <a:ea typeface="+mn-ea"/>
                          <a:cs typeface="+mn-cs"/>
                        </a:rPr>
                        <a:t>8,949,715</a:t>
                      </a:r>
                    </a:p>
                  </a:txBody>
                  <a:tcPr/>
                </a:tc>
                <a:extLst>
                  <a:ext uri="{0D108BD9-81ED-4DB2-BD59-A6C34878D82A}">
                    <a16:rowId xmlns:a16="http://schemas.microsoft.com/office/drawing/2014/main" val="324535010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tx1"/>
                          </a:solidFill>
                          <a:effectLst/>
                          <a:latin typeface="+mn-lt"/>
                          <a:ea typeface="+mn-ea"/>
                          <a:cs typeface="+mn-cs"/>
                        </a:rPr>
                        <a:t>United Technologies</a:t>
                      </a:r>
                    </a:p>
                  </a:txBody>
                  <a:tcPr/>
                </a:tc>
                <a:tc>
                  <a:txBody>
                    <a:bodyPr/>
                    <a:lstStyle/>
                    <a:p>
                      <a:r>
                        <a:rPr lang="en-US" sz="1800" kern="1200" dirty="0">
                          <a:solidFill>
                            <a:schemeClr val="tx1"/>
                          </a:solidFill>
                          <a:effectLst/>
                          <a:latin typeface="+mn-lt"/>
                          <a:ea typeface="+mn-ea"/>
                          <a:cs typeface="+mn-cs"/>
                        </a:rPr>
                        <a:t>UTX </a:t>
                      </a:r>
                      <a:endParaRPr lang="en-US" dirty="0"/>
                    </a:p>
                  </a:txBody>
                  <a:tcPr/>
                </a:tc>
                <a:tc>
                  <a:txBody>
                    <a:bodyPr/>
                    <a:lstStyle/>
                    <a:p>
                      <a:r>
                        <a:rPr lang="en-US" sz="1800" kern="1200" dirty="0">
                          <a:solidFill>
                            <a:schemeClr val="tx1"/>
                          </a:solidFill>
                          <a:effectLst/>
                          <a:latin typeface="+mn-lt"/>
                          <a:ea typeface="+mn-ea"/>
                          <a:cs typeface="+mn-cs"/>
                        </a:rPr>
                        <a:t>Conglomerate</a:t>
                      </a:r>
                      <a:endParaRPr lang="en-US" dirty="0"/>
                    </a:p>
                  </a:txBody>
                  <a:tcPr/>
                </a:tc>
                <a:tc>
                  <a:txBody>
                    <a:bodyPr/>
                    <a:lstStyle/>
                    <a:p>
                      <a:r>
                        <a:rPr lang="en-US" sz="1800" kern="1200" dirty="0">
                          <a:solidFill>
                            <a:schemeClr val="tx1"/>
                          </a:solidFill>
                          <a:effectLst/>
                          <a:latin typeface="+mn-lt"/>
                          <a:ea typeface="+mn-ea"/>
                          <a:cs typeface="+mn-cs"/>
                        </a:rPr>
                        <a:t>119.36 </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tx1"/>
                          </a:solidFill>
                          <a:effectLst/>
                          <a:latin typeface="+mn-lt"/>
                          <a:ea typeface="+mn-ea"/>
                          <a:cs typeface="+mn-cs"/>
                        </a:rPr>
                        <a:t>2,026,513</a:t>
                      </a:r>
                    </a:p>
                  </a:txBody>
                  <a:tcPr/>
                </a:tc>
                <a:extLst>
                  <a:ext uri="{0D108BD9-81ED-4DB2-BD59-A6C34878D82A}">
                    <a16:rowId xmlns:a16="http://schemas.microsoft.com/office/drawing/2014/main" val="10554482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tx1"/>
                          </a:solidFill>
                          <a:effectLst/>
                          <a:latin typeface="+mn-lt"/>
                          <a:ea typeface="+mn-ea"/>
                          <a:cs typeface="+mn-cs"/>
                        </a:rPr>
                        <a:t>Visa</a:t>
                      </a:r>
                    </a:p>
                  </a:txBody>
                  <a:tcPr/>
                </a:tc>
                <a:tc>
                  <a:txBody>
                    <a:bodyPr/>
                    <a:lstStyle/>
                    <a:p>
                      <a:r>
                        <a:rPr lang="en-US" sz="1800" kern="1200" dirty="0">
                          <a:solidFill>
                            <a:schemeClr val="tx1"/>
                          </a:solidFill>
                          <a:effectLst/>
                          <a:latin typeface="+mn-lt"/>
                          <a:ea typeface="+mn-ea"/>
                          <a:cs typeface="+mn-cs"/>
                        </a:rPr>
                        <a:t>V </a:t>
                      </a:r>
                      <a:endParaRPr lang="en-US" dirty="0"/>
                    </a:p>
                  </a:txBody>
                  <a:tcPr/>
                </a:tc>
                <a:tc>
                  <a:txBody>
                    <a:bodyPr/>
                    <a:lstStyle/>
                    <a:p>
                      <a:r>
                        <a:rPr lang="en-US" sz="1800" kern="1200" dirty="0">
                          <a:solidFill>
                            <a:schemeClr val="tx1"/>
                          </a:solidFill>
                          <a:effectLst/>
                          <a:latin typeface="+mn-lt"/>
                          <a:ea typeface="+mn-ea"/>
                          <a:cs typeface="+mn-cs"/>
                        </a:rPr>
                        <a:t>Financial</a:t>
                      </a:r>
                      <a:endParaRPr lang="en-US" dirty="0"/>
                    </a:p>
                  </a:txBody>
                  <a:tcPr/>
                </a:tc>
                <a:tc>
                  <a:txBody>
                    <a:bodyPr/>
                    <a:lstStyle/>
                    <a:p>
                      <a:r>
                        <a:rPr lang="en-US" sz="1800" kern="1200" dirty="0">
                          <a:solidFill>
                            <a:schemeClr val="tx1"/>
                          </a:solidFill>
                          <a:effectLst/>
                          <a:latin typeface="+mn-lt"/>
                          <a:ea typeface="+mn-ea"/>
                          <a:cs typeface="+mn-cs"/>
                        </a:rPr>
                        <a:t>107.54</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tx1"/>
                          </a:solidFill>
                          <a:effectLst/>
                          <a:latin typeface="+mn-lt"/>
                          <a:ea typeface="+mn-ea"/>
                          <a:cs typeface="+mn-cs"/>
                        </a:rPr>
                        <a:t>5,979,405</a:t>
                      </a:r>
                    </a:p>
                  </a:txBody>
                  <a:tcPr/>
                </a:tc>
                <a:extLst>
                  <a:ext uri="{0D108BD9-81ED-4DB2-BD59-A6C34878D82A}">
                    <a16:rowId xmlns:a16="http://schemas.microsoft.com/office/drawing/2014/main" val="72449750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tx1"/>
                          </a:solidFill>
                          <a:effectLst/>
                          <a:latin typeface="+mn-lt"/>
                          <a:ea typeface="+mn-ea"/>
                          <a:cs typeface="+mn-cs"/>
                        </a:rPr>
                        <a:t>Verizon</a:t>
                      </a:r>
                    </a:p>
                  </a:txBody>
                  <a:tcPr/>
                </a:tc>
                <a:tc>
                  <a:txBody>
                    <a:bodyPr/>
                    <a:lstStyle/>
                    <a:p>
                      <a:r>
                        <a:rPr lang="en-US" dirty="0"/>
                        <a:t>VZ</a:t>
                      </a:r>
                    </a:p>
                  </a:txBody>
                  <a:tcPr/>
                </a:tc>
                <a:tc>
                  <a:txBody>
                    <a:bodyPr/>
                    <a:lstStyle/>
                    <a:p>
                      <a:r>
                        <a:rPr lang="en-US" sz="1800" kern="1200" dirty="0">
                          <a:solidFill>
                            <a:schemeClr val="tx1"/>
                          </a:solidFill>
                          <a:effectLst/>
                          <a:latin typeface="+mn-lt"/>
                          <a:ea typeface="+mn-ea"/>
                          <a:cs typeface="+mn-cs"/>
                        </a:rPr>
                        <a:t>Telecommunications</a:t>
                      </a:r>
                      <a:endParaRPr lang="en-US" dirty="0"/>
                    </a:p>
                  </a:txBody>
                  <a:tcPr/>
                </a:tc>
                <a:tc>
                  <a:txBody>
                    <a:bodyPr/>
                    <a:lstStyle/>
                    <a:p>
                      <a:r>
                        <a:rPr lang="en-US" sz="1800" kern="1200" dirty="0">
                          <a:solidFill>
                            <a:schemeClr val="tx1"/>
                          </a:solidFill>
                          <a:effectLst/>
                          <a:latin typeface="+mn-lt"/>
                          <a:ea typeface="+mn-ea"/>
                          <a:cs typeface="+mn-cs"/>
                        </a:rPr>
                        <a:t>48.40</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tx1"/>
                          </a:solidFill>
                          <a:effectLst/>
                          <a:latin typeface="+mn-lt"/>
                          <a:ea typeface="+mn-ea"/>
                          <a:cs typeface="+mn-cs"/>
                        </a:rPr>
                        <a:t>14,842,814</a:t>
                      </a:r>
                    </a:p>
                  </a:txBody>
                  <a:tcPr/>
                </a:tc>
                <a:extLst>
                  <a:ext uri="{0D108BD9-81ED-4DB2-BD59-A6C34878D82A}">
                    <a16:rowId xmlns:a16="http://schemas.microsoft.com/office/drawing/2014/main" val="117054219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tx1"/>
                          </a:solidFill>
                          <a:effectLst/>
                          <a:latin typeface="+mn-lt"/>
                          <a:ea typeface="+mn-ea"/>
                          <a:cs typeface="+mn-cs"/>
                        </a:rPr>
                        <a:t>Wal-Mart</a:t>
                      </a:r>
                    </a:p>
                  </a:txBody>
                  <a:tcPr/>
                </a:tc>
                <a:tc>
                  <a:txBody>
                    <a:bodyPr/>
                    <a:lstStyle/>
                    <a:p>
                      <a:r>
                        <a:rPr lang="en-US" dirty="0"/>
                        <a:t>WMT</a:t>
                      </a:r>
                    </a:p>
                  </a:txBody>
                  <a:tcPr/>
                </a:tc>
                <a:tc>
                  <a:txBody>
                    <a:bodyPr/>
                    <a:lstStyle/>
                    <a:p>
                      <a:r>
                        <a:rPr lang="en-US" sz="1800" kern="1200" dirty="0">
                          <a:solidFill>
                            <a:schemeClr val="tx1"/>
                          </a:solidFill>
                          <a:effectLst/>
                          <a:latin typeface="+mn-lt"/>
                          <a:ea typeface="+mn-ea"/>
                          <a:cs typeface="+mn-cs"/>
                        </a:rPr>
                        <a:t>Retail</a:t>
                      </a:r>
                      <a:endParaRPr lang="en-US" dirty="0"/>
                    </a:p>
                  </a:txBody>
                  <a:tcPr/>
                </a:tc>
                <a:tc>
                  <a:txBody>
                    <a:bodyPr/>
                    <a:lstStyle/>
                    <a:p>
                      <a:r>
                        <a:rPr lang="en-US" sz="1800" kern="1200" dirty="0">
                          <a:solidFill>
                            <a:schemeClr val="tx1"/>
                          </a:solidFill>
                          <a:effectLst/>
                          <a:latin typeface="+mn-lt"/>
                          <a:ea typeface="+mn-ea"/>
                          <a:cs typeface="+mn-cs"/>
                        </a:rPr>
                        <a:t>85.98</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tx1"/>
                          </a:solidFill>
                          <a:effectLst/>
                          <a:latin typeface="+mn-lt"/>
                          <a:ea typeface="+mn-ea"/>
                          <a:cs typeface="+mn-cs"/>
                        </a:rPr>
                        <a:t>5,851,546</a:t>
                      </a:r>
                    </a:p>
                  </a:txBody>
                  <a:tcPr/>
                </a:tc>
                <a:extLst>
                  <a:ext uri="{0D108BD9-81ED-4DB2-BD59-A6C34878D82A}">
                    <a16:rowId xmlns:a16="http://schemas.microsoft.com/office/drawing/2014/main" val="111107728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tx1"/>
                          </a:solidFill>
                          <a:effectLst/>
                          <a:latin typeface="+mn-lt"/>
                          <a:ea typeface="+mn-ea"/>
                          <a:cs typeface="+mn-cs"/>
                        </a:rPr>
                        <a:t>ExxonMobil</a:t>
                      </a:r>
                    </a:p>
                  </a:txBody>
                  <a:tcPr/>
                </a:tc>
                <a:tc>
                  <a:txBody>
                    <a:bodyPr/>
                    <a:lstStyle/>
                    <a:p>
                      <a:r>
                        <a:rPr lang="en-US" dirty="0"/>
                        <a:t>XOM</a:t>
                      </a:r>
                    </a:p>
                  </a:txBody>
                  <a:tcPr/>
                </a:tc>
                <a:tc>
                  <a:txBody>
                    <a:bodyPr/>
                    <a:lstStyle/>
                    <a:p>
                      <a:r>
                        <a:rPr lang="en-US" sz="1800" kern="1200" dirty="0">
                          <a:solidFill>
                            <a:schemeClr val="tx1"/>
                          </a:solidFill>
                          <a:effectLst/>
                          <a:latin typeface="+mn-lt"/>
                          <a:ea typeface="+mn-ea"/>
                          <a:cs typeface="+mn-cs"/>
                        </a:rPr>
                        <a:t>Chemical, Oil, and Gas </a:t>
                      </a:r>
                      <a:endParaRPr lang="en-US" dirty="0"/>
                    </a:p>
                  </a:txBody>
                  <a:tcPr/>
                </a:tc>
                <a:tc>
                  <a:txBody>
                    <a:bodyPr/>
                    <a:lstStyle/>
                    <a:p>
                      <a:r>
                        <a:rPr lang="en-US" sz="1800" kern="1200" dirty="0">
                          <a:solidFill>
                            <a:schemeClr val="tx1"/>
                          </a:solidFill>
                          <a:effectLst/>
                          <a:latin typeface="+mn-lt"/>
                          <a:ea typeface="+mn-ea"/>
                          <a:cs typeface="+mn-cs"/>
                        </a:rPr>
                        <a:t>82.96</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tx1"/>
                          </a:solidFill>
                          <a:effectLst/>
                          <a:latin typeface="+mn-lt"/>
                          <a:ea typeface="+mn-ea"/>
                          <a:cs typeface="+mn-cs"/>
                        </a:rPr>
                        <a:t>6,444,106</a:t>
                      </a:r>
                    </a:p>
                  </a:txBody>
                  <a:tcPr/>
                </a:tc>
                <a:extLst>
                  <a:ext uri="{0D108BD9-81ED-4DB2-BD59-A6C34878D82A}">
                    <a16:rowId xmlns:a16="http://schemas.microsoft.com/office/drawing/2014/main" val="765721536"/>
                  </a:ext>
                </a:extLst>
              </a:tr>
            </a:tbl>
          </a:graphicData>
        </a:graphic>
      </p:graphicFrame>
    </p:spTree>
    <p:extLst>
      <p:ext uri="{BB962C8B-B14F-4D97-AF65-F5344CB8AC3E}">
        <p14:creationId xmlns:p14="http://schemas.microsoft.com/office/powerpoint/2010/main" val="158855954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18057"/>
            <a:ext cx="10515600" cy="1118351"/>
          </a:xfrm>
        </p:spPr>
        <p:txBody>
          <a:bodyPr>
            <a:normAutofit/>
          </a:bodyPr>
          <a:lstStyle/>
          <a:p>
            <a:r>
              <a:rPr lang="en-US" sz="4900" dirty="0"/>
              <a:t>Measures of Variability </a:t>
            </a:r>
            <a:r>
              <a:rPr lang="en-US" sz="4000" dirty="0"/>
              <a:t>(Slide 8 of 10)</a:t>
            </a:r>
          </a:p>
        </p:txBody>
      </p:sp>
      <p:sp>
        <p:nvSpPr>
          <p:cNvPr id="3" name="Text Placeholder 2">
            <a:extLst>
              <a:ext uri="{FF2B5EF4-FFF2-40B4-BE49-F238E27FC236}">
                <a16:creationId xmlns:a16="http://schemas.microsoft.com/office/drawing/2014/main" id="{1CBEE524-2AF8-48EB-AF31-7E074CFEF008}"/>
              </a:ext>
            </a:extLst>
          </p:cNvPr>
          <p:cNvSpPr>
            <a:spLocks noGrp="1"/>
          </p:cNvSpPr>
          <p:nvPr>
            <p:ph type="body" sz="quarter" idx="12"/>
          </p:nvPr>
        </p:nvSpPr>
        <p:spPr>
          <a:xfrm>
            <a:off x="838200" y="1341121"/>
            <a:ext cx="10515600" cy="2360930"/>
          </a:xfrm>
        </p:spPr>
        <p:txBody>
          <a:bodyPr/>
          <a:lstStyle/>
          <a:p>
            <a:pPr marL="0" indent="0">
              <a:buNone/>
            </a:pPr>
            <a:r>
              <a:rPr lang="en-US" dirty="0"/>
              <a:t>Figure 2.19: Calculating Variability Measures for the Home Sales Data in Excel</a:t>
            </a:r>
          </a:p>
        </p:txBody>
      </p:sp>
      <p:pic>
        <p:nvPicPr>
          <p:cNvPr id="9" name="Picture Placeholder 8" descr="The table lists the home sale and selling price in two columns. It also consists of formulas for mean, median, mode 1, mode 2, range, variance, standard deviation, coefficient of variation, eighty-fifth percentile, first quartile, second quartile, third quartile, and I q r. A table in the bottom right of the above table lists the home sale and selling price in two columns. This table shows the exact value of the above formulas.&#10;">
            <a:extLst>
              <a:ext uri="{FF2B5EF4-FFF2-40B4-BE49-F238E27FC236}">
                <a16:creationId xmlns:a16="http://schemas.microsoft.com/office/drawing/2014/main" id="{58BAEF0A-6AE0-48F7-AA22-4492549300C8}"/>
              </a:ext>
            </a:extLst>
          </p:cNvPr>
          <p:cNvPicPr>
            <a:picLocks noGrp="1" noChangeAspect="1"/>
          </p:cNvPicPr>
          <p:nvPr>
            <p:ph type="pic" sz="quarter" idx="13"/>
          </p:nvPr>
        </p:nvPicPr>
        <p:blipFill rotWithShape="1">
          <a:blip r:embed="rId3" cstate="print">
            <a:extLst>
              <a:ext uri="{28A0092B-C50C-407E-A947-70E740481C1C}">
                <a14:useLocalDpi xmlns:a14="http://schemas.microsoft.com/office/drawing/2010/main" val="0"/>
              </a:ext>
            </a:extLst>
          </a:blip>
          <a:srcRect t="7428" b="5146"/>
          <a:stretch/>
        </p:blipFill>
        <p:spPr>
          <a:xfrm>
            <a:off x="2903219" y="2028825"/>
            <a:ext cx="6385561" cy="3900475"/>
          </a:xfrm>
        </p:spPr>
      </p:pic>
    </p:spTree>
    <p:extLst>
      <p:ext uri="{BB962C8B-B14F-4D97-AF65-F5344CB8AC3E}">
        <p14:creationId xmlns:p14="http://schemas.microsoft.com/office/powerpoint/2010/main" val="272525541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18057"/>
            <a:ext cx="10515600" cy="692583"/>
          </a:xfrm>
        </p:spPr>
        <p:txBody>
          <a:bodyPr/>
          <a:lstStyle/>
          <a:p>
            <a:r>
              <a:rPr lang="en-US" dirty="0"/>
              <a:t>Measures of Variability </a:t>
            </a:r>
            <a:r>
              <a:rPr lang="en-US" sz="3600" dirty="0"/>
              <a:t>(Slide 9 of 10)</a:t>
            </a:r>
          </a:p>
        </p:txBody>
      </p:sp>
      <p:sp>
        <p:nvSpPr>
          <p:cNvPr id="3" name="Content Placeholder 2"/>
          <p:cNvSpPr>
            <a:spLocks noGrp="1"/>
          </p:cNvSpPr>
          <p:nvPr>
            <p:ph type="body" sz="quarter" idx="12"/>
          </p:nvPr>
        </p:nvSpPr>
        <p:spPr>
          <a:xfrm>
            <a:off x="838200" y="1319349"/>
            <a:ext cx="10515600" cy="2315210"/>
          </a:xfrm>
        </p:spPr>
        <p:txBody>
          <a:bodyPr vert="horz" lIns="91440" tIns="45720" rIns="91440" bIns="45720" rtlCol="0" anchor="t">
            <a:noAutofit/>
          </a:bodyPr>
          <a:lstStyle/>
          <a:p>
            <a:pPr marL="0" indent="0">
              <a:lnSpc>
                <a:spcPct val="100000"/>
              </a:lnSpc>
              <a:buNone/>
            </a:pPr>
            <a:r>
              <a:rPr lang="en-US" dirty="0"/>
              <a:t>Coefficient of Variation</a:t>
            </a:r>
          </a:p>
          <a:p>
            <a:pPr marL="457200" lvl="1" indent="-220345">
              <a:lnSpc>
                <a:spcPct val="100000"/>
              </a:lnSpc>
            </a:pPr>
            <a:r>
              <a:rPr lang="en-US" sz="2600" dirty="0"/>
              <a:t>The </a:t>
            </a:r>
            <a:r>
              <a:rPr lang="en-US" sz="2600" b="1" dirty="0"/>
              <a:t>coefficient of variation </a:t>
            </a:r>
            <a:r>
              <a:rPr lang="en-US" sz="2600" dirty="0"/>
              <a:t>is a descriptive statistic that indicates how large the standard deviation is relative to the mean.</a:t>
            </a:r>
            <a:endParaRPr lang="en-US" sz="2600" dirty="0">
              <a:cs typeface="Calibri"/>
            </a:endParaRPr>
          </a:p>
          <a:p>
            <a:pPr marL="457200" lvl="1" indent="-220345">
              <a:lnSpc>
                <a:spcPct val="100000"/>
              </a:lnSpc>
            </a:pPr>
            <a:r>
              <a:rPr lang="en-US" sz="2600" dirty="0"/>
              <a:t>Expressed as a percentage.</a:t>
            </a:r>
            <a:endParaRPr lang="en-US" sz="2600" dirty="0">
              <a:cs typeface="Calibri"/>
            </a:endParaRPr>
          </a:p>
          <a:p>
            <a:pPr marL="594360" lvl="1" indent="0">
              <a:lnSpc>
                <a:spcPct val="100000"/>
              </a:lnSpc>
              <a:buNone/>
            </a:pPr>
            <a:endParaRPr lang="en-US" b="1" dirty="0"/>
          </a:p>
        </p:txBody>
      </p:sp>
      <p:pic>
        <p:nvPicPr>
          <p:cNvPr id="7" name="Picture Placeholder 6" descr="The coefficient of variation is standard deviation over mean times 100, in percent.">
            <a:extLst>
              <a:ext uri="{FF2B5EF4-FFF2-40B4-BE49-F238E27FC236}">
                <a16:creationId xmlns:a16="http://schemas.microsoft.com/office/drawing/2014/main" id="{DE33DE31-238D-4FF7-A71D-37C0620C3B02}"/>
              </a:ext>
            </a:extLst>
          </p:cNvPr>
          <p:cNvPicPr>
            <a:picLocks noGrp="1" noChangeAspect="1"/>
          </p:cNvPicPr>
          <p:nvPr>
            <p:ph type="pic" sz="quarter" idx="13"/>
          </p:nvPr>
        </p:nvPicPr>
        <p:blipFill rotWithShape="1">
          <a:blip r:embed="rId3"/>
          <a:srcRect l="-493" r="-328"/>
          <a:stretch/>
        </p:blipFill>
        <p:spPr>
          <a:xfrm>
            <a:off x="1234441" y="3246120"/>
            <a:ext cx="10119359" cy="1400175"/>
          </a:xfrm>
          <a:prstGeom prst="rect">
            <a:avLst/>
          </a:prstGeom>
        </p:spPr>
      </p:pic>
    </p:spTree>
    <p:extLst>
      <p:ext uri="{BB962C8B-B14F-4D97-AF65-F5344CB8AC3E}">
        <p14:creationId xmlns:p14="http://schemas.microsoft.com/office/powerpoint/2010/main" val="228852798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18058"/>
            <a:ext cx="10515600" cy="782940"/>
          </a:xfrm>
        </p:spPr>
        <p:txBody>
          <a:bodyPr/>
          <a:lstStyle/>
          <a:p>
            <a:r>
              <a:rPr lang="en-US" dirty="0"/>
              <a:t>Measures of Variability </a:t>
            </a:r>
            <a:r>
              <a:rPr lang="en-US" sz="3600" dirty="0"/>
              <a:t>(Slide 10 of 10)</a:t>
            </a:r>
            <a:endParaRPr lang="en-US" dirty="0"/>
          </a:p>
        </p:txBody>
      </p:sp>
      <p:sp>
        <p:nvSpPr>
          <p:cNvPr id="3" name="Content Placeholder 2"/>
          <p:cNvSpPr>
            <a:spLocks noGrp="1"/>
          </p:cNvSpPr>
          <p:nvPr>
            <p:ph type="body" sz="quarter" idx="12"/>
          </p:nvPr>
        </p:nvSpPr>
        <p:spPr>
          <a:xfrm>
            <a:off x="838200" y="1319348"/>
            <a:ext cx="10515600" cy="2727960"/>
          </a:xfrm>
        </p:spPr>
        <p:txBody>
          <a:bodyPr vert="horz" lIns="91440" tIns="45720" rIns="91440" bIns="45720" rtlCol="0" anchor="t">
            <a:noAutofit/>
          </a:bodyPr>
          <a:lstStyle/>
          <a:p>
            <a:pPr marL="0" indent="0">
              <a:lnSpc>
                <a:spcPct val="100000"/>
              </a:lnSpc>
              <a:buNone/>
            </a:pPr>
            <a:r>
              <a:rPr lang="en-US" dirty="0"/>
              <a:t>Computation of Coefficient of Variation</a:t>
            </a:r>
          </a:p>
          <a:p>
            <a:pPr marL="0" indent="0">
              <a:lnSpc>
                <a:spcPct val="100000"/>
              </a:lnSpc>
              <a:buNone/>
            </a:pPr>
            <a:r>
              <a:rPr lang="en-US" sz="2600" dirty="0"/>
              <a:t>Illustration:</a:t>
            </a:r>
          </a:p>
          <a:p>
            <a:pPr marL="457200">
              <a:lnSpc>
                <a:spcPct val="100000"/>
              </a:lnSpc>
            </a:pPr>
            <a:r>
              <a:rPr lang="en-US" sz="2400" dirty="0"/>
              <a:t>Consider the class size data:  </a:t>
            </a:r>
          </a:p>
          <a:p>
            <a:pPr marL="457200">
              <a:lnSpc>
                <a:spcPct val="100000"/>
              </a:lnSpc>
              <a:buNone/>
            </a:pPr>
            <a:r>
              <a:rPr lang="en-US" sz="2400" dirty="0"/>
              <a:t>		46   54   42   46   32</a:t>
            </a:r>
          </a:p>
          <a:p>
            <a:pPr marL="457200">
              <a:lnSpc>
                <a:spcPct val="100000"/>
              </a:lnSpc>
            </a:pPr>
            <a:r>
              <a:rPr lang="en-US" sz="2400" dirty="0"/>
              <a:t>Mean, </a:t>
            </a:r>
          </a:p>
        </p:txBody>
      </p:sp>
      <p:graphicFrame>
        <p:nvGraphicFramePr>
          <p:cNvPr id="10" name="Object 9">
            <a:extLst>
              <a:ext uri="{FF2B5EF4-FFF2-40B4-BE49-F238E27FC236}">
                <a16:creationId xmlns:a16="http://schemas.microsoft.com/office/drawing/2014/main" id="{26C13DFF-2312-4CBA-893D-1625A90AED2C}"/>
              </a:ext>
            </a:extLst>
          </p:cNvPr>
          <p:cNvGraphicFramePr>
            <a:graphicFrameLocks noChangeAspect="1"/>
          </p:cNvGraphicFramePr>
          <p:nvPr>
            <p:extLst>
              <p:ext uri="{D42A27DB-BD31-4B8C-83A1-F6EECF244321}">
                <p14:modId xmlns:p14="http://schemas.microsoft.com/office/powerpoint/2010/main" val="1926717350"/>
              </p:ext>
            </p:extLst>
          </p:nvPr>
        </p:nvGraphicFramePr>
        <p:xfrm>
          <a:off x="2202180" y="3421478"/>
          <a:ext cx="1057050" cy="342630"/>
        </p:xfrm>
        <a:graphic>
          <a:graphicData uri="http://schemas.openxmlformats.org/presentationml/2006/ole">
            <mc:AlternateContent xmlns:mc="http://schemas.openxmlformats.org/markup-compatibility/2006">
              <mc:Choice xmlns:v="urn:schemas-microsoft-com:vml" Requires="v">
                <p:oleObj spid="_x0000_s9485" name="Equation" r:id="rId4" imgW="469800" imgH="152280" progId="Equation.DSMT4">
                  <p:embed/>
                </p:oleObj>
              </mc:Choice>
              <mc:Fallback>
                <p:oleObj name="Equation" r:id="rId4" imgW="469800" imgH="152280" progId="Equation.DSMT4">
                  <p:embed/>
                  <p:pic>
                    <p:nvPicPr>
                      <p:cNvPr id="0" name=""/>
                      <p:cNvPicPr/>
                      <p:nvPr/>
                    </p:nvPicPr>
                    <p:blipFill>
                      <a:blip r:embed="rId5"/>
                      <a:stretch>
                        <a:fillRect/>
                      </a:stretch>
                    </p:blipFill>
                    <p:spPr>
                      <a:xfrm>
                        <a:off x="2202180" y="3421478"/>
                        <a:ext cx="1057050" cy="342630"/>
                      </a:xfrm>
                      <a:prstGeom prst="rect">
                        <a:avLst/>
                      </a:prstGeom>
                    </p:spPr>
                  </p:pic>
                </p:oleObj>
              </mc:Fallback>
            </mc:AlternateContent>
          </a:graphicData>
        </a:graphic>
      </p:graphicFrame>
      <p:sp>
        <p:nvSpPr>
          <p:cNvPr id="8" name="Text Placeholder 7">
            <a:extLst>
              <a:ext uri="{FF2B5EF4-FFF2-40B4-BE49-F238E27FC236}">
                <a16:creationId xmlns:a16="http://schemas.microsoft.com/office/drawing/2014/main" id="{A42F5925-78EF-4C48-B319-789EA24219A9}"/>
              </a:ext>
            </a:extLst>
          </p:cNvPr>
          <p:cNvSpPr>
            <a:spLocks noGrp="1"/>
          </p:cNvSpPr>
          <p:nvPr>
            <p:ph type="body" sz="quarter" idx="17"/>
          </p:nvPr>
        </p:nvSpPr>
        <p:spPr>
          <a:xfrm>
            <a:off x="838200" y="3947536"/>
            <a:ext cx="3627120" cy="795338"/>
          </a:xfrm>
        </p:spPr>
        <p:txBody>
          <a:bodyPr/>
          <a:lstStyle/>
          <a:p>
            <a:pPr marL="457200"/>
            <a:r>
              <a:rPr lang="en-US" sz="2400" dirty="0"/>
              <a:t>Standard deviation, </a:t>
            </a:r>
          </a:p>
        </p:txBody>
      </p:sp>
      <p:graphicFrame>
        <p:nvGraphicFramePr>
          <p:cNvPr id="11" name="Object 10">
            <a:extLst>
              <a:ext uri="{FF2B5EF4-FFF2-40B4-BE49-F238E27FC236}">
                <a16:creationId xmlns:a16="http://schemas.microsoft.com/office/drawing/2014/main" id="{85E7F292-61E7-4431-8D77-0AB92146FB20}"/>
              </a:ext>
            </a:extLst>
          </p:cNvPr>
          <p:cNvGraphicFramePr>
            <a:graphicFrameLocks noChangeAspect="1"/>
          </p:cNvGraphicFramePr>
          <p:nvPr>
            <p:extLst>
              <p:ext uri="{D42A27DB-BD31-4B8C-83A1-F6EECF244321}">
                <p14:modId xmlns:p14="http://schemas.microsoft.com/office/powerpoint/2010/main" val="1571586964"/>
              </p:ext>
            </p:extLst>
          </p:nvPr>
        </p:nvGraphicFramePr>
        <p:xfrm>
          <a:off x="3843015" y="3974225"/>
          <a:ext cx="799470" cy="370980"/>
        </p:xfrm>
        <a:graphic>
          <a:graphicData uri="http://schemas.openxmlformats.org/presentationml/2006/ole">
            <mc:AlternateContent xmlns:mc="http://schemas.openxmlformats.org/markup-compatibility/2006">
              <mc:Choice xmlns:v="urn:schemas-microsoft-com:vml" Requires="v">
                <p:oleObj spid="_x0000_s9486" name="Equation" r:id="rId6" imgW="355320" imgH="164880" progId="Equation.DSMT4">
                  <p:embed/>
                </p:oleObj>
              </mc:Choice>
              <mc:Fallback>
                <p:oleObj name="Equation" r:id="rId6" imgW="355320" imgH="164880" progId="Equation.DSMT4">
                  <p:embed/>
                  <p:pic>
                    <p:nvPicPr>
                      <p:cNvPr id="0" name=""/>
                      <p:cNvPicPr/>
                      <p:nvPr/>
                    </p:nvPicPr>
                    <p:blipFill>
                      <a:blip r:embed="rId7"/>
                      <a:stretch>
                        <a:fillRect/>
                      </a:stretch>
                    </p:blipFill>
                    <p:spPr>
                      <a:xfrm>
                        <a:off x="3843015" y="3974225"/>
                        <a:ext cx="799470" cy="370980"/>
                      </a:xfrm>
                      <a:prstGeom prst="rect">
                        <a:avLst/>
                      </a:prstGeom>
                    </p:spPr>
                  </p:pic>
                </p:oleObj>
              </mc:Fallback>
            </mc:AlternateContent>
          </a:graphicData>
        </a:graphic>
      </p:graphicFrame>
      <p:sp>
        <p:nvSpPr>
          <p:cNvPr id="9" name="Text Placeholder 8">
            <a:extLst>
              <a:ext uri="{FF2B5EF4-FFF2-40B4-BE49-F238E27FC236}">
                <a16:creationId xmlns:a16="http://schemas.microsoft.com/office/drawing/2014/main" id="{2A96B30B-C930-490C-B791-BF08AC931885}"/>
              </a:ext>
            </a:extLst>
          </p:cNvPr>
          <p:cNvSpPr>
            <a:spLocks noGrp="1"/>
          </p:cNvSpPr>
          <p:nvPr>
            <p:ph type="body" sz="quarter" idx="18"/>
          </p:nvPr>
        </p:nvSpPr>
        <p:spPr>
          <a:xfrm>
            <a:off x="838200" y="4631721"/>
            <a:ext cx="4389120" cy="969963"/>
          </a:xfrm>
        </p:spPr>
        <p:txBody>
          <a:bodyPr/>
          <a:lstStyle/>
          <a:p>
            <a:pPr marL="457200"/>
            <a:r>
              <a:rPr lang="en-US" sz="2400" dirty="0"/>
              <a:t>Coefficient of variation =</a:t>
            </a:r>
          </a:p>
        </p:txBody>
      </p:sp>
      <p:graphicFrame>
        <p:nvGraphicFramePr>
          <p:cNvPr id="12" name="Object 11">
            <a:extLst>
              <a:ext uri="{FF2B5EF4-FFF2-40B4-BE49-F238E27FC236}">
                <a16:creationId xmlns:a16="http://schemas.microsoft.com/office/drawing/2014/main" id="{29EADA50-E79F-48FC-A834-6B3BA2741F86}"/>
              </a:ext>
            </a:extLst>
          </p:cNvPr>
          <p:cNvGraphicFramePr>
            <a:graphicFrameLocks noChangeAspect="1"/>
          </p:cNvGraphicFramePr>
          <p:nvPr>
            <p:extLst>
              <p:ext uri="{D42A27DB-BD31-4B8C-83A1-F6EECF244321}">
                <p14:modId xmlns:p14="http://schemas.microsoft.com/office/powerpoint/2010/main" val="1678307020"/>
              </p:ext>
            </p:extLst>
          </p:nvPr>
        </p:nvGraphicFramePr>
        <p:xfrm>
          <a:off x="4465320" y="4355596"/>
          <a:ext cx="3114450" cy="971190"/>
        </p:xfrm>
        <a:graphic>
          <a:graphicData uri="http://schemas.openxmlformats.org/presentationml/2006/ole">
            <mc:AlternateContent xmlns:mc="http://schemas.openxmlformats.org/markup-compatibility/2006">
              <mc:Choice xmlns:v="urn:schemas-microsoft-com:vml" Requires="v">
                <p:oleObj spid="_x0000_s9487" name="Equation" r:id="rId8" imgW="1384200" imgH="431640" progId="Equation.DSMT4">
                  <p:embed/>
                </p:oleObj>
              </mc:Choice>
              <mc:Fallback>
                <p:oleObj name="Equation" r:id="rId8" imgW="1384200" imgH="431640" progId="Equation.DSMT4">
                  <p:embed/>
                  <p:pic>
                    <p:nvPicPr>
                      <p:cNvPr id="0" name=""/>
                      <p:cNvPicPr/>
                      <p:nvPr/>
                    </p:nvPicPr>
                    <p:blipFill>
                      <a:blip r:embed="rId9"/>
                      <a:stretch>
                        <a:fillRect/>
                      </a:stretch>
                    </p:blipFill>
                    <p:spPr>
                      <a:xfrm>
                        <a:off x="4465320" y="4355596"/>
                        <a:ext cx="3114450" cy="971190"/>
                      </a:xfrm>
                      <a:prstGeom prst="rect">
                        <a:avLst/>
                      </a:prstGeom>
                    </p:spPr>
                  </p:pic>
                </p:oleObj>
              </mc:Fallback>
            </mc:AlternateContent>
          </a:graphicData>
        </a:graphic>
      </p:graphicFrame>
    </p:spTree>
    <p:extLst>
      <p:ext uri="{BB962C8B-B14F-4D97-AF65-F5344CB8AC3E}">
        <p14:creationId xmlns:p14="http://schemas.microsoft.com/office/powerpoint/2010/main" val="266931061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Analyzing Distributions</a:t>
            </a:r>
          </a:p>
        </p:txBody>
      </p:sp>
      <p:sp>
        <p:nvSpPr>
          <p:cNvPr id="3" name="Text Placeholder 2"/>
          <p:cNvSpPr>
            <a:spLocks noGrp="1"/>
          </p:cNvSpPr>
          <p:nvPr>
            <p:ph type="body" idx="1"/>
          </p:nvPr>
        </p:nvSpPr>
        <p:spPr/>
        <p:txBody>
          <a:bodyPr numCol="2">
            <a:normAutofit/>
          </a:bodyPr>
          <a:lstStyle/>
          <a:p>
            <a:r>
              <a:rPr lang="en-US" dirty="0"/>
              <a:t>Percentiles</a:t>
            </a:r>
          </a:p>
          <a:p>
            <a:r>
              <a:rPr lang="en-US" dirty="0"/>
              <a:t>Quartiles</a:t>
            </a:r>
          </a:p>
          <a:p>
            <a:r>
              <a:rPr lang="en-US" dirty="0"/>
              <a:t>z-Scores</a:t>
            </a:r>
          </a:p>
          <a:p>
            <a:br>
              <a:rPr lang="en-US" dirty="0"/>
            </a:br>
            <a:br>
              <a:rPr lang="en-US" dirty="0"/>
            </a:br>
            <a:r>
              <a:rPr lang="en-US" dirty="0"/>
              <a:t>Empirical Rule</a:t>
            </a:r>
          </a:p>
          <a:p>
            <a:r>
              <a:rPr lang="en-US" dirty="0"/>
              <a:t>Identifying Outliers</a:t>
            </a:r>
          </a:p>
          <a:p>
            <a:r>
              <a:rPr lang="en-US" dirty="0"/>
              <a:t>Box Plots</a:t>
            </a:r>
          </a:p>
        </p:txBody>
      </p:sp>
    </p:spTree>
    <p:extLst>
      <p:ext uri="{BB962C8B-B14F-4D97-AF65-F5344CB8AC3E}">
        <p14:creationId xmlns:p14="http://schemas.microsoft.com/office/powerpoint/2010/main" val="15091580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18057"/>
            <a:ext cx="10515600" cy="1118351"/>
          </a:xfrm>
        </p:spPr>
        <p:txBody>
          <a:bodyPr/>
          <a:lstStyle/>
          <a:p>
            <a:r>
              <a:rPr lang="en-US" dirty="0"/>
              <a:t>Analyzing Distributions </a:t>
            </a:r>
            <a:r>
              <a:rPr lang="en-US" sz="3600" dirty="0"/>
              <a:t>(Slide 1 of 15) </a:t>
            </a:r>
          </a:p>
        </p:txBody>
      </p:sp>
      <p:sp>
        <p:nvSpPr>
          <p:cNvPr id="3" name="Content Placeholder 2"/>
          <p:cNvSpPr>
            <a:spLocks noGrp="1"/>
          </p:cNvSpPr>
          <p:nvPr>
            <p:ph type="body" sz="quarter" idx="12"/>
          </p:nvPr>
        </p:nvSpPr>
        <p:spPr>
          <a:xfrm>
            <a:off x="838200" y="1396944"/>
            <a:ext cx="10515600" cy="2500868"/>
          </a:xfrm>
        </p:spPr>
        <p:txBody>
          <a:bodyPr vert="horz" lIns="91440" tIns="45720" rIns="91440" bIns="45720" rtlCol="0" anchor="t">
            <a:noAutofit/>
          </a:bodyPr>
          <a:lstStyle/>
          <a:p>
            <a:pPr marL="0" indent="0">
              <a:buNone/>
            </a:pPr>
            <a:r>
              <a:rPr lang="en-US" dirty="0"/>
              <a:t>Percentiles</a:t>
            </a:r>
          </a:p>
          <a:p>
            <a:pPr marL="457200"/>
            <a:r>
              <a:rPr lang="en-US" sz="2600" dirty="0"/>
              <a:t>A </a:t>
            </a:r>
            <a:r>
              <a:rPr lang="en-US" sz="2600" b="1" dirty="0"/>
              <a:t>percentile</a:t>
            </a:r>
            <a:r>
              <a:rPr lang="en-US" sz="2600" dirty="0"/>
              <a:t> is the value of a variable at which a specified (approximate) percentage of observations are below that value.</a:t>
            </a:r>
          </a:p>
          <a:p>
            <a:pPr marL="457200"/>
            <a:r>
              <a:rPr lang="en-US" sz="2600" dirty="0"/>
              <a:t>The </a:t>
            </a:r>
            <a:r>
              <a:rPr lang="en-US" sz="2600" i="1" dirty="0"/>
              <a:t>p</a:t>
            </a:r>
            <a:r>
              <a:rPr lang="en-US" sz="2600" dirty="0"/>
              <a:t>th percentile tells us the point in the data where:</a:t>
            </a:r>
          </a:p>
          <a:p>
            <a:pPr marL="914400" lvl="1"/>
            <a:r>
              <a:rPr lang="en-US" dirty="0"/>
              <a:t>Approximately </a:t>
            </a:r>
            <a:r>
              <a:rPr lang="en-US" i="1" dirty="0">
                <a:latin typeface="+mn-lt"/>
              </a:rPr>
              <a:t>p</a:t>
            </a:r>
            <a:r>
              <a:rPr lang="en-US" i="1" dirty="0"/>
              <a:t> </a:t>
            </a:r>
            <a:r>
              <a:rPr lang="en-US" dirty="0"/>
              <a:t>percent of the observations have values less than the </a:t>
            </a:r>
            <a:r>
              <a:rPr lang="en-US" i="1" dirty="0" err="1"/>
              <a:t>p</a:t>
            </a:r>
            <a:r>
              <a:rPr lang="en-US" dirty="0" err="1"/>
              <a:t>th</a:t>
            </a:r>
            <a:r>
              <a:rPr lang="en-US" dirty="0"/>
              <a:t> percentile.</a:t>
            </a:r>
          </a:p>
          <a:p>
            <a:pPr marL="914400" lvl="1"/>
            <a:r>
              <a:rPr lang="en-US" dirty="0"/>
              <a:t>Approximately </a:t>
            </a:r>
          </a:p>
          <a:p>
            <a:pPr marL="411480" lvl="1" indent="0">
              <a:buNone/>
            </a:pPr>
            <a:endParaRPr lang="en-US" dirty="0"/>
          </a:p>
        </p:txBody>
      </p:sp>
      <p:graphicFrame>
        <p:nvGraphicFramePr>
          <p:cNvPr id="9" name="Object 8">
            <a:extLst>
              <a:ext uri="{FF2B5EF4-FFF2-40B4-BE49-F238E27FC236}">
                <a16:creationId xmlns:a16="http://schemas.microsoft.com/office/drawing/2014/main" id="{978EEF68-D593-45C9-838A-C2E38E9AEBE5}"/>
              </a:ext>
            </a:extLst>
          </p:cNvPr>
          <p:cNvGraphicFramePr>
            <a:graphicFrameLocks noChangeAspect="1"/>
          </p:cNvGraphicFramePr>
          <p:nvPr>
            <p:extLst>
              <p:ext uri="{D42A27DB-BD31-4B8C-83A1-F6EECF244321}">
                <p14:modId xmlns:p14="http://schemas.microsoft.com/office/powerpoint/2010/main" val="2663241834"/>
              </p:ext>
            </p:extLst>
          </p:nvPr>
        </p:nvGraphicFramePr>
        <p:xfrm>
          <a:off x="3704591" y="3876863"/>
          <a:ext cx="1193760" cy="507600"/>
        </p:xfrm>
        <a:graphic>
          <a:graphicData uri="http://schemas.openxmlformats.org/presentationml/2006/ole">
            <mc:AlternateContent xmlns:mc="http://schemas.openxmlformats.org/markup-compatibility/2006">
              <mc:Choice xmlns:v="urn:schemas-microsoft-com:vml" Requires="v">
                <p:oleObj spid="_x0000_s10329" name="Equation" r:id="rId4" imgW="596880" imgH="253800" progId="Equation.DSMT4">
                  <p:embed/>
                </p:oleObj>
              </mc:Choice>
              <mc:Fallback>
                <p:oleObj name="Equation" r:id="rId4" imgW="596880" imgH="253800" progId="Equation.DSMT4">
                  <p:embed/>
                  <p:pic>
                    <p:nvPicPr>
                      <p:cNvPr id="0" name=""/>
                      <p:cNvPicPr/>
                      <p:nvPr/>
                    </p:nvPicPr>
                    <p:blipFill>
                      <a:blip r:embed="rId5"/>
                      <a:stretch>
                        <a:fillRect/>
                      </a:stretch>
                    </p:blipFill>
                    <p:spPr>
                      <a:xfrm>
                        <a:off x="3704591" y="3876863"/>
                        <a:ext cx="1193760" cy="507600"/>
                      </a:xfrm>
                      <a:prstGeom prst="rect">
                        <a:avLst/>
                      </a:prstGeom>
                    </p:spPr>
                  </p:pic>
                </p:oleObj>
              </mc:Fallback>
            </mc:AlternateContent>
          </a:graphicData>
        </a:graphic>
      </p:graphicFrame>
      <p:sp>
        <p:nvSpPr>
          <p:cNvPr id="8" name="Text Placeholder 7">
            <a:extLst>
              <a:ext uri="{FF2B5EF4-FFF2-40B4-BE49-F238E27FC236}">
                <a16:creationId xmlns:a16="http://schemas.microsoft.com/office/drawing/2014/main" id="{98AB1576-A481-4FD1-90E0-BF50FD47C5D8}"/>
              </a:ext>
            </a:extLst>
          </p:cNvPr>
          <p:cNvSpPr>
            <a:spLocks noGrp="1"/>
          </p:cNvSpPr>
          <p:nvPr>
            <p:ph type="body" sz="quarter" idx="14"/>
          </p:nvPr>
        </p:nvSpPr>
        <p:spPr>
          <a:xfrm>
            <a:off x="1752600" y="3897811"/>
            <a:ext cx="9601201" cy="749935"/>
          </a:xfrm>
        </p:spPr>
        <p:txBody>
          <a:bodyPr/>
          <a:lstStyle/>
          <a:p>
            <a:pPr marL="0" indent="3094038">
              <a:buNone/>
            </a:pPr>
            <a:r>
              <a:rPr lang="en-US" sz="2400" dirty="0"/>
              <a:t>percent of the observations have values greater than the </a:t>
            </a:r>
            <a:r>
              <a:rPr lang="en-US" sz="2400" i="1" dirty="0" err="1"/>
              <a:t>p</a:t>
            </a:r>
            <a:r>
              <a:rPr lang="en-US" sz="2400" dirty="0" err="1"/>
              <a:t>th</a:t>
            </a:r>
            <a:r>
              <a:rPr lang="en-US" sz="2400" dirty="0"/>
              <a:t> percentile.</a:t>
            </a:r>
          </a:p>
        </p:txBody>
      </p:sp>
      <p:pic>
        <p:nvPicPr>
          <p:cNvPr id="7" name="Picture Placeholder 6" descr="The formula for determining the location of the pth percentile is L sub p = p over 100, times n + 1.">
            <a:extLst>
              <a:ext uri="{FF2B5EF4-FFF2-40B4-BE49-F238E27FC236}">
                <a16:creationId xmlns:a16="http://schemas.microsoft.com/office/drawing/2014/main" id="{BF8C2CB1-D6FF-4A7F-AD07-9ED9436D3D72}"/>
              </a:ext>
            </a:extLst>
          </p:cNvPr>
          <p:cNvPicPr>
            <a:picLocks noGrp="1" noChangeAspect="1"/>
          </p:cNvPicPr>
          <p:nvPr>
            <p:ph type="pic" sz="quarter" idx="13"/>
          </p:nvPr>
        </p:nvPicPr>
        <p:blipFill rotWithShape="1">
          <a:blip r:embed="rId6"/>
          <a:srcRect t="-3602" b="-10058"/>
          <a:stretch/>
        </p:blipFill>
        <p:spPr>
          <a:xfrm>
            <a:off x="1408747" y="4683790"/>
            <a:ext cx="9374505" cy="1454610"/>
          </a:xfrm>
          <a:prstGeom prst="rect">
            <a:avLst/>
          </a:prstGeom>
        </p:spPr>
      </p:pic>
    </p:spTree>
    <p:extLst>
      <p:ext uri="{BB962C8B-B14F-4D97-AF65-F5344CB8AC3E}">
        <p14:creationId xmlns:p14="http://schemas.microsoft.com/office/powerpoint/2010/main" val="357563785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18057"/>
            <a:ext cx="10515600" cy="808489"/>
          </a:xfrm>
        </p:spPr>
        <p:txBody>
          <a:bodyPr/>
          <a:lstStyle/>
          <a:p>
            <a:r>
              <a:rPr lang="en-US" dirty="0"/>
              <a:t>Analyzing Distributions </a:t>
            </a:r>
            <a:r>
              <a:rPr lang="en-US" sz="3600" dirty="0"/>
              <a:t>(Slide 2 of 15)</a:t>
            </a:r>
          </a:p>
        </p:txBody>
      </p:sp>
      <p:sp>
        <p:nvSpPr>
          <p:cNvPr id="3" name="Content Placeholder 2"/>
          <p:cNvSpPr>
            <a:spLocks noGrp="1"/>
          </p:cNvSpPr>
          <p:nvPr>
            <p:ph type="body" sz="quarter" idx="12"/>
          </p:nvPr>
        </p:nvSpPr>
        <p:spPr>
          <a:xfrm>
            <a:off x="838200" y="1380867"/>
            <a:ext cx="10515600" cy="2874946"/>
          </a:xfrm>
        </p:spPr>
        <p:txBody>
          <a:bodyPr vert="horz" lIns="91440" tIns="45720" rIns="91440" bIns="45720" rtlCol="0" anchor="t">
            <a:noAutofit/>
          </a:bodyPr>
          <a:lstStyle/>
          <a:p>
            <a:pPr marL="0" indent="0">
              <a:lnSpc>
                <a:spcPct val="110000"/>
              </a:lnSpc>
              <a:buNone/>
            </a:pPr>
            <a:r>
              <a:rPr lang="en-US" sz="2600" dirty="0"/>
              <a:t>Illustration</a:t>
            </a:r>
          </a:p>
          <a:p>
            <a:pPr marL="457200">
              <a:lnSpc>
                <a:spcPct val="110000"/>
              </a:lnSpc>
              <a:spcBef>
                <a:spcPts val="600"/>
              </a:spcBef>
            </a:pPr>
            <a:r>
              <a:rPr lang="en-US" sz="2600" dirty="0"/>
              <a:t>To determine the 85th percentile for the home sales data in Table 2.9:</a:t>
            </a:r>
          </a:p>
          <a:p>
            <a:pPr marL="1036320" indent="-457200">
              <a:lnSpc>
                <a:spcPct val="100000"/>
              </a:lnSpc>
              <a:buFont typeface="+mj-lt"/>
              <a:buAutoNum type="arabicPeriod"/>
            </a:pPr>
            <a:r>
              <a:rPr lang="en-US" sz="2400" dirty="0"/>
              <a:t>Arrange the data in ascending order:</a:t>
            </a:r>
            <a:endParaRPr lang="en-US" sz="2400" dirty="0">
              <a:cs typeface="Calibri"/>
            </a:endParaRPr>
          </a:p>
          <a:p>
            <a:pPr marL="1036320" indent="0">
              <a:lnSpc>
                <a:spcPct val="100000"/>
              </a:lnSpc>
              <a:buNone/>
            </a:pPr>
            <a:r>
              <a:rPr lang="en-US" sz="2400" dirty="0"/>
              <a:t>108,000   138,000   138,000   142,000   186,000   199,500</a:t>
            </a:r>
            <a:br>
              <a:rPr lang="en-US" sz="2400" dirty="0">
                <a:cs typeface="Calibri"/>
              </a:rPr>
            </a:br>
            <a:r>
              <a:rPr lang="en-US" sz="2400" dirty="0"/>
              <a:t>208,000   254,000   254,000   257,500   298,000   456,250</a:t>
            </a:r>
            <a:endParaRPr lang="en-US" sz="2400" dirty="0">
              <a:cs typeface="Calibri"/>
            </a:endParaRPr>
          </a:p>
          <a:p>
            <a:pPr marL="1036320" indent="-457200">
              <a:lnSpc>
                <a:spcPct val="100000"/>
              </a:lnSpc>
              <a:spcBef>
                <a:spcPts val="2400"/>
              </a:spcBef>
              <a:buFont typeface="+mj-lt"/>
              <a:buAutoNum type="arabicPeriod" startAt="2"/>
            </a:pPr>
            <a:r>
              <a:rPr lang="pt-BR" sz="2400" dirty="0"/>
              <a:t>Compute</a:t>
            </a:r>
            <a:endParaRPr lang="pt-BR" sz="2400" dirty="0">
              <a:cs typeface="Calibri"/>
            </a:endParaRPr>
          </a:p>
        </p:txBody>
      </p:sp>
      <p:graphicFrame>
        <p:nvGraphicFramePr>
          <p:cNvPr id="10" name="Object 9">
            <a:extLst>
              <a:ext uri="{FF2B5EF4-FFF2-40B4-BE49-F238E27FC236}">
                <a16:creationId xmlns:a16="http://schemas.microsoft.com/office/drawing/2014/main" id="{C0885381-F1E3-45E0-B965-2688B310CE31}"/>
              </a:ext>
            </a:extLst>
          </p:cNvPr>
          <p:cNvGraphicFramePr>
            <a:graphicFrameLocks noChangeAspect="1"/>
          </p:cNvGraphicFramePr>
          <p:nvPr>
            <p:extLst>
              <p:ext uri="{D42A27DB-BD31-4B8C-83A1-F6EECF244321}">
                <p14:modId xmlns:p14="http://schemas.microsoft.com/office/powerpoint/2010/main" val="995951761"/>
              </p:ext>
            </p:extLst>
          </p:nvPr>
        </p:nvGraphicFramePr>
        <p:xfrm>
          <a:off x="3211513" y="3785348"/>
          <a:ext cx="5208587" cy="895506"/>
        </p:xfrm>
        <a:graphic>
          <a:graphicData uri="http://schemas.openxmlformats.org/presentationml/2006/ole">
            <mc:AlternateContent xmlns:mc="http://schemas.openxmlformats.org/markup-compatibility/2006">
              <mc:Choice xmlns:v="urn:schemas-microsoft-com:vml" Requires="v">
                <p:oleObj spid="_x0000_s12453" name="Equation" r:id="rId4" imgW="2514600" imgH="431640" progId="Equation.DSMT4">
                  <p:embed/>
                </p:oleObj>
              </mc:Choice>
              <mc:Fallback>
                <p:oleObj name="Equation" r:id="rId4" imgW="2514600" imgH="431640" progId="Equation.DSMT4">
                  <p:embed/>
                  <p:pic>
                    <p:nvPicPr>
                      <p:cNvPr id="0" name=""/>
                      <p:cNvPicPr/>
                      <p:nvPr/>
                    </p:nvPicPr>
                    <p:blipFill>
                      <a:blip r:embed="rId5"/>
                      <a:stretch>
                        <a:fillRect/>
                      </a:stretch>
                    </p:blipFill>
                    <p:spPr>
                      <a:xfrm>
                        <a:off x="3211513" y="3785348"/>
                        <a:ext cx="5208587" cy="895506"/>
                      </a:xfrm>
                      <a:prstGeom prst="rect">
                        <a:avLst/>
                      </a:prstGeom>
                    </p:spPr>
                  </p:pic>
                </p:oleObj>
              </mc:Fallback>
            </mc:AlternateContent>
          </a:graphicData>
        </a:graphic>
      </p:graphicFrame>
      <p:sp>
        <p:nvSpPr>
          <p:cNvPr id="6" name="Text Placeholder 5">
            <a:extLst>
              <a:ext uri="{FF2B5EF4-FFF2-40B4-BE49-F238E27FC236}">
                <a16:creationId xmlns:a16="http://schemas.microsoft.com/office/drawing/2014/main" id="{C3DA77E1-9411-4A1E-B776-11A26F67FC38}"/>
              </a:ext>
            </a:extLst>
          </p:cNvPr>
          <p:cNvSpPr>
            <a:spLocks noGrp="1"/>
          </p:cNvSpPr>
          <p:nvPr>
            <p:ph type="body" sz="quarter" idx="15"/>
          </p:nvPr>
        </p:nvSpPr>
        <p:spPr>
          <a:xfrm>
            <a:off x="838200" y="4709578"/>
            <a:ext cx="10515600" cy="1583288"/>
          </a:xfrm>
        </p:spPr>
        <p:txBody>
          <a:bodyPr vert="horz" lIns="91440" tIns="45720" rIns="91440" bIns="45720" rtlCol="0" anchor="t">
            <a:noAutofit/>
          </a:bodyPr>
          <a:lstStyle/>
          <a:p>
            <a:pPr marL="1026795" indent="4116070">
              <a:buNone/>
            </a:pPr>
            <a:r>
              <a:rPr lang="en-US" sz="2400" dirty="0"/>
              <a:t>is that the 85th percentile is 5 percent of the way between the value in position 11 and value in position 12.</a:t>
            </a:r>
            <a:endParaRPr lang="en-US" dirty="0"/>
          </a:p>
          <a:p>
            <a:pPr marL="1264920" indent="731520">
              <a:buNone/>
            </a:pPr>
            <a:endParaRPr lang="en-US" sz="2400" dirty="0">
              <a:cs typeface="Calibri"/>
            </a:endParaRPr>
          </a:p>
        </p:txBody>
      </p:sp>
      <p:sp>
        <p:nvSpPr>
          <p:cNvPr id="4" name="Text Placeholder 3">
            <a:extLst>
              <a:ext uri="{FF2B5EF4-FFF2-40B4-BE49-F238E27FC236}">
                <a16:creationId xmlns:a16="http://schemas.microsoft.com/office/drawing/2014/main" id="{7F1A98FF-2085-4842-B4E5-E205D9C83F5B}"/>
              </a:ext>
            </a:extLst>
          </p:cNvPr>
          <p:cNvSpPr>
            <a:spLocks noGrp="1"/>
          </p:cNvSpPr>
          <p:nvPr>
            <p:ph type="body" sz="quarter" idx="14"/>
          </p:nvPr>
        </p:nvSpPr>
        <p:spPr>
          <a:xfrm>
            <a:off x="838200" y="4679471"/>
            <a:ext cx="10683240" cy="976335"/>
          </a:xfrm>
        </p:spPr>
        <p:txBody>
          <a:bodyPr/>
          <a:lstStyle/>
          <a:p>
            <a:pPr marL="1036638" indent="-457200">
              <a:lnSpc>
                <a:spcPct val="100000"/>
              </a:lnSpc>
              <a:buFont typeface="+mj-lt"/>
              <a:buAutoNum type="arabicPeriod" startAt="3"/>
            </a:pPr>
            <a:r>
              <a:rPr lang="en-US" sz="2400" dirty="0"/>
              <a:t>The interpretation of </a:t>
            </a:r>
          </a:p>
        </p:txBody>
      </p:sp>
      <p:graphicFrame>
        <p:nvGraphicFramePr>
          <p:cNvPr id="5" name="Object 4">
            <a:extLst>
              <a:ext uri="{FF2B5EF4-FFF2-40B4-BE49-F238E27FC236}">
                <a16:creationId xmlns:a16="http://schemas.microsoft.com/office/drawing/2014/main" id="{02D283D8-342B-4B4D-BD83-DBCB67B1816D}"/>
              </a:ext>
            </a:extLst>
          </p:cNvPr>
          <p:cNvGraphicFramePr>
            <a:graphicFrameLocks noChangeAspect="1"/>
          </p:cNvGraphicFramePr>
          <p:nvPr>
            <p:extLst>
              <p:ext uri="{D42A27DB-BD31-4B8C-83A1-F6EECF244321}">
                <p14:modId xmlns:p14="http://schemas.microsoft.com/office/powerpoint/2010/main" val="1102304415"/>
              </p:ext>
            </p:extLst>
          </p:nvPr>
        </p:nvGraphicFramePr>
        <p:xfrm>
          <a:off x="4608522" y="4692171"/>
          <a:ext cx="1416086" cy="481122"/>
        </p:xfrm>
        <a:graphic>
          <a:graphicData uri="http://schemas.openxmlformats.org/presentationml/2006/ole">
            <mc:AlternateContent xmlns:mc="http://schemas.openxmlformats.org/markup-compatibility/2006">
              <mc:Choice xmlns:v="urn:schemas-microsoft-com:vml" Requires="v">
                <p:oleObj spid="_x0000_s12454" name="Equation" r:id="rId6" imgW="672840" imgH="228600" progId="Equation.DSMT4">
                  <p:embed/>
                </p:oleObj>
              </mc:Choice>
              <mc:Fallback>
                <p:oleObj name="Equation" r:id="rId6" imgW="672840" imgH="228600" progId="Equation.DSMT4">
                  <p:embed/>
                  <p:pic>
                    <p:nvPicPr>
                      <p:cNvPr id="0" name=""/>
                      <p:cNvPicPr/>
                      <p:nvPr/>
                    </p:nvPicPr>
                    <p:blipFill>
                      <a:blip r:embed="rId7"/>
                      <a:stretch>
                        <a:fillRect/>
                      </a:stretch>
                    </p:blipFill>
                    <p:spPr>
                      <a:xfrm>
                        <a:off x="4608522" y="4692171"/>
                        <a:ext cx="1416086" cy="481122"/>
                      </a:xfrm>
                      <a:prstGeom prst="rect">
                        <a:avLst/>
                      </a:prstGeom>
                    </p:spPr>
                  </p:pic>
                </p:oleObj>
              </mc:Fallback>
            </mc:AlternateContent>
          </a:graphicData>
        </a:graphic>
      </p:graphicFrame>
    </p:spTree>
    <p:extLst>
      <p:ext uri="{BB962C8B-B14F-4D97-AF65-F5344CB8AC3E}">
        <p14:creationId xmlns:p14="http://schemas.microsoft.com/office/powerpoint/2010/main" val="269051932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18058"/>
            <a:ext cx="10515600" cy="723022"/>
          </a:xfrm>
        </p:spPr>
        <p:txBody>
          <a:bodyPr/>
          <a:lstStyle/>
          <a:p>
            <a:r>
              <a:rPr lang="en-US" dirty="0"/>
              <a:t>Analyzing Distributions </a:t>
            </a:r>
            <a:r>
              <a:rPr lang="en-US" sz="3600" dirty="0"/>
              <a:t>(Slide 3 of 15) </a:t>
            </a:r>
          </a:p>
        </p:txBody>
      </p:sp>
      <p:sp>
        <p:nvSpPr>
          <p:cNvPr id="3" name="Content Placeholder 2"/>
          <p:cNvSpPr>
            <a:spLocks noGrp="1"/>
          </p:cNvSpPr>
          <p:nvPr>
            <p:ph type="body" sz="quarter" idx="12"/>
          </p:nvPr>
        </p:nvSpPr>
        <p:spPr>
          <a:xfrm>
            <a:off x="838200" y="1393234"/>
            <a:ext cx="10515600" cy="2200571"/>
          </a:xfrm>
        </p:spPr>
        <p:txBody>
          <a:bodyPr>
            <a:noAutofit/>
          </a:bodyPr>
          <a:lstStyle/>
          <a:p>
            <a:pPr marL="0" indent="0">
              <a:lnSpc>
                <a:spcPct val="100000"/>
              </a:lnSpc>
              <a:buNone/>
            </a:pPr>
            <a:r>
              <a:rPr lang="en-US" dirty="0"/>
              <a:t>Illustration (cont.):</a:t>
            </a:r>
          </a:p>
          <a:p>
            <a:pPr marL="457200">
              <a:lnSpc>
                <a:spcPct val="100000"/>
              </a:lnSpc>
              <a:spcBef>
                <a:spcPts val="600"/>
              </a:spcBef>
            </a:pPr>
            <a:r>
              <a:rPr lang="en-US" sz="2600" dirty="0"/>
              <a:t>To determine the 85th percentile for the home sales data in Table 2.9.</a:t>
            </a:r>
          </a:p>
          <a:p>
            <a:pPr marL="937260" lvl="1" indent="-342900">
              <a:lnSpc>
                <a:spcPct val="100000"/>
              </a:lnSpc>
            </a:pPr>
            <a:r>
              <a:rPr lang="en-US" dirty="0"/>
              <a:t>The value in the 11th position is 298,000.		</a:t>
            </a:r>
          </a:p>
          <a:p>
            <a:pPr marL="937260" lvl="1" indent="-342900">
              <a:lnSpc>
                <a:spcPct val="100000"/>
              </a:lnSpc>
            </a:pPr>
            <a:r>
              <a:rPr lang="en-US" dirty="0"/>
              <a:t>The value in the 12th position is 456,250.</a:t>
            </a:r>
          </a:p>
          <a:p>
            <a:pPr marL="937260" lvl="1" indent="-342900">
              <a:lnSpc>
                <a:spcPct val="100000"/>
              </a:lnSpc>
            </a:pPr>
            <a:r>
              <a:rPr lang="en-US" dirty="0"/>
              <a:t>$305,912.50 represents the 85th percentile of the home sales data:</a:t>
            </a:r>
          </a:p>
        </p:txBody>
      </p:sp>
      <p:graphicFrame>
        <p:nvGraphicFramePr>
          <p:cNvPr id="4" name="Object 3">
            <a:extLst>
              <a:ext uri="{FF2B5EF4-FFF2-40B4-BE49-F238E27FC236}">
                <a16:creationId xmlns:a16="http://schemas.microsoft.com/office/drawing/2014/main" id="{EB996774-FA1F-444E-9C31-4FFFDF989D38}"/>
              </a:ext>
            </a:extLst>
          </p:cNvPr>
          <p:cNvGraphicFramePr>
            <a:graphicFrameLocks noChangeAspect="1"/>
          </p:cNvGraphicFramePr>
          <p:nvPr>
            <p:extLst>
              <p:ext uri="{D42A27DB-BD31-4B8C-83A1-F6EECF244321}">
                <p14:modId xmlns:p14="http://schemas.microsoft.com/office/powerpoint/2010/main" val="663051385"/>
              </p:ext>
            </p:extLst>
          </p:nvPr>
        </p:nvGraphicFramePr>
        <p:xfrm>
          <a:off x="1892648" y="3782751"/>
          <a:ext cx="7123262" cy="1178078"/>
        </p:xfrm>
        <a:graphic>
          <a:graphicData uri="http://schemas.openxmlformats.org/presentationml/2006/ole">
            <mc:AlternateContent xmlns:mc="http://schemas.openxmlformats.org/markup-compatibility/2006">
              <mc:Choice xmlns:v="urn:schemas-microsoft-com:vml" Requires="v">
                <p:oleObj spid="_x0000_s13514" name="Equation" r:id="rId4" imgW="3301920" imgH="545760" progId="Equation.DSMT4">
                  <p:embed/>
                </p:oleObj>
              </mc:Choice>
              <mc:Fallback>
                <p:oleObj name="Equation" r:id="rId4" imgW="3301920" imgH="545760" progId="Equation.DSMT4">
                  <p:embed/>
                  <p:pic>
                    <p:nvPicPr>
                      <p:cNvPr id="0" name=""/>
                      <p:cNvPicPr/>
                      <p:nvPr/>
                    </p:nvPicPr>
                    <p:blipFill>
                      <a:blip r:embed="rId5"/>
                      <a:stretch>
                        <a:fillRect/>
                      </a:stretch>
                    </p:blipFill>
                    <p:spPr>
                      <a:xfrm>
                        <a:off x="1892648" y="3782751"/>
                        <a:ext cx="7123262" cy="1178078"/>
                      </a:xfrm>
                      <a:prstGeom prst="rect">
                        <a:avLst/>
                      </a:prstGeom>
                    </p:spPr>
                  </p:pic>
                </p:oleObj>
              </mc:Fallback>
            </mc:AlternateContent>
          </a:graphicData>
        </a:graphic>
      </p:graphicFrame>
    </p:spTree>
    <p:extLst>
      <p:ext uri="{BB962C8B-B14F-4D97-AF65-F5344CB8AC3E}">
        <p14:creationId xmlns:p14="http://schemas.microsoft.com/office/powerpoint/2010/main" val="30338819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18057"/>
            <a:ext cx="10515600" cy="1118351"/>
          </a:xfrm>
        </p:spPr>
        <p:txBody>
          <a:bodyPr/>
          <a:lstStyle/>
          <a:p>
            <a:r>
              <a:rPr lang="en-US" dirty="0"/>
              <a:t>Analyzing Distributions </a:t>
            </a:r>
            <a:r>
              <a:rPr lang="en-US" sz="3600" dirty="0"/>
              <a:t>(Slide 4 of 15) </a:t>
            </a:r>
          </a:p>
        </p:txBody>
      </p:sp>
      <p:sp>
        <p:nvSpPr>
          <p:cNvPr id="3" name="Content Placeholder 2"/>
          <p:cNvSpPr>
            <a:spLocks noGrp="1"/>
          </p:cNvSpPr>
          <p:nvPr>
            <p:ph type="body" sz="quarter" idx="12"/>
          </p:nvPr>
        </p:nvSpPr>
        <p:spPr>
          <a:xfrm>
            <a:off x="838200" y="1371599"/>
            <a:ext cx="10515600" cy="1843461"/>
          </a:xfrm>
        </p:spPr>
        <p:txBody>
          <a:bodyPr vert="horz" lIns="91440" tIns="45720" rIns="91440" bIns="45720" rtlCol="0" anchor="t">
            <a:noAutofit/>
          </a:bodyPr>
          <a:lstStyle/>
          <a:p>
            <a:pPr marL="0" indent="0">
              <a:buNone/>
            </a:pPr>
            <a:r>
              <a:rPr lang="en-US" dirty="0"/>
              <a:t>Quartiles</a:t>
            </a:r>
          </a:p>
          <a:p>
            <a:pPr marL="479425" indent="-250825">
              <a:spcBef>
                <a:spcPts val="600"/>
              </a:spcBef>
            </a:pPr>
            <a:r>
              <a:rPr lang="en-US" sz="2600" b="1" dirty="0"/>
              <a:t>Quartiles:</a:t>
            </a:r>
            <a:r>
              <a:rPr lang="en-US" sz="2600" dirty="0"/>
              <a:t> When the data is divided into four equal parts:</a:t>
            </a:r>
          </a:p>
          <a:p>
            <a:pPr marL="914400" lvl="1"/>
            <a:r>
              <a:rPr lang="en-US" dirty="0"/>
              <a:t>Each part contains approximately 25% of the observations.</a:t>
            </a:r>
          </a:p>
          <a:p>
            <a:pPr marL="914400" lvl="1"/>
            <a:r>
              <a:rPr lang="en-US" dirty="0"/>
              <a:t>Division points are referred to as quartiles.</a:t>
            </a:r>
          </a:p>
        </p:txBody>
      </p:sp>
      <p:graphicFrame>
        <p:nvGraphicFramePr>
          <p:cNvPr id="10" name="Object 9">
            <a:extLst>
              <a:ext uri="{FF2B5EF4-FFF2-40B4-BE49-F238E27FC236}">
                <a16:creationId xmlns:a16="http://schemas.microsoft.com/office/drawing/2014/main" id="{3FFEF1A5-9DF0-4630-8FC9-1D6E31CA6B18}"/>
              </a:ext>
            </a:extLst>
          </p:cNvPr>
          <p:cNvGraphicFramePr>
            <a:graphicFrameLocks noChangeAspect="1"/>
          </p:cNvGraphicFramePr>
          <p:nvPr>
            <p:extLst>
              <p:ext uri="{D42A27DB-BD31-4B8C-83A1-F6EECF244321}">
                <p14:modId xmlns:p14="http://schemas.microsoft.com/office/powerpoint/2010/main" val="1893162995"/>
              </p:ext>
            </p:extLst>
          </p:nvPr>
        </p:nvGraphicFramePr>
        <p:xfrm>
          <a:off x="1958338" y="3217288"/>
          <a:ext cx="7264080" cy="1371600"/>
        </p:xfrm>
        <a:graphic>
          <a:graphicData uri="http://schemas.openxmlformats.org/presentationml/2006/ole">
            <mc:AlternateContent xmlns:mc="http://schemas.openxmlformats.org/markup-compatibility/2006">
              <mc:Choice xmlns:v="urn:schemas-microsoft-com:vml" Requires="v">
                <p:oleObj spid="_x0000_s14424" name="Equation" r:id="rId4" imgW="3632040" imgH="685800" progId="Equation.DSMT4">
                  <p:embed/>
                </p:oleObj>
              </mc:Choice>
              <mc:Fallback>
                <p:oleObj name="Equation" r:id="rId4" imgW="3632040" imgH="685800" progId="Equation.DSMT4">
                  <p:embed/>
                  <p:pic>
                    <p:nvPicPr>
                      <p:cNvPr id="0" name=""/>
                      <p:cNvPicPr/>
                      <p:nvPr/>
                    </p:nvPicPr>
                    <p:blipFill>
                      <a:blip r:embed="rId5"/>
                      <a:stretch>
                        <a:fillRect/>
                      </a:stretch>
                    </p:blipFill>
                    <p:spPr>
                      <a:xfrm>
                        <a:off x="1958338" y="3217288"/>
                        <a:ext cx="7264080" cy="1371600"/>
                      </a:xfrm>
                      <a:prstGeom prst="rect">
                        <a:avLst/>
                      </a:prstGeom>
                    </p:spPr>
                  </p:pic>
                </p:oleObj>
              </mc:Fallback>
            </mc:AlternateContent>
          </a:graphicData>
        </a:graphic>
      </p:graphicFrame>
      <p:sp>
        <p:nvSpPr>
          <p:cNvPr id="4" name="Text Placeholder 3">
            <a:extLst>
              <a:ext uri="{FF2B5EF4-FFF2-40B4-BE49-F238E27FC236}">
                <a16:creationId xmlns:a16="http://schemas.microsoft.com/office/drawing/2014/main" id="{F5A30E4E-AAEB-47A6-B9C7-4DA33D81FB7F}"/>
              </a:ext>
            </a:extLst>
          </p:cNvPr>
          <p:cNvSpPr>
            <a:spLocks noGrp="1"/>
          </p:cNvSpPr>
          <p:nvPr>
            <p:ph type="body" sz="quarter" idx="14"/>
          </p:nvPr>
        </p:nvSpPr>
        <p:spPr>
          <a:xfrm>
            <a:off x="838198" y="4754361"/>
            <a:ext cx="10515600" cy="969963"/>
          </a:xfrm>
        </p:spPr>
        <p:txBody>
          <a:bodyPr/>
          <a:lstStyle/>
          <a:p>
            <a:pPr marL="457200"/>
            <a:r>
              <a:rPr lang="en-US" sz="2600" dirty="0"/>
              <a:t>The difference between the third and first quartiles is often referred to as the </a:t>
            </a:r>
            <a:r>
              <a:rPr lang="en-US" sz="2600" b="1" dirty="0"/>
              <a:t>interquartile range</a:t>
            </a:r>
            <a:r>
              <a:rPr lang="en-US" sz="2600" dirty="0"/>
              <a:t>, or IQR.   </a:t>
            </a:r>
          </a:p>
          <a:p>
            <a:endParaRPr lang="en-US" sz="2600" dirty="0"/>
          </a:p>
        </p:txBody>
      </p:sp>
    </p:spTree>
    <p:extLst>
      <p:ext uri="{BB962C8B-B14F-4D97-AF65-F5344CB8AC3E}">
        <p14:creationId xmlns:p14="http://schemas.microsoft.com/office/powerpoint/2010/main" val="234167155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18057"/>
            <a:ext cx="10515600" cy="747945"/>
          </a:xfrm>
        </p:spPr>
        <p:txBody>
          <a:bodyPr>
            <a:normAutofit/>
          </a:bodyPr>
          <a:lstStyle/>
          <a:p>
            <a:r>
              <a:rPr lang="en-US" dirty="0"/>
              <a:t>Analyzing Distributions </a:t>
            </a:r>
            <a:r>
              <a:rPr lang="en-US" sz="3600" dirty="0"/>
              <a:t>(Slide 5 of 15)</a:t>
            </a:r>
          </a:p>
        </p:txBody>
      </p:sp>
      <p:sp>
        <p:nvSpPr>
          <p:cNvPr id="3" name="Content Placeholder 2"/>
          <p:cNvSpPr>
            <a:spLocks noGrp="1"/>
          </p:cNvSpPr>
          <p:nvPr>
            <p:ph type="body" sz="quarter" idx="12"/>
          </p:nvPr>
        </p:nvSpPr>
        <p:spPr>
          <a:xfrm>
            <a:off x="838198" y="1366002"/>
            <a:ext cx="10515600" cy="2818457"/>
          </a:xfrm>
        </p:spPr>
        <p:txBody>
          <a:bodyPr vert="horz" lIns="91440" tIns="45720" rIns="91440" bIns="45720" rtlCol="0" anchor="t">
            <a:noAutofit/>
          </a:bodyPr>
          <a:lstStyle/>
          <a:p>
            <a:pPr marL="0" indent="0">
              <a:lnSpc>
                <a:spcPct val="100000"/>
              </a:lnSpc>
              <a:buNone/>
            </a:pPr>
            <a:r>
              <a:rPr lang="en-US" i="1" dirty="0"/>
              <a:t>z</a:t>
            </a:r>
            <a:r>
              <a:rPr lang="en-US" dirty="0"/>
              <a:t>-Scores</a:t>
            </a:r>
          </a:p>
          <a:p>
            <a:pPr marL="480060" indent="-342900">
              <a:lnSpc>
                <a:spcPct val="100000"/>
              </a:lnSpc>
              <a:spcBef>
                <a:spcPts val="600"/>
              </a:spcBef>
            </a:pPr>
            <a:r>
              <a:rPr lang="en-US" sz="2600" dirty="0"/>
              <a:t>The </a:t>
            </a:r>
            <a:r>
              <a:rPr lang="en-US" sz="2600" b="1" dirty="0"/>
              <a:t>z-score</a:t>
            </a:r>
            <a:r>
              <a:rPr lang="en-US" sz="2600" dirty="0"/>
              <a:t> measures the relative location of a value in the data set.</a:t>
            </a:r>
          </a:p>
          <a:p>
            <a:pPr marL="480060" indent="-342900">
              <a:lnSpc>
                <a:spcPct val="100000"/>
              </a:lnSpc>
              <a:spcBef>
                <a:spcPts val="400"/>
              </a:spcBef>
              <a:spcAft>
                <a:spcPts val="400"/>
              </a:spcAft>
            </a:pPr>
            <a:r>
              <a:rPr lang="en-US" sz="2600" dirty="0"/>
              <a:t>Helps to determine how far a particular value is from the mean relative to the data set’s standard deviation.</a:t>
            </a:r>
          </a:p>
          <a:p>
            <a:pPr marL="480060" indent="-342900">
              <a:lnSpc>
                <a:spcPct val="100000"/>
              </a:lnSpc>
              <a:spcBef>
                <a:spcPts val="400"/>
              </a:spcBef>
              <a:spcAft>
                <a:spcPts val="400"/>
              </a:spcAft>
            </a:pPr>
            <a:r>
              <a:rPr lang="en-US" sz="2600" dirty="0"/>
              <a:t>Often called the standardized value.</a:t>
            </a:r>
            <a:endParaRPr lang="en-US" dirty="0"/>
          </a:p>
          <a:p>
            <a:endParaRPr lang="en-US" dirty="0"/>
          </a:p>
        </p:txBody>
      </p:sp>
    </p:spTree>
    <p:extLst>
      <p:ext uri="{BB962C8B-B14F-4D97-AF65-F5344CB8AC3E}">
        <p14:creationId xmlns:p14="http://schemas.microsoft.com/office/powerpoint/2010/main" val="210375450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18057"/>
            <a:ext cx="10515600" cy="747945"/>
          </a:xfrm>
        </p:spPr>
        <p:txBody>
          <a:bodyPr>
            <a:normAutofit/>
          </a:bodyPr>
          <a:lstStyle/>
          <a:p>
            <a:r>
              <a:rPr lang="en-US" dirty="0"/>
              <a:t>Analyzing Distributions </a:t>
            </a:r>
            <a:r>
              <a:rPr lang="en-US" sz="3600" dirty="0"/>
              <a:t>(Slide 6 of 15)</a:t>
            </a:r>
          </a:p>
        </p:txBody>
      </p:sp>
      <p:sp>
        <p:nvSpPr>
          <p:cNvPr id="3" name="Content Placeholder 2"/>
          <p:cNvSpPr>
            <a:spLocks noGrp="1"/>
          </p:cNvSpPr>
          <p:nvPr>
            <p:ph type="body" sz="quarter" idx="12"/>
          </p:nvPr>
        </p:nvSpPr>
        <p:spPr>
          <a:xfrm>
            <a:off x="838198" y="1366002"/>
            <a:ext cx="10515600" cy="2818457"/>
          </a:xfrm>
        </p:spPr>
        <p:txBody>
          <a:bodyPr vert="horz" lIns="91440" tIns="45720" rIns="91440" bIns="45720" rtlCol="0" anchor="t">
            <a:normAutofit/>
          </a:bodyPr>
          <a:lstStyle/>
          <a:p>
            <a:pPr marL="0" indent="0">
              <a:lnSpc>
                <a:spcPct val="100000"/>
              </a:lnSpc>
              <a:buNone/>
            </a:pPr>
            <a:r>
              <a:rPr lang="en-US" i="1" dirty="0"/>
              <a:t>z</a:t>
            </a:r>
            <a:r>
              <a:rPr lang="en-US" dirty="0"/>
              <a:t>-Scores (cont.)</a:t>
            </a:r>
          </a:p>
          <a:p>
            <a:pPr marL="514350" indent="-401320">
              <a:lnSpc>
                <a:spcPct val="100000"/>
              </a:lnSpc>
              <a:spcBef>
                <a:spcPts val="400"/>
              </a:spcBef>
              <a:spcAft>
                <a:spcPts val="400"/>
              </a:spcAft>
            </a:pPr>
            <a:r>
              <a:rPr lang="en-US" sz="2600" dirty="0"/>
              <a:t>If</a:t>
            </a:r>
            <a:endParaRPr lang="en-US" dirty="0">
              <a:cs typeface="Calibri"/>
            </a:endParaRPr>
          </a:p>
          <a:p>
            <a:endParaRPr lang="en-US" dirty="0"/>
          </a:p>
        </p:txBody>
      </p:sp>
      <p:graphicFrame>
        <p:nvGraphicFramePr>
          <p:cNvPr id="11" name="Object 10">
            <a:extLst>
              <a:ext uri="{FF2B5EF4-FFF2-40B4-BE49-F238E27FC236}">
                <a16:creationId xmlns:a16="http://schemas.microsoft.com/office/drawing/2014/main" id="{FA0A8573-8D58-4B05-8860-7FBD258A9BFE}"/>
              </a:ext>
            </a:extLst>
          </p:cNvPr>
          <p:cNvGraphicFramePr>
            <a:graphicFrameLocks noChangeAspect="1"/>
          </p:cNvGraphicFramePr>
          <p:nvPr>
            <p:extLst>
              <p:ext uri="{D42A27DB-BD31-4B8C-83A1-F6EECF244321}">
                <p14:modId xmlns:p14="http://schemas.microsoft.com/office/powerpoint/2010/main" val="1946437886"/>
              </p:ext>
            </p:extLst>
          </p:nvPr>
        </p:nvGraphicFramePr>
        <p:xfrm>
          <a:off x="1711960" y="1862985"/>
          <a:ext cx="6057180" cy="514350"/>
        </p:xfrm>
        <a:graphic>
          <a:graphicData uri="http://schemas.openxmlformats.org/presentationml/2006/ole">
            <mc:AlternateContent xmlns:mc="http://schemas.openxmlformats.org/markup-compatibility/2006">
              <mc:Choice xmlns:v="urn:schemas-microsoft-com:vml" Requires="v">
                <p:oleObj spid="_x0000_s16468" name="Equation" r:id="rId4" imgW="2692080" imgH="228600" progId="Equation.DSMT4">
                  <p:embed/>
                </p:oleObj>
              </mc:Choice>
              <mc:Fallback>
                <p:oleObj name="Equation" r:id="rId4" imgW="2692080" imgH="228600" progId="Equation.DSMT4">
                  <p:embed/>
                  <p:pic>
                    <p:nvPicPr>
                      <p:cNvPr id="11" name="Object 10">
                        <a:extLst>
                          <a:ext uri="{FF2B5EF4-FFF2-40B4-BE49-F238E27FC236}">
                            <a16:creationId xmlns:a16="http://schemas.microsoft.com/office/drawing/2014/main" id="{FA0A8573-8D58-4B05-8860-7FBD258A9BFE}"/>
                          </a:ext>
                        </a:extLst>
                      </p:cNvPr>
                      <p:cNvPicPr/>
                      <p:nvPr/>
                    </p:nvPicPr>
                    <p:blipFill>
                      <a:blip r:embed="rId5"/>
                      <a:stretch>
                        <a:fillRect/>
                      </a:stretch>
                    </p:blipFill>
                    <p:spPr>
                      <a:xfrm>
                        <a:off x="1711960" y="1862985"/>
                        <a:ext cx="6057180" cy="514350"/>
                      </a:xfrm>
                      <a:prstGeom prst="rect">
                        <a:avLst/>
                      </a:prstGeom>
                    </p:spPr>
                  </p:pic>
                </p:oleObj>
              </mc:Fallback>
            </mc:AlternateContent>
          </a:graphicData>
        </a:graphic>
      </p:graphicFrame>
      <p:pic>
        <p:nvPicPr>
          <p:cNvPr id="10" name="Picture Placeholder 9" descr="The z-score is computed as z sub i = x sub i minus x bar, over s, where z sub i = the z-score for x sub i, x bar = the sample mean, and s = the sample standard deviation.">
            <a:extLst>
              <a:ext uri="{FF2B5EF4-FFF2-40B4-BE49-F238E27FC236}">
                <a16:creationId xmlns:a16="http://schemas.microsoft.com/office/drawing/2014/main" id="{41325E96-E508-468D-ADDE-667F9DC6F0CE}"/>
              </a:ext>
            </a:extLst>
          </p:cNvPr>
          <p:cNvPicPr>
            <a:picLocks noGrp="1" noChangeAspect="1"/>
          </p:cNvPicPr>
          <p:nvPr>
            <p:ph type="pic" sz="quarter" idx="13"/>
          </p:nvPr>
        </p:nvPicPr>
        <p:blipFill rotWithShape="1">
          <a:blip r:embed="rId6"/>
          <a:srcRect t="-4188" b="-5995"/>
          <a:stretch/>
        </p:blipFill>
        <p:spPr>
          <a:xfrm>
            <a:off x="1747450" y="2470048"/>
            <a:ext cx="8697099" cy="2818457"/>
          </a:xfrm>
          <a:prstGeom prst="rect">
            <a:avLst/>
          </a:prstGeom>
        </p:spPr>
      </p:pic>
    </p:spTree>
    <p:extLst>
      <p:ext uri="{BB962C8B-B14F-4D97-AF65-F5344CB8AC3E}">
        <p14:creationId xmlns:p14="http://schemas.microsoft.com/office/powerpoint/2010/main" val="2517423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Data</a:t>
            </a:r>
          </a:p>
        </p:txBody>
      </p:sp>
      <p:sp>
        <p:nvSpPr>
          <p:cNvPr id="3" name="Text Placeholder 2"/>
          <p:cNvSpPr>
            <a:spLocks noGrp="1"/>
          </p:cNvSpPr>
          <p:nvPr>
            <p:ph type="body" idx="1"/>
          </p:nvPr>
        </p:nvSpPr>
        <p:spPr/>
        <p:txBody>
          <a:bodyPr/>
          <a:lstStyle/>
          <a:p>
            <a:r>
              <a:rPr lang="en-US" dirty="0"/>
              <a:t>Population and Sample Data</a:t>
            </a:r>
          </a:p>
          <a:p>
            <a:r>
              <a:rPr lang="en-US" dirty="0"/>
              <a:t>Quantitative and Categorical Data</a:t>
            </a:r>
          </a:p>
          <a:p>
            <a:r>
              <a:rPr lang="en-US" dirty="0"/>
              <a:t>Cross-Sectional and Time Series Data</a:t>
            </a:r>
          </a:p>
          <a:p>
            <a:r>
              <a:rPr lang="en-US" dirty="0"/>
              <a:t>Sources of Data</a:t>
            </a:r>
          </a:p>
        </p:txBody>
      </p:sp>
    </p:spTree>
    <p:extLst>
      <p:ext uri="{BB962C8B-B14F-4D97-AF65-F5344CB8AC3E}">
        <p14:creationId xmlns:p14="http://schemas.microsoft.com/office/powerpoint/2010/main" val="130729642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08345"/>
            <a:ext cx="10515600" cy="1118351"/>
          </a:xfrm>
        </p:spPr>
        <p:txBody>
          <a:bodyPr>
            <a:normAutofit/>
          </a:bodyPr>
          <a:lstStyle/>
          <a:p>
            <a:r>
              <a:rPr lang="en-US" sz="4900" dirty="0"/>
              <a:t>Analyzing Distributions </a:t>
            </a:r>
            <a:r>
              <a:rPr lang="en-US" sz="4000" dirty="0"/>
              <a:t>(Slide 7 of 15)</a:t>
            </a:r>
          </a:p>
        </p:txBody>
      </p:sp>
      <p:sp>
        <p:nvSpPr>
          <p:cNvPr id="3" name="Content Placeholder 2"/>
          <p:cNvSpPr>
            <a:spLocks noGrp="1"/>
          </p:cNvSpPr>
          <p:nvPr>
            <p:ph type="body" sz="quarter" idx="12"/>
          </p:nvPr>
        </p:nvSpPr>
        <p:spPr>
          <a:xfrm>
            <a:off x="838198" y="1435608"/>
            <a:ext cx="10515600" cy="637598"/>
          </a:xfrm>
          <a:ln>
            <a:noFill/>
          </a:ln>
        </p:spPr>
        <p:txBody>
          <a:bodyPr/>
          <a:lstStyle/>
          <a:p>
            <a:pPr marL="0" indent="0">
              <a:lnSpc>
                <a:spcPct val="100000"/>
              </a:lnSpc>
              <a:buNone/>
            </a:pPr>
            <a:r>
              <a:rPr lang="en-US" dirty="0"/>
              <a:t>Table 2.13: </a:t>
            </a:r>
            <a:r>
              <a:rPr lang="en-US" i="1" dirty="0"/>
              <a:t>z</a:t>
            </a:r>
            <a:r>
              <a:rPr lang="en-US" dirty="0"/>
              <a:t>-Scores for the Class Size Data</a:t>
            </a:r>
          </a:p>
          <a:p>
            <a:pPr>
              <a:lnSpc>
                <a:spcPct val="100000"/>
              </a:lnSpc>
            </a:pPr>
            <a:endParaRPr lang="en-US" dirty="0"/>
          </a:p>
          <a:p>
            <a:pPr>
              <a:lnSpc>
                <a:spcPct val="100000"/>
              </a:lnSpc>
            </a:pPr>
            <a:endParaRPr lang="en-US" dirty="0"/>
          </a:p>
          <a:p>
            <a:endParaRPr lang="en-US" dirty="0"/>
          </a:p>
        </p:txBody>
      </p:sp>
      <p:pic>
        <p:nvPicPr>
          <p:cNvPr id="17" name="Picture Placeholder 16" descr="This table calculates the z-Scores for the class size data. The first column lists the number of students in class, or x sub i. The numbers are 46, 54, 42, 46, and 32. The second column lists the deviation about the mean , or x sub i minus x bar. The numbers are 2, 10, negative 2, 2, and negative 12. The third column lists the z-Score, or x sub i minus x bar over s. The entries are 2 over 8 = 0.25, 10 over 8 = 1.25, negative 2 over 8 = negative 0.25, 2 over 8 = 0.25, and negative 12 over 8 = negative 1.50.">
            <a:extLst>
              <a:ext uri="{FF2B5EF4-FFF2-40B4-BE49-F238E27FC236}">
                <a16:creationId xmlns:a16="http://schemas.microsoft.com/office/drawing/2014/main" id="{868B2D62-9081-4AFF-8BDA-88282BF06519}"/>
              </a:ext>
            </a:extLst>
          </p:cNvPr>
          <p:cNvPicPr>
            <a:picLocks noGrp="1" noChangeAspect="1"/>
          </p:cNvPicPr>
          <p:nvPr>
            <p:ph type="pic" sz="quarter" idx="13"/>
          </p:nvPr>
        </p:nvPicPr>
        <p:blipFill rotWithShape="1">
          <a:blip r:embed="rId4">
            <a:extLst>
              <a:ext uri="{28A0092B-C50C-407E-A947-70E740481C1C}">
                <a14:useLocalDpi xmlns:a14="http://schemas.microsoft.com/office/drawing/2010/main" val="0"/>
              </a:ext>
            </a:extLst>
          </a:blip>
          <a:srcRect t="15500" b="8412"/>
          <a:stretch/>
        </p:blipFill>
        <p:spPr>
          <a:xfrm>
            <a:off x="2589273" y="2045761"/>
            <a:ext cx="7013448" cy="2073332"/>
          </a:xfrm>
        </p:spPr>
      </p:pic>
      <p:sp>
        <p:nvSpPr>
          <p:cNvPr id="4" name="Text Placeholder 3">
            <a:extLst>
              <a:ext uri="{FF2B5EF4-FFF2-40B4-BE49-F238E27FC236}">
                <a16:creationId xmlns:a16="http://schemas.microsoft.com/office/drawing/2014/main" id="{91F724DF-8B9D-4B8B-84DF-DBD0EFFC4915}"/>
              </a:ext>
            </a:extLst>
          </p:cNvPr>
          <p:cNvSpPr>
            <a:spLocks noGrp="1"/>
          </p:cNvSpPr>
          <p:nvPr>
            <p:ph type="body" sz="quarter" idx="15"/>
          </p:nvPr>
        </p:nvSpPr>
        <p:spPr>
          <a:xfrm>
            <a:off x="838198" y="4248523"/>
            <a:ext cx="4191002" cy="434700"/>
          </a:xfrm>
        </p:spPr>
        <p:txBody>
          <a:bodyPr/>
          <a:lstStyle/>
          <a:p>
            <a:pPr marL="457200"/>
            <a:r>
              <a:rPr lang="en-US" dirty="0"/>
              <a:t>For class size data, </a:t>
            </a:r>
          </a:p>
        </p:txBody>
      </p:sp>
      <p:graphicFrame>
        <p:nvGraphicFramePr>
          <p:cNvPr id="11" name="Object 10">
            <a:extLst>
              <a:ext uri="{FF2B5EF4-FFF2-40B4-BE49-F238E27FC236}">
                <a16:creationId xmlns:a16="http://schemas.microsoft.com/office/drawing/2014/main" id="{9F4D44FB-20CA-4DF3-A9D5-0D73230CC584}"/>
              </a:ext>
            </a:extLst>
          </p:cNvPr>
          <p:cNvGraphicFramePr>
            <a:graphicFrameLocks noChangeAspect="1"/>
          </p:cNvGraphicFramePr>
          <p:nvPr>
            <p:extLst>
              <p:ext uri="{D42A27DB-BD31-4B8C-83A1-F6EECF244321}">
                <p14:modId xmlns:p14="http://schemas.microsoft.com/office/powerpoint/2010/main" val="1169998497"/>
              </p:ext>
            </p:extLst>
          </p:nvPr>
        </p:nvGraphicFramePr>
        <p:xfrm>
          <a:off x="4064610" y="4275235"/>
          <a:ext cx="2424113" cy="407988"/>
        </p:xfrm>
        <a:graphic>
          <a:graphicData uri="http://schemas.openxmlformats.org/presentationml/2006/ole">
            <mc:AlternateContent xmlns:mc="http://schemas.openxmlformats.org/markup-compatibility/2006">
              <mc:Choice xmlns:v="urn:schemas-microsoft-com:vml" Requires="v">
                <p:oleObj spid="_x0000_s17666" name="Equation" r:id="rId5" imgW="1054080" imgH="177480" progId="Equation.DSMT4">
                  <p:embed/>
                </p:oleObj>
              </mc:Choice>
              <mc:Fallback>
                <p:oleObj name="Equation" r:id="rId5" imgW="1054080" imgH="177480" progId="Equation.DSMT4">
                  <p:embed/>
                  <p:pic>
                    <p:nvPicPr>
                      <p:cNvPr id="0" name=""/>
                      <p:cNvPicPr/>
                      <p:nvPr/>
                    </p:nvPicPr>
                    <p:blipFill>
                      <a:blip r:embed="rId6"/>
                      <a:stretch>
                        <a:fillRect/>
                      </a:stretch>
                    </p:blipFill>
                    <p:spPr>
                      <a:xfrm>
                        <a:off x="4064610" y="4275235"/>
                        <a:ext cx="2424113" cy="407988"/>
                      </a:xfrm>
                      <a:prstGeom prst="rect">
                        <a:avLst/>
                      </a:prstGeom>
                    </p:spPr>
                  </p:pic>
                </p:oleObj>
              </mc:Fallback>
            </mc:AlternateContent>
          </a:graphicData>
        </a:graphic>
      </p:graphicFrame>
      <p:sp>
        <p:nvSpPr>
          <p:cNvPr id="7" name="Text Placeholder 6">
            <a:extLst>
              <a:ext uri="{FF2B5EF4-FFF2-40B4-BE49-F238E27FC236}">
                <a16:creationId xmlns:a16="http://schemas.microsoft.com/office/drawing/2014/main" id="{2A662D02-B906-4345-A265-25AF4C7FE07A}"/>
              </a:ext>
            </a:extLst>
          </p:cNvPr>
          <p:cNvSpPr>
            <a:spLocks noGrp="1"/>
          </p:cNvSpPr>
          <p:nvPr>
            <p:ph type="body" sz="quarter" idx="14"/>
          </p:nvPr>
        </p:nvSpPr>
        <p:spPr>
          <a:xfrm>
            <a:off x="826477" y="4742930"/>
            <a:ext cx="5064369" cy="752623"/>
          </a:xfrm>
        </p:spPr>
        <p:txBody>
          <a:bodyPr/>
          <a:lstStyle/>
          <a:p>
            <a:pPr marL="914400"/>
            <a:r>
              <a:rPr lang="en-US" sz="2400" dirty="0"/>
              <a:t>For observations with a value</a:t>
            </a:r>
          </a:p>
        </p:txBody>
      </p:sp>
      <p:graphicFrame>
        <p:nvGraphicFramePr>
          <p:cNvPr id="12" name="Object 11">
            <a:extLst>
              <a:ext uri="{FF2B5EF4-FFF2-40B4-BE49-F238E27FC236}">
                <a16:creationId xmlns:a16="http://schemas.microsoft.com/office/drawing/2014/main" id="{D541ECEC-ACF3-4100-833E-5651341A555B}"/>
              </a:ext>
            </a:extLst>
          </p:cNvPr>
          <p:cNvGraphicFramePr>
            <a:graphicFrameLocks noChangeAspect="1"/>
          </p:cNvGraphicFramePr>
          <p:nvPr>
            <p:extLst>
              <p:ext uri="{D42A27DB-BD31-4B8C-83A1-F6EECF244321}">
                <p14:modId xmlns:p14="http://schemas.microsoft.com/office/powerpoint/2010/main" val="3401770472"/>
              </p:ext>
            </p:extLst>
          </p:nvPr>
        </p:nvGraphicFramePr>
        <p:xfrm>
          <a:off x="5564727" y="4787226"/>
          <a:ext cx="2640960" cy="354960"/>
        </p:xfrm>
        <a:graphic>
          <a:graphicData uri="http://schemas.openxmlformats.org/presentationml/2006/ole">
            <mc:AlternateContent xmlns:mc="http://schemas.openxmlformats.org/markup-compatibility/2006">
              <mc:Choice xmlns:v="urn:schemas-microsoft-com:vml" Requires="v">
                <p:oleObj spid="_x0000_s17667" name="Equation" r:id="rId7" imgW="1320480" imgH="177480" progId="Equation.DSMT4">
                  <p:embed/>
                </p:oleObj>
              </mc:Choice>
              <mc:Fallback>
                <p:oleObj name="Equation" r:id="rId7" imgW="1320480" imgH="177480" progId="Equation.DSMT4">
                  <p:embed/>
                  <p:pic>
                    <p:nvPicPr>
                      <p:cNvPr id="0" name=""/>
                      <p:cNvPicPr/>
                      <p:nvPr/>
                    </p:nvPicPr>
                    <p:blipFill>
                      <a:blip r:embed="rId8"/>
                      <a:stretch>
                        <a:fillRect/>
                      </a:stretch>
                    </p:blipFill>
                    <p:spPr>
                      <a:xfrm>
                        <a:off x="5564727" y="4787226"/>
                        <a:ext cx="2640960" cy="354960"/>
                      </a:xfrm>
                      <a:prstGeom prst="rect">
                        <a:avLst/>
                      </a:prstGeom>
                    </p:spPr>
                  </p:pic>
                </p:oleObj>
              </mc:Fallback>
            </mc:AlternateContent>
          </a:graphicData>
        </a:graphic>
      </p:graphicFrame>
      <p:sp>
        <p:nvSpPr>
          <p:cNvPr id="5" name="Text Placeholder 4">
            <a:extLst>
              <a:ext uri="{FF2B5EF4-FFF2-40B4-BE49-F238E27FC236}">
                <a16:creationId xmlns:a16="http://schemas.microsoft.com/office/drawing/2014/main" id="{83AB406F-9E7B-4BC0-8B95-E7D81A4B1EEB}"/>
              </a:ext>
            </a:extLst>
          </p:cNvPr>
          <p:cNvSpPr>
            <a:spLocks noGrp="1"/>
          </p:cNvSpPr>
          <p:nvPr>
            <p:ph type="body" sz="quarter" idx="16"/>
          </p:nvPr>
        </p:nvSpPr>
        <p:spPr>
          <a:xfrm>
            <a:off x="838198" y="5228443"/>
            <a:ext cx="4726529" cy="1119187"/>
          </a:xfrm>
        </p:spPr>
        <p:txBody>
          <a:bodyPr/>
          <a:lstStyle/>
          <a:p>
            <a:pPr marL="914400" indent="-228600">
              <a:buFont typeface="Arial" panose="020B0604020202020204" pitchFamily="34" charset="0"/>
              <a:buChar char="•"/>
            </a:pPr>
            <a:r>
              <a:rPr lang="en-US" sz="2400" dirty="0"/>
              <a:t>For observations with a value  </a:t>
            </a:r>
          </a:p>
          <a:p>
            <a:endParaRPr lang="en-US" dirty="0"/>
          </a:p>
        </p:txBody>
      </p:sp>
      <p:graphicFrame>
        <p:nvGraphicFramePr>
          <p:cNvPr id="13" name="Object 12">
            <a:extLst>
              <a:ext uri="{FF2B5EF4-FFF2-40B4-BE49-F238E27FC236}">
                <a16:creationId xmlns:a16="http://schemas.microsoft.com/office/drawing/2014/main" id="{559F852D-7DE8-4740-9F0F-239C71F9792E}"/>
              </a:ext>
            </a:extLst>
          </p:cNvPr>
          <p:cNvGraphicFramePr>
            <a:graphicFrameLocks noChangeAspect="1"/>
          </p:cNvGraphicFramePr>
          <p:nvPr>
            <p:extLst>
              <p:ext uri="{D42A27DB-BD31-4B8C-83A1-F6EECF244321}">
                <p14:modId xmlns:p14="http://schemas.microsoft.com/office/powerpoint/2010/main" val="3004592240"/>
              </p:ext>
            </p:extLst>
          </p:nvPr>
        </p:nvGraphicFramePr>
        <p:xfrm>
          <a:off x="5564727" y="5257297"/>
          <a:ext cx="2640960" cy="354960"/>
        </p:xfrm>
        <a:graphic>
          <a:graphicData uri="http://schemas.openxmlformats.org/presentationml/2006/ole">
            <mc:AlternateContent xmlns:mc="http://schemas.openxmlformats.org/markup-compatibility/2006">
              <mc:Choice xmlns:v="urn:schemas-microsoft-com:vml" Requires="v">
                <p:oleObj spid="_x0000_s17668" name="Equation" r:id="rId9" imgW="1320480" imgH="177480" progId="Equation.DSMT4">
                  <p:embed/>
                </p:oleObj>
              </mc:Choice>
              <mc:Fallback>
                <p:oleObj name="Equation" r:id="rId9" imgW="1320480" imgH="177480" progId="Equation.DSMT4">
                  <p:embed/>
                  <p:pic>
                    <p:nvPicPr>
                      <p:cNvPr id="12" name="Object 11">
                        <a:extLst>
                          <a:ext uri="{FF2B5EF4-FFF2-40B4-BE49-F238E27FC236}">
                            <a16:creationId xmlns:a16="http://schemas.microsoft.com/office/drawing/2014/main" id="{D541ECEC-ACF3-4100-833E-5651341A555B}"/>
                          </a:ext>
                        </a:extLst>
                      </p:cNvPr>
                      <p:cNvPicPr/>
                      <p:nvPr/>
                    </p:nvPicPr>
                    <p:blipFill>
                      <a:blip r:embed="rId10"/>
                      <a:stretch>
                        <a:fillRect/>
                      </a:stretch>
                    </p:blipFill>
                    <p:spPr>
                      <a:xfrm>
                        <a:off x="5564727" y="5257297"/>
                        <a:ext cx="2640960" cy="354960"/>
                      </a:xfrm>
                      <a:prstGeom prst="rect">
                        <a:avLst/>
                      </a:prstGeom>
                    </p:spPr>
                  </p:pic>
                </p:oleObj>
              </mc:Fallback>
            </mc:AlternateContent>
          </a:graphicData>
        </a:graphic>
      </p:graphicFrame>
    </p:spTree>
    <p:extLst>
      <p:ext uri="{BB962C8B-B14F-4D97-AF65-F5344CB8AC3E}">
        <p14:creationId xmlns:p14="http://schemas.microsoft.com/office/powerpoint/2010/main" val="373791933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18057"/>
            <a:ext cx="10515600" cy="814503"/>
          </a:xfrm>
        </p:spPr>
        <p:txBody>
          <a:bodyPr>
            <a:normAutofit/>
          </a:bodyPr>
          <a:lstStyle/>
          <a:p>
            <a:r>
              <a:rPr lang="en-US" dirty="0"/>
              <a:t>Analyzing Distributions </a:t>
            </a:r>
            <a:r>
              <a:rPr lang="en-US" sz="3600" dirty="0"/>
              <a:t>(Slide 8 of 15)</a:t>
            </a:r>
          </a:p>
        </p:txBody>
      </p:sp>
      <p:sp>
        <p:nvSpPr>
          <p:cNvPr id="3" name="Text Placeholder 2">
            <a:extLst>
              <a:ext uri="{FF2B5EF4-FFF2-40B4-BE49-F238E27FC236}">
                <a16:creationId xmlns:a16="http://schemas.microsoft.com/office/drawing/2014/main" id="{74E50694-BDEB-452C-96DA-E03383CFCDA2}"/>
              </a:ext>
            </a:extLst>
          </p:cNvPr>
          <p:cNvSpPr>
            <a:spLocks noGrp="1"/>
          </p:cNvSpPr>
          <p:nvPr>
            <p:ph type="body" sz="quarter" idx="12"/>
          </p:nvPr>
        </p:nvSpPr>
        <p:spPr>
          <a:xfrm>
            <a:off x="838200" y="1432561"/>
            <a:ext cx="10515600" cy="814503"/>
          </a:xfrm>
        </p:spPr>
        <p:txBody>
          <a:bodyPr/>
          <a:lstStyle/>
          <a:p>
            <a:pPr marL="0" indent="0">
              <a:buNone/>
            </a:pPr>
            <a:r>
              <a:rPr lang="en-US" dirty="0"/>
              <a:t>Figure 2.20: Calculating </a:t>
            </a:r>
            <a:r>
              <a:rPr lang="en-US" i="1" dirty="0"/>
              <a:t>z</a:t>
            </a:r>
            <a:r>
              <a:rPr lang="en-US" dirty="0"/>
              <a:t>-Scores for the Home Sales Data in Excel</a:t>
            </a:r>
          </a:p>
        </p:txBody>
      </p:sp>
      <p:pic>
        <p:nvPicPr>
          <p:cNvPr id="9" name="Picture Placeholder 8" descr="The table lists the home sale, selling price, and the formula for z-score in three columns. The formula for mean and standard deviation are given below the table. A table in the bottom right of the above table lists the home sale, selling price, and the value of z-score, mean, and standard deviation.">
            <a:extLst>
              <a:ext uri="{FF2B5EF4-FFF2-40B4-BE49-F238E27FC236}">
                <a16:creationId xmlns:a16="http://schemas.microsoft.com/office/drawing/2014/main" id="{07B8BC28-378F-47EB-A813-ECC5A1E0A865}"/>
              </a:ext>
            </a:extLst>
          </p:cNvPr>
          <p:cNvPicPr>
            <a:picLocks noGrp="1" noChangeAspect="1"/>
          </p:cNvPicPr>
          <p:nvPr>
            <p:ph type="pic" sz="quarter" idx="13"/>
          </p:nvPr>
        </p:nvPicPr>
        <p:blipFill rotWithShape="1">
          <a:blip r:embed="rId3" cstate="print">
            <a:extLst>
              <a:ext uri="{28A0092B-C50C-407E-A947-70E740481C1C}">
                <a14:useLocalDpi xmlns:a14="http://schemas.microsoft.com/office/drawing/2010/main" val="0"/>
              </a:ext>
            </a:extLst>
          </a:blip>
          <a:srcRect t="7081" b="2645"/>
          <a:stretch/>
        </p:blipFill>
        <p:spPr>
          <a:xfrm>
            <a:off x="3422904" y="1961731"/>
            <a:ext cx="5346192" cy="3943797"/>
          </a:xfrm>
        </p:spPr>
      </p:pic>
    </p:spTree>
    <p:extLst>
      <p:ext uri="{BB962C8B-B14F-4D97-AF65-F5344CB8AC3E}">
        <p14:creationId xmlns:p14="http://schemas.microsoft.com/office/powerpoint/2010/main" val="358889280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17220"/>
            <a:ext cx="10515600" cy="795656"/>
          </a:xfrm>
        </p:spPr>
        <p:txBody>
          <a:bodyPr>
            <a:normAutofit/>
          </a:bodyPr>
          <a:lstStyle/>
          <a:p>
            <a:r>
              <a:rPr lang="en-US" dirty="0"/>
              <a:t>Analyzing Distributions </a:t>
            </a:r>
            <a:r>
              <a:rPr lang="en-US" sz="3600" dirty="0"/>
              <a:t>(Slide 9 of 15)</a:t>
            </a:r>
          </a:p>
        </p:txBody>
      </p:sp>
      <p:sp>
        <p:nvSpPr>
          <p:cNvPr id="3" name="Content Placeholder 2"/>
          <p:cNvSpPr>
            <a:spLocks noGrp="1"/>
          </p:cNvSpPr>
          <p:nvPr>
            <p:ph idx="1"/>
          </p:nvPr>
        </p:nvSpPr>
        <p:spPr>
          <a:xfrm>
            <a:off x="838200" y="1386840"/>
            <a:ext cx="10515600" cy="4572000"/>
          </a:xfrm>
        </p:spPr>
        <p:txBody>
          <a:bodyPr vert="horz" lIns="91440" tIns="45720" rIns="91440" bIns="45720" rtlCol="0" anchor="t">
            <a:noAutofit/>
          </a:bodyPr>
          <a:lstStyle/>
          <a:p>
            <a:pPr marL="0" indent="0">
              <a:lnSpc>
                <a:spcPct val="100000"/>
              </a:lnSpc>
              <a:buNone/>
            </a:pPr>
            <a:r>
              <a:rPr lang="en-US" dirty="0"/>
              <a:t>Empirical Rule</a:t>
            </a:r>
          </a:p>
          <a:p>
            <a:pPr marL="457200" lvl="1"/>
            <a:r>
              <a:rPr lang="en-US" sz="2600" dirty="0"/>
              <a:t>When the distribution of data exhibits a symmetric bell-shaped distribution (as shown in Figure 2.21), the </a:t>
            </a:r>
            <a:r>
              <a:rPr lang="en-US" sz="2600" b="1" dirty="0"/>
              <a:t>empirical rule </a:t>
            </a:r>
            <a:r>
              <a:rPr lang="en-US" sz="2600" dirty="0"/>
              <a:t>can be used to determine the percentage of data values that are within a specified number of standard deviations of the mean.</a:t>
            </a:r>
          </a:p>
          <a:p>
            <a:pPr marL="457200" lvl="1"/>
            <a:r>
              <a:rPr lang="en-US" sz="2600" dirty="0"/>
              <a:t>For data having a bell-shaped distribution</a:t>
            </a:r>
            <a:r>
              <a:rPr lang="en-US" sz="2600" dirty="0">
                <a:cs typeface="Calibri"/>
              </a:rPr>
              <a:t>,</a:t>
            </a:r>
          </a:p>
          <a:p>
            <a:pPr marL="914400" lvl="2" indent="-222250">
              <a:lnSpc>
                <a:spcPct val="100000"/>
              </a:lnSpc>
            </a:pPr>
            <a:r>
              <a:rPr lang="en-US" sz="2400" dirty="0"/>
              <a:t>Approximately 68 percent of the data values will be within 1 standard deviation.</a:t>
            </a:r>
            <a:endParaRPr lang="en-US" sz="2400" dirty="0">
              <a:cs typeface="Calibri"/>
            </a:endParaRPr>
          </a:p>
          <a:p>
            <a:pPr marL="914400" lvl="2" indent="-222250">
              <a:lnSpc>
                <a:spcPct val="100000"/>
              </a:lnSpc>
            </a:pPr>
            <a:r>
              <a:rPr lang="en-US" sz="2400" dirty="0"/>
              <a:t>Approximately 95 percent of the data values will be within 2 standard deviations.</a:t>
            </a:r>
            <a:endParaRPr lang="en-US" sz="2400" dirty="0">
              <a:cs typeface="Calibri"/>
            </a:endParaRPr>
          </a:p>
          <a:p>
            <a:pPr marL="914400" lvl="2" indent="-222250">
              <a:lnSpc>
                <a:spcPct val="100000"/>
              </a:lnSpc>
            </a:pPr>
            <a:r>
              <a:rPr lang="en-US" sz="2400" dirty="0"/>
              <a:t>Almost all the data values will be within 3 standard deviations.</a:t>
            </a:r>
          </a:p>
        </p:txBody>
      </p:sp>
    </p:spTree>
    <p:extLst>
      <p:ext uri="{BB962C8B-B14F-4D97-AF65-F5344CB8AC3E}">
        <p14:creationId xmlns:p14="http://schemas.microsoft.com/office/powerpoint/2010/main" val="364852576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18058"/>
            <a:ext cx="10515600" cy="738304"/>
          </a:xfrm>
        </p:spPr>
        <p:txBody>
          <a:bodyPr>
            <a:normAutofit fontScale="90000"/>
          </a:bodyPr>
          <a:lstStyle/>
          <a:p>
            <a:r>
              <a:rPr lang="en-US" sz="4900" dirty="0"/>
              <a:t>Analyzing Distributions </a:t>
            </a:r>
            <a:r>
              <a:rPr lang="en-US" sz="4000" dirty="0"/>
              <a:t>(Slide 10 of 15)</a:t>
            </a:r>
          </a:p>
        </p:txBody>
      </p:sp>
      <p:sp>
        <p:nvSpPr>
          <p:cNvPr id="3" name="Text Placeholder 2">
            <a:extLst>
              <a:ext uri="{FF2B5EF4-FFF2-40B4-BE49-F238E27FC236}">
                <a16:creationId xmlns:a16="http://schemas.microsoft.com/office/drawing/2014/main" id="{5DA10E75-0408-4A7C-AED2-802332345440}"/>
              </a:ext>
            </a:extLst>
          </p:cNvPr>
          <p:cNvSpPr>
            <a:spLocks noGrp="1"/>
          </p:cNvSpPr>
          <p:nvPr>
            <p:ph type="body" sz="quarter" idx="12"/>
          </p:nvPr>
        </p:nvSpPr>
        <p:spPr>
          <a:xfrm>
            <a:off x="838200" y="1432561"/>
            <a:ext cx="10515600" cy="2269490"/>
          </a:xfrm>
        </p:spPr>
        <p:txBody>
          <a:bodyPr/>
          <a:lstStyle/>
          <a:p>
            <a:pPr marL="0" indent="0">
              <a:buNone/>
            </a:pPr>
            <a:r>
              <a:rPr lang="en-US" dirty="0"/>
              <a:t>Figure 2.21: A Symmetric Bell-Shaped Distribution</a:t>
            </a:r>
          </a:p>
        </p:txBody>
      </p:sp>
      <p:pic>
        <p:nvPicPr>
          <p:cNvPr id="9" name="Picture Placeholder 8" descr="A bell shaped curve is graphed over a horizontal axis. The symmetric curve rises then falls.">
            <a:extLst>
              <a:ext uri="{FF2B5EF4-FFF2-40B4-BE49-F238E27FC236}">
                <a16:creationId xmlns:a16="http://schemas.microsoft.com/office/drawing/2014/main" id="{96C514A4-639A-45E9-B34F-A4C7FC1FCA4A}"/>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t="10992" b="9060"/>
          <a:stretch/>
        </p:blipFill>
        <p:spPr>
          <a:xfrm>
            <a:off x="2004822" y="2148839"/>
            <a:ext cx="8182356" cy="3629025"/>
          </a:xfrm>
        </p:spPr>
      </p:pic>
    </p:spTree>
    <p:extLst>
      <p:ext uri="{BB962C8B-B14F-4D97-AF65-F5344CB8AC3E}">
        <p14:creationId xmlns:p14="http://schemas.microsoft.com/office/powerpoint/2010/main" val="287042770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17220"/>
            <a:ext cx="10515600" cy="795656"/>
          </a:xfrm>
        </p:spPr>
        <p:txBody>
          <a:bodyPr>
            <a:normAutofit/>
          </a:bodyPr>
          <a:lstStyle/>
          <a:p>
            <a:r>
              <a:rPr lang="en-US" dirty="0"/>
              <a:t>Analyzing Distributions </a:t>
            </a:r>
            <a:r>
              <a:rPr lang="en-US" sz="3600" dirty="0"/>
              <a:t>(Slide 11 of 15)</a:t>
            </a:r>
          </a:p>
        </p:txBody>
      </p:sp>
      <p:sp>
        <p:nvSpPr>
          <p:cNvPr id="3" name="Content Placeholder 2"/>
          <p:cNvSpPr>
            <a:spLocks noGrp="1"/>
          </p:cNvSpPr>
          <p:nvPr>
            <p:ph idx="1"/>
          </p:nvPr>
        </p:nvSpPr>
        <p:spPr>
          <a:xfrm>
            <a:off x="838200" y="1386840"/>
            <a:ext cx="10515600" cy="4572000"/>
          </a:xfrm>
        </p:spPr>
        <p:txBody>
          <a:bodyPr vert="horz" lIns="91440" tIns="45720" rIns="91440" bIns="45720" rtlCol="0" anchor="t">
            <a:noAutofit/>
          </a:bodyPr>
          <a:lstStyle/>
          <a:p>
            <a:pPr marL="0" indent="0">
              <a:lnSpc>
                <a:spcPct val="100000"/>
              </a:lnSpc>
              <a:buNone/>
            </a:pPr>
            <a:r>
              <a:rPr lang="en-US" dirty="0"/>
              <a:t>Identifying Outliers</a:t>
            </a:r>
          </a:p>
          <a:p>
            <a:pPr marL="466725" lvl="1" indent="-238125">
              <a:lnSpc>
                <a:spcPct val="100000"/>
              </a:lnSpc>
            </a:pPr>
            <a:r>
              <a:rPr lang="en-US" sz="2600" b="1" dirty="0"/>
              <a:t>Outliers</a:t>
            </a:r>
            <a:r>
              <a:rPr lang="en-US" sz="2600" dirty="0"/>
              <a:t>: Extreme values in a data set.</a:t>
            </a:r>
          </a:p>
          <a:p>
            <a:pPr marL="466725" lvl="1" indent="-238125">
              <a:lnSpc>
                <a:spcPct val="100000"/>
              </a:lnSpc>
            </a:pPr>
            <a:r>
              <a:rPr lang="en-US" sz="2600" dirty="0"/>
              <a:t>They can be identified using standardized values (</a:t>
            </a:r>
            <a:r>
              <a:rPr lang="en-US" sz="2600" i="1" dirty="0"/>
              <a:t>z</a:t>
            </a:r>
            <a:r>
              <a:rPr lang="en-US" sz="2600" dirty="0"/>
              <a:t>-scores).</a:t>
            </a:r>
          </a:p>
          <a:p>
            <a:pPr marL="466725" lvl="1" indent="-238125">
              <a:lnSpc>
                <a:spcPct val="100000"/>
              </a:lnSpc>
            </a:pPr>
            <a:r>
              <a:rPr lang="en-US" sz="2600" dirty="0"/>
              <a:t>Any data value with a </a:t>
            </a:r>
            <a:r>
              <a:rPr lang="en-US" sz="2600" i="1" dirty="0"/>
              <a:t>z-</a:t>
            </a:r>
            <a:r>
              <a:rPr lang="en-US" sz="2600" dirty="0"/>
              <a:t>score less than –3 or greater than +3 is an outlier.</a:t>
            </a:r>
          </a:p>
          <a:p>
            <a:pPr marL="466725" lvl="1" indent="-238125">
              <a:lnSpc>
                <a:spcPct val="100000"/>
              </a:lnSpc>
            </a:pPr>
            <a:r>
              <a:rPr lang="en-US" sz="2600" dirty="0"/>
              <a:t>Such data values can then be reviewed to determine their accuracy and whether they belong in the data set.</a:t>
            </a:r>
          </a:p>
        </p:txBody>
      </p:sp>
    </p:spTree>
    <p:extLst>
      <p:ext uri="{BB962C8B-B14F-4D97-AF65-F5344CB8AC3E}">
        <p14:creationId xmlns:p14="http://schemas.microsoft.com/office/powerpoint/2010/main" val="390442467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18058"/>
            <a:ext cx="10515600" cy="833004"/>
          </a:xfrm>
        </p:spPr>
        <p:txBody>
          <a:bodyPr>
            <a:normAutofit/>
          </a:bodyPr>
          <a:lstStyle/>
          <a:p>
            <a:r>
              <a:rPr lang="en-US" dirty="0"/>
              <a:t>Analyzing Distributions </a:t>
            </a:r>
            <a:r>
              <a:rPr lang="en-US" sz="3600" dirty="0"/>
              <a:t>(Slide 12 of 15)</a:t>
            </a:r>
          </a:p>
        </p:txBody>
      </p:sp>
      <p:sp>
        <p:nvSpPr>
          <p:cNvPr id="3" name="Content Placeholder 2"/>
          <p:cNvSpPr>
            <a:spLocks noGrp="1"/>
          </p:cNvSpPr>
          <p:nvPr>
            <p:ph type="body" sz="quarter" idx="12"/>
          </p:nvPr>
        </p:nvSpPr>
        <p:spPr>
          <a:xfrm>
            <a:off x="838200" y="1364355"/>
            <a:ext cx="10515600" cy="1211899"/>
          </a:xfrm>
        </p:spPr>
        <p:txBody>
          <a:bodyPr vert="horz" lIns="91440" tIns="45720" rIns="91440" bIns="45720" rtlCol="0" anchor="t">
            <a:noAutofit/>
          </a:bodyPr>
          <a:lstStyle/>
          <a:p>
            <a:pPr marL="0" indent="0">
              <a:lnSpc>
                <a:spcPct val="100000"/>
              </a:lnSpc>
              <a:spcBef>
                <a:spcPts val="0"/>
              </a:spcBef>
              <a:buNone/>
            </a:pPr>
            <a:r>
              <a:rPr lang="en-US" dirty="0"/>
              <a:t>Box Plots</a:t>
            </a:r>
          </a:p>
          <a:p>
            <a:pPr marL="342900" indent="-342900">
              <a:lnSpc>
                <a:spcPct val="100000"/>
              </a:lnSpc>
              <a:spcBef>
                <a:spcPts val="0"/>
              </a:spcBef>
            </a:pPr>
            <a:r>
              <a:rPr lang="en-US" sz="2600" dirty="0"/>
              <a:t>A </a:t>
            </a:r>
            <a:r>
              <a:rPr lang="en-US" sz="2600" b="1" dirty="0"/>
              <a:t>box plot </a:t>
            </a:r>
            <a:r>
              <a:rPr lang="en-US" sz="2600" dirty="0"/>
              <a:t>is a graphical summary of the distribution of data.</a:t>
            </a:r>
          </a:p>
          <a:p>
            <a:pPr marL="342900" indent="-342900">
              <a:lnSpc>
                <a:spcPct val="100000"/>
              </a:lnSpc>
              <a:spcBef>
                <a:spcPts val="0"/>
              </a:spcBef>
            </a:pPr>
            <a:r>
              <a:rPr lang="en-US" sz="2600" dirty="0"/>
              <a:t>Developed from the quartiles for a data set.</a:t>
            </a:r>
          </a:p>
        </p:txBody>
      </p:sp>
      <p:sp>
        <p:nvSpPr>
          <p:cNvPr id="8" name="Text Placeholder 7">
            <a:extLst>
              <a:ext uri="{FF2B5EF4-FFF2-40B4-BE49-F238E27FC236}">
                <a16:creationId xmlns:a16="http://schemas.microsoft.com/office/drawing/2014/main" id="{83FA08AB-9E07-47F6-B963-4A2FD4946BC8}"/>
              </a:ext>
            </a:extLst>
          </p:cNvPr>
          <p:cNvSpPr>
            <a:spLocks noGrp="1"/>
          </p:cNvSpPr>
          <p:nvPr>
            <p:ph type="body" sz="quarter" idx="14"/>
          </p:nvPr>
        </p:nvSpPr>
        <p:spPr>
          <a:xfrm>
            <a:off x="1197301" y="2921914"/>
            <a:ext cx="3352800" cy="1901825"/>
          </a:xfrm>
        </p:spPr>
        <p:txBody>
          <a:bodyPr/>
          <a:lstStyle/>
          <a:p>
            <a:pPr marL="0" indent="0">
              <a:buNone/>
            </a:pPr>
            <a:r>
              <a:rPr lang="en-US" dirty="0">
                <a:latin typeface="Calibri" panose="020F0502020204030204" pitchFamily="34" charset="0"/>
              </a:rPr>
              <a:t>Figure 2.22: Box Plot for the Home Sales Data</a:t>
            </a:r>
          </a:p>
        </p:txBody>
      </p:sp>
      <p:pic>
        <p:nvPicPr>
          <p:cNvPr id="10" name="Picture Placeholder 9" descr="A box plot is drawn with the horizontal axis labeled Price in dollars ranging from 0 to 500,000 at intervals of 100,000. A box plot is drawn between points Q sub 1, at price 139,000 and Q sub 3, at price 256,625. I Q R is the horizontal distance between Q sub 1 and Q sub 3. A vertical median divides the box plot into half. A dashed horizontal line divides the box into half. A point labeled, Outlier, is plotted at price 456,250. ">
            <a:extLst>
              <a:ext uri="{FF2B5EF4-FFF2-40B4-BE49-F238E27FC236}">
                <a16:creationId xmlns:a16="http://schemas.microsoft.com/office/drawing/2014/main" id="{48463081-0FC4-4432-B901-1CF19AC93ABE}"/>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l="7036" t="11383" r="3873" b="10404"/>
          <a:stretch/>
        </p:blipFill>
        <p:spPr>
          <a:xfrm>
            <a:off x="4517700" y="2921914"/>
            <a:ext cx="6248401" cy="2928668"/>
          </a:xfrm>
        </p:spPr>
      </p:pic>
    </p:spTree>
    <p:extLst>
      <p:ext uri="{BB962C8B-B14F-4D97-AF65-F5344CB8AC3E}">
        <p14:creationId xmlns:p14="http://schemas.microsoft.com/office/powerpoint/2010/main" val="134569351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18057"/>
            <a:ext cx="10515600" cy="829743"/>
          </a:xfrm>
        </p:spPr>
        <p:txBody>
          <a:bodyPr>
            <a:noAutofit/>
          </a:bodyPr>
          <a:lstStyle/>
          <a:p>
            <a:r>
              <a:rPr lang="en-US" dirty="0"/>
              <a:t>Analyzing Distributions </a:t>
            </a:r>
            <a:r>
              <a:rPr lang="en-US" sz="3600" dirty="0"/>
              <a:t>(Slide 13 of 15)</a:t>
            </a:r>
          </a:p>
        </p:txBody>
      </p:sp>
      <p:sp>
        <p:nvSpPr>
          <p:cNvPr id="3" name="Text Placeholder 2">
            <a:extLst>
              <a:ext uri="{FF2B5EF4-FFF2-40B4-BE49-F238E27FC236}">
                <a16:creationId xmlns:a16="http://schemas.microsoft.com/office/drawing/2014/main" id="{0263E0A2-D4F4-4005-9D61-8D1314D4342E}"/>
              </a:ext>
            </a:extLst>
          </p:cNvPr>
          <p:cNvSpPr>
            <a:spLocks noGrp="1"/>
          </p:cNvSpPr>
          <p:nvPr>
            <p:ph type="body" sz="quarter" idx="12"/>
          </p:nvPr>
        </p:nvSpPr>
        <p:spPr>
          <a:xfrm>
            <a:off x="838200" y="1432561"/>
            <a:ext cx="10515600" cy="2223770"/>
          </a:xfrm>
        </p:spPr>
        <p:txBody>
          <a:bodyPr/>
          <a:lstStyle/>
          <a:p>
            <a:pPr marL="0" indent="0">
              <a:buNone/>
            </a:pPr>
            <a:r>
              <a:rPr lang="en-US" dirty="0"/>
              <a:t>Figure 2.23: Box Plots Comparing Home Sale Prices in Different Communities</a:t>
            </a:r>
          </a:p>
        </p:txBody>
      </p:sp>
      <p:pic>
        <p:nvPicPr>
          <p:cNvPr id="9" name="Picture Placeholder 8" descr="A box plot comparing home sales in different communities is drawn with communities versus selling price in dollars ranging 0 to 500,000 at intervals of 100,000. The median home selling price in the communities is as follows. Fairview: 200,000 with whiskers from 170,000 to 300,000. Shadyside: 340,000 with whiskers from 290,000 to 420,000. Groton: 170,000 with whiskers from 140,000 to 180,000 and an outlier at point 190,000. Irving: 170,000 with whiskers from 130,000 to 450,000. Hamilton: 130,000 with whiskers from 120,000 to 145,000. All values are estimated.">
            <a:extLst>
              <a:ext uri="{FF2B5EF4-FFF2-40B4-BE49-F238E27FC236}">
                <a16:creationId xmlns:a16="http://schemas.microsoft.com/office/drawing/2014/main" id="{A1ABFFDD-22AC-4DFD-AF8C-4E6634184335}"/>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t="14126" b="4755"/>
          <a:stretch/>
        </p:blipFill>
        <p:spPr>
          <a:xfrm>
            <a:off x="3002279" y="1935480"/>
            <a:ext cx="7013448" cy="4023995"/>
          </a:xfrm>
        </p:spPr>
      </p:pic>
    </p:spTree>
    <p:extLst>
      <p:ext uri="{BB962C8B-B14F-4D97-AF65-F5344CB8AC3E}">
        <p14:creationId xmlns:p14="http://schemas.microsoft.com/office/powerpoint/2010/main" val="330254202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18057"/>
            <a:ext cx="10515600" cy="1118351"/>
          </a:xfrm>
        </p:spPr>
        <p:txBody>
          <a:bodyPr>
            <a:noAutofit/>
          </a:bodyPr>
          <a:lstStyle/>
          <a:p>
            <a:r>
              <a:rPr lang="en-US" dirty="0"/>
              <a:t>Analyzing Distributions </a:t>
            </a:r>
            <a:r>
              <a:rPr lang="en-US" sz="3600" dirty="0"/>
              <a:t>(Slide 14 of 15)</a:t>
            </a:r>
          </a:p>
        </p:txBody>
      </p:sp>
      <p:sp>
        <p:nvSpPr>
          <p:cNvPr id="3" name="Text Placeholder 2">
            <a:extLst>
              <a:ext uri="{FF2B5EF4-FFF2-40B4-BE49-F238E27FC236}">
                <a16:creationId xmlns:a16="http://schemas.microsoft.com/office/drawing/2014/main" id="{985E4485-BCC9-48D2-830A-422883322843}"/>
              </a:ext>
            </a:extLst>
          </p:cNvPr>
          <p:cNvSpPr>
            <a:spLocks noGrp="1"/>
          </p:cNvSpPr>
          <p:nvPr>
            <p:ph type="body" sz="quarter" idx="12"/>
          </p:nvPr>
        </p:nvSpPr>
        <p:spPr>
          <a:xfrm>
            <a:off x="838200" y="1432561"/>
            <a:ext cx="10515600" cy="2193290"/>
          </a:xfrm>
        </p:spPr>
        <p:txBody>
          <a:bodyPr/>
          <a:lstStyle/>
          <a:p>
            <a:pPr marL="0" indent="0">
              <a:buNone/>
            </a:pPr>
            <a:r>
              <a:rPr lang="en-US" dirty="0"/>
              <a:t>Figure 2.24: Box Plot Created in Excel for Home Sales Data</a:t>
            </a:r>
          </a:p>
        </p:txBody>
      </p:sp>
      <p:pic>
        <p:nvPicPr>
          <p:cNvPr id="9" name="Picture Placeholder 8" descr="The table lists the home sale and selling price in two columns. A box plot which plots the selling price is shown. A box is drawn with top left corner and bottom left corner in first and third quartiles. The median is marked in the middle of the box. The mean is at the center of the box. The lines above and below the box are called whiskers. The length of the box is I Q R.&#10;&#10;">
            <a:extLst>
              <a:ext uri="{FF2B5EF4-FFF2-40B4-BE49-F238E27FC236}">
                <a16:creationId xmlns:a16="http://schemas.microsoft.com/office/drawing/2014/main" id="{1FDC08B1-69C7-414F-B07B-991D0F1CB6D2}"/>
              </a:ext>
            </a:extLst>
          </p:cNvPr>
          <p:cNvPicPr>
            <a:picLocks noGrp="1" noChangeAspect="1"/>
          </p:cNvPicPr>
          <p:nvPr>
            <p:ph type="pic" sz="quarter" idx="13"/>
          </p:nvPr>
        </p:nvPicPr>
        <p:blipFill rotWithShape="1">
          <a:blip r:embed="rId3" cstate="print">
            <a:extLst>
              <a:ext uri="{28A0092B-C50C-407E-A947-70E740481C1C}">
                <a14:useLocalDpi xmlns:a14="http://schemas.microsoft.com/office/drawing/2010/main" val="0"/>
              </a:ext>
            </a:extLst>
          </a:blip>
          <a:srcRect t="6646" b="4003"/>
          <a:stretch/>
        </p:blipFill>
        <p:spPr>
          <a:xfrm>
            <a:off x="3110484" y="1996440"/>
            <a:ext cx="5971032" cy="4025265"/>
          </a:xfrm>
        </p:spPr>
      </p:pic>
    </p:spTree>
    <p:extLst>
      <p:ext uri="{BB962C8B-B14F-4D97-AF65-F5344CB8AC3E}">
        <p14:creationId xmlns:p14="http://schemas.microsoft.com/office/powerpoint/2010/main" val="365898912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18058"/>
            <a:ext cx="10515600" cy="723380"/>
          </a:xfrm>
        </p:spPr>
        <p:txBody>
          <a:bodyPr>
            <a:normAutofit/>
          </a:bodyPr>
          <a:lstStyle/>
          <a:p>
            <a:r>
              <a:rPr lang="en-US" dirty="0"/>
              <a:t>Analyzing Distributions </a:t>
            </a:r>
            <a:r>
              <a:rPr lang="en-US" sz="3600" dirty="0"/>
              <a:t>(Slide 15 of 15)</a:t>
            </a:r>
          </a:p>
        </p:txBody>
      </p:sp>
      <p:sp>
        <p:nvSpPr>
          <p:cNvPr id="3" name="Text Placeholder 2">
            <a:extLst>
              <a:ext uri="{FF2B5EF4-FFF2-40B4-BE49-F238E27FC236}">
                <a16:creationId xmlns:a16="http://schemas.microsoft.com/office/drawing/2014/main" id="{033332D9-C827-4A94-B41E-06CACD11AEAC}"/>
              </a:ext>
            </a:extLst>
          </p:cNvPr>
          <p:cNvSpPr>
            <a:spLocks noGrp="1"/>
          </p:cNvSpPr>
          <p:nvPr>
            <p:ph type="body" sz="quarter" idx="12"/>
          </p:nvPr>
        </p:nvSpPr>
        <p:spPr>
          <a:xfrm>
            <a:off x="838199" y="1432877"/>
            <a:ext cx="10515600" cy="1717675"/>
          </a:xfrm>
        </p:spPr>
        <p:txBody>
          <a:bodyPr/>
          <a:lstStyle/>
          <a:p>
            <a:pPr marL="0" indent="0">
              <a:buNone/>
            </a:pPr>
            <a:r>
              <a:rPr lang="en-US" dirty="0"/>
              <a:t>Figure 2.25: Box Plots for Multiple Variables Created in Excel</a:t>
            </a:r>
          </a:p>
        </p:txBody>
      </p:sp>
      <p:pic>
        <p:nvPicPr>
          <p:cNvPr id="9" name="Picture Placeholder 8" descr="The table lists the selling prices of houses in Fairview, Shadyside, Groton, Irving, and Hamilton in five columns. The box plots comparing the selling price in different communities are shown.&#10;&#10;">
            <a:extLst>
              <a:ext uri="{FF2B5EF4-FFF2-40B4-BE49-F238E27FC236}">
                <a16:creationId xmlns:a16="http://schemas.microsoft.com/office/drawing/2014/main" id="{3BD5A990-873E-49D4-B14F-A8A8612E7FDB}"/>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t="11727" b="7620"/>
          <a:stretch/>
        </p:blipFill>
        <p:spPr>
          <a:xfrm>
            <a:off x="904493" y="2106770"/>
            <a:ext cx="10449306" cy="3493249"/>
          </a:xfrm>
        </p:spPr>
      </p:pic>
    </p:spTree>
    <p:extLst>
      <p:ext uri="{BB962C8B-B14F-4D97-AF65-F5344CB8AC3E}">
        <p14:creationId xmlns:p14="http://schemas.microsoft.com/office/powerpoint/2010/main" val="263002532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Measures of Association between Two Variables</a:t>
            </a:r>
          </a:p>
        </p:txBody>
      </p:sp>
      <p:sp>
        <p:nvSpPr>
          <p:cNvPr id="3" name="Text Placeholder 2"/>
          <p:cNvSpPr>
            <a:spLocks noGrp="1"/>
          </p:cNvSpPr>
          <p:nvPr>
            <p:ph type="body" idx="1"/>
          </p:nvPr>
        </p:nvSpPr>
        <p:spPr/>
        <p:txBody>
          <a:bodyPr/>
          <a:lstStyle/>
          <a:p>
            <a:r>
              <a:rPr lang="en-US" dirty="0"/>
              <a:t>Scatter Charts</a:t>
            </a:r>
          </a:p>
          <a:p>
            <a:r>
              <a:rPr lang="en-US" dirty="0"/>
              <a:t>Covariance</a:t>
            </a:r>
          </a:p>
          <a:p>
            <a:r>
              <a:rPr lang="en-US" dirty="0"/>
              <a:t>Correlation Coefficient</a:t>
            </a:r>
          </a:p>
        </p:txBody>
      </p:sp>
    </p:spTree>
    <p:extLst>
      <p:ext uri="{BB962C8B-B14F-4D97-AF65-F5344CB8AC3E}">
        <p14:creationId xmlns:p14="http://schemas.microsoft.com/office/powerpoint/2010/main" val="8250455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01644"/>
            <a:ext cx="10515600" cy="795656"/>
          </a:xfrm>
        </p:spPr>
        <p:txBody>
          <a:bodyPr>
            <a:noAutofit/>
          </a:bodyPr>
          <a:lstStyle/>
          <a:p>
            <a:r>
              <a:rPr lang="en-US" dirty="0"/>
              <a:t>Types of Data </a:t>
            </a:r>
            <a:r>
              <a:rPr lang="en-US" sz="3600" dirty="0"/>
              <a:t>(Slide 1 of 5)</a:t>
            </a:r>
          </a:p>
        </p:txBody>
      </p:sp>
      <p:sp>
        <p:nvSpPr>
          <p:cNvPr id="3" name="Content Placeholder 2"/>
          <p:cNvSpPr>
            <a:spLocks noGrp="1"/>
          </p:cNvSpPr>
          <p:nvPr>
            <p:ph idx="1"/>
          </p:nvPr>
        </p:nvSpPr>
        <p:spPr>
          <a:xfrm>
            <a:off x="838200" y="1316333"/>
            <a:ext cx="10515600" cy="4758899"/>
          </a:xfrm>
        </p:spPr>
        <p:txBody>
          <a:bodyPr vert="horz" lIns="91440" tIns="45720" rIns="91440" bIns="45720" rtlCol="0" anchor="t">
            <a:noAutofit/>
          </a:bodyPr>
          <a:lstStyle/>
          <a:p>
            <a:pPr marL="0" indent="0">
              <a:lnSpc>
                <a:spcPct val="100000"/>
              </a:lnSpc>
              <a:buNone/>
            </a:pPr>
            <a:r>
              <a:rPr lang="en-US" dirty="0"/>
              <a:t>Population and Sample Data</a:t>
            </a:r>
          </a:p>
          <a:p>
            <a:pPr marL="461645" indent="-229870">
              <a:spcBef>
                <a:spcPts val="300"/>
              </a:spcBef>
            </a:pPr>
            <a:r>
              <a:rPr lang="en-US" sz="2600" b="1" dirty="0"/>
              <a:t>Population</a:t>
            </a:r>
            <a:r>
              <a:rPr lang="en-US" sz="2600" dirty="0"/>
              <a:t>:</a:t>
            </a:r>
            <a:r>
              <a:rPr lang="en-US" sz="2600" b="1" dirty="0"/>
              <a:t> </a:t>
            </a:r>
            <a:r>
              <a:rPr lang="en-US" sz="2600" dirty="0"/>
              <a:t>All elements of interest.</a:t>
            </a:r>
            <a:endParaRPr lang="en-US" sz="2600" dirty="0">
              <a:cs typeface="Calibri"/>
            </a:endParaRPr>
          </a:p>
          <a:p>
            <a:pPr marL="461645" indent="-229870">
              <a:spcBef>
                <a:spcPts val="300"/>
              </a:spcBef>
            </a:pPr>
            <a:r>
              <a:rPr lang="en-US" sz="2600" b="1" dirty="0"/>
              <a:t>Sample</a:t>
            </a:r>
            <a:r>
              <a:rPr lang="en-US" sz="2600" dirty="0"/>
              <a:t>: Subset of the population.</a:t>
            </a:r>
            <a:endParaRPr lang="en-US" sz="2600" dirty="0">
              <a:cs typeface="Calibri"/>
            </a:endParaRPr>
          </a:p>
          <a:p>
            <a:pPr marL="914400" lvl="1" indent="-231775">
              <a:lnSpc>
                <a:spcPct val="100000"/>
              </a:lnSpc>
              <a:spcBef>
                <a:spcPts val="300"/>
              </a:spcBef>
            </a:pPr>
            <a:r>
              <a:rPr lang="en-US" b="1" dirty="0"/>
              <a:t>Random sampling</a:t>
            </a:r>
            <a:r>
              <a:rPr lang="en-US" dirty="0"/>
              <a:t>: A sampling method to gather a representative sample of the population data.</a:t>
            </a:r>
          </a:p>
          <a:p>
            <a:pPr marL="0" indent="0">
              <a:lnSpc>
                <a:spcPct val="100000"/>
              </a:lnSpc>
              <a:buNone/>
            </a:pPr>
            <a:r>
              <a:rPr lang="en-US" dirty="0"/>
              <a:t>Quantitative and Categorical Data</a:t>
            </a:r>
            <a:endParaRPr lang="en-US" dirty="0">
              <a:cs typeface="Calibri"/>
            </a:endParaRPr>
          </a:p>
          <a:p>
            <a:pPr marL="461645" indent="-229870">
              <a:lnSpc>
                <a:spcPct val="100000"/>
              </a:lnSpc>
              <a:spcBef>
                <a:spcPts val="300"/>
              </a:spcBef>
            </a:pPr>
            <a:r>
              <a:rPr lang="en-US" sz="2600" b="1" dirty="0"/>
              <a:t>Quantitative data</a:t>
            </a:r>
            <a:r>
              <a:rPr lang="en-US" sz="2600" dirty="0"/>
              <a:t>:</a:t>
            </a:r>
            <a:r>
              <a:rPr lang="en-US" sz="2600" b="1" dirty="0"/>
              <a:t> </a:t>
            </a:r>
            <a:r>
              <a:rPr lang="en-US" sz="2600" dirty="0"/>
              <a:t>Data on which numeric and arithmetic operations, such as addition, subtraction, multiplication, and division, can be performed.</a:t>
            </a:r>
            <a:endParaRPr lang="en-US" sz="2600" dirty="0">
              <a:cs typeface="Calibri"/>
            </a:endParaRPr>
          </a:p>
          <a:p>
            <a:pPr marL="461645" indent="-229870">
              <a:lnSpc>
                <a:spcPct val="100000"/>
              </a:lnSpc>
              <a:spcBef>
                <a:spcPts val="300"/>
              </a:spcBef>
            </a:pPr>
            <a:r>
              <a:rPr lang="en-US" sz="2600" b="1" dirty="0"/>
              <a:t>Categorical data</a:t>
            </a:r>
            <a:r>
              <a:rPr lang="en-US" sz="2600" dirty="0"/>
              <a:t>: Data on which arithmetic operations cannot be performed.</a:t>
            </a:r>
            <a:endParaRPr lang="en-US" sz="2600" dirty="0">
              <a:cs typeface="Calibri"/>
            </a:endParaRPr>
          </a:p>
        </p:txBody>
      </p:sp>
    </p:spTree>
    <p:extLst>
      <p:ext uri="{BB962C8B-B14F-4D97-AF65-F5344CB8AC3E}">
        <p14:creationId xmlns:p14="http://schemas.microsoft.com/office/powerpoint/2010/main" val="216035367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20561"/>
            <a:ext cx="10515600" cy="1226305"/>
          </a:xfrm>
        </p:spPr>
        <p:txBody>
          <a:bodyPr>
            <a:noAutofit/>
          </a:bodyPr>
          <a:lstStyle/>
          <a:p>
            <a:r>
              <a:rPr lang="en-US" dirty="0"/>
              <a:t>Measures of Association between Two Variables </a:t>
            </a:r>
            <a:r>
              <a:rPr lang="en-US" sz="3600" dirty="0"/>
              <a:t>(Slide 1 of 11)</a:t>
            </a:r>
          </a:p>
        </p:txBody>
      </p:sp>
      <p:sp>
        <p:nvSpPr>
          <p:cNvPr id="3" name="Text Placeholder 2">
            <a:extLst>
              <a:ext uri="{FF2B5EF4-FFF2-40B4-BE49-F238E27FC236}">
                <a16:creationId xmlns:a16="http://schemas.microsoft.com/office/drawing/2014/main" id="{F3CA54AF-186D-4360-B860-DC95F0744A9A}"/>
              </a:ext>
            </a:extLst>
          </p:cNvPr>
          <p:cNvSpPr>
            <a:spLocks noGrp="1"/>
          </p:cNvSpPr>
          <p:nvPr>
            <p:ph type="body" sz="quarter" idx="12"/>
          </p:nvPr>
        </p:nvSpPr>
        <p:spPr>
          <a:xfrm>
            <a:off x="838199" y="1905000"/>
            <a:ext cx="3875315" cy="868106"/>
          </a:xfrm>
        </p:spPr>
        <p:txBody>
          <a:bodyPr/>
          <a:lstStyle/>
          <a:p>
            <a:pPr marL="0" indent="0">
              <a:buNone/>
            </a:pPr>
            <a:r>
              <a:rPr lang="en-US" dirty="0"/>
              <a:t>Table 2.14: Data for Bottled Water Sales at Queensland Amusement Park for a Sample of 14 Summer Days</a:t>
            </a:r>
          </a:p>
        </p:txBody>
      </p:sp>
      <p:graphicFrame>
        <p:nvGraphicFramePr>
          <p:cNvPr id="8" name="Table Placeholder 7">
            <a:extLst>
              <a:ext uri="{FF2B5EF4-FFF2-40B4-BE49-F238E27FC236}">
                <a16:creationId xmlns:a16="http://schemas.microsoft.com/office/drawing/2014/main" id="{F97876F1-7C49-47D6-A20D-7EA3AE086503}"/>
              </a:ext>
            </a:extLst>
          </p:cNvPr>
          <p:cNvGraphicFramePr>
            <a:graphicFrameLocks noGrp="1"/>
          </p:cNvGraphicFramePr>
          <p:nvPr>
            <p:ph type="tbl" sz="quarter" idx="13"/>
            <p:extLst>
              <p:ext uri="{D42A27DB-BD31-4B8C-83A1-F6EECF244321}">
                <p14:modId xmlns:p14="http://schemas.microsoft.com/office/powerpoint/2010/main" val="3996987712"/>
              </p:ext>
            </p:extLst>
          </p:nvPr>
        </p:nvGraphicFramePr>
        <p:xfrm>
          <a:off x="6302829" y="1328287"/>
          <a:ext cx="4931228" cy="4500697"/>
        </p:xfrm>
        <a:graphic>
          <a:graphicData uri="http://schemas.openxmlformats.org/drawingml/2006/table">
            <a:tbl>
              <a:tblPr firstRow="1" bandRow="1">
                <a:tableStyleId>{5940675A-B579-460E-94D1-54222C63F5DA}</a:tableStyleId>
              </a:tblPr>
              <a:tblGrid>
                <a:gridCol w="2465614">
                  <a:extLst>
                    <a:ext uri="{9D8B030D-6E8A-4147-A177-3AD203B41FA5}">
                      <a16:colId xmlns:a16="http://schemas.microsoft.com/office/drawing/2014/main" val="1980787826"/>
                    </a:ext>
                  </a:extLst>
                </a:gridCol>
                <a:gridCol w="2465614">
                  <a:extLst>
                    <a:ext uri="{9D8B030D-6E8A-4147-A177-3AD203B41FA5}">
                      <a16:colId xmlns:a16="http://schemas.microsoft.com/office/drawing/2014/main" val="191848366"/>
                    </a:ext>
                  </a:extLst>
                </a:gridCol>
              </a:tblGrid>
              <a:tr h="540316">
                <a:tc>
                  <a:txBody>
                    <a:bodyPr/>
                    <a:lstStyle/>
                    <a:p>
                      <a:pPr marL="0" marR="0" algn="ctr">
                        <a:lnSpc>
                          <a:spcPct val="107000"/>
                        </a:lnSpc>
                        <a:spcBef>
                          <a:spcPts val="0"/>
                        </a:spcBef>
                        <a:spcAft>
                          <a:spcPts val="0"/>
                        </a:spcAft>
                      </a:pPr>
                      <a:r>
                        <a:rPr lang="en-US" sz="1800" b="1" dirty="0">
                          <a:effectLst/>
                          <a:latin typeface="+mn-lt"/>
                          <a:ea typeface="Calibri" panose="020F0502020204030204" pitchFamily="34" charset="0"/>
                          <a:cs typeface="AvenirLTStd-Heavy"/>
                        </a:rPr>
                        <a:t>High Temperature </a:t>
                      </a:r>
                      <a:r>
                        <a:rPr lang="en-US" sz="1800" b="1" dirty="0">
                          <a:effectLst/>
                          <a:latin typeface="+mn-lt"/>
                          <a:ea typeface="Calibri" panose="020F0502020204030204" pitchFamily="34" charset="0"/>
                          <a:cs typeface="AvenirLTStd-Book"/>
                        </a:rPr>
                        <a:t>(</a:t>
                      </a:r>
                      <a:r>
                        <a:rPr lang="en-US" sz="1800" b="1" dirty="0">
                          <a:effectLst/>
                          <a:latin typeface="+mn-lt"/>
                          <a:ea typeface="Calibri" panose="020F0502020204030204" pitchFamily="34" charset="0"/>
                          <a:cs typeface="MathematicalPiLTStd-1"/>
                        </a:rPr>
                        <a:t>°</a:t>
                      </a:r>
                      <a:r>
                        <a:rPr lang="en-US" sz="1800" b="1" dirty="0">
                          <a:effectLst/>
                          <a:latin typeface="+mn-lt"/>
                          <a:ea typeface="Calibri" panose="020F0502020204030204" pitchFamily="34" charset="0"/>
                          <a:cs typeface="AvenirLTStd-Heavy"/>
                        </a:rPr>
                        <a:t>F</a:t>
                      </a:r>
                      <a:r>
                        <a:rPr lang="en-US" sz="1800" b="1" dirty="0">
                          <a:effectLst/>
                          <a:latin typeface="+mn-lt"/>
                          <a:ea typeface="Calibri" panose="020F0502020204030204" pitchFamily="34" charset="0"/>
                          <a:cs typeface="AvenirLTStd-Book"/>
                        </a:rPr>
                        <a:t>) </a:t>
                      </a:r>
                      <a:endParaRPr lang="en-US" sz="1800" b="1" dirty="0">
                        <a:effectLst/>
                        <a:latin typeface="+mn-lt"/>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800" b="1" dirty="0">
                          <a:effectLst/>
                          <a:latin typeface="+mn-lt"/>
                          <a:ea typeface="Calibri" panose="020F0502020204030204" pitchFamily="34" charset="0"/>
                          <a:cs typeface="AvenirLTStd-Heavy"/>
                        </a:rPr>
                        <a:t>Bottled Water Sales (cases)</a:t>
                      </a:r>
                      <a:endParaRPr lang="en-US" sz="1800" b="1" dirty="0">
                        <a:effectLst/>
                        <a:latin typeface="+mn-lt"/>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3135990799"/>
                  </a:ext>
                </a:extLst>
              </a:tr>
              <a:tr h="273965">
                <a:tc>
                  <a:txBody>
                    <a:bodyPr/>
                    <a:lstStyle/>
                    <a:p>
                      <a:pPr marL="0" marR="0" algn="ctr">
                        <a:lnSpc>
                          <a:spcPct val="107000"/>
                        </a:lnSpc>
                        <a:spcBef>
                          <a:spcPts val="0"/>
                        </a:spcBef>
                        <a:spcAft>
                          <a:spcPts val="0"/>
                        </a:spcAft>
                      </a:pPr>
                      <a:r>
                        <a:rPr lang="en-US" sz="1800" dirty="0">
                          <a:effectLst/>
                          <a:latin typeface="+mn-lt"/>
                          <a:ea typeface="Calibri" panose="020F0502020204030204" pitchFamily="34" charset="0"/>
                          <a:cs typeface="AvenirLTStd-Book"/>
                        </a:rPr>
                        <a:t>78 </a:t>
                      </a:r>
                      <a:endParaRPr lang="en-US" sz="1800" dirty="0">
                        <a:effectLst/>
                        <a:latin typeface="+mn-lt"/>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800">
                          <a:effectLst/>
                          <a:latin typeface="+mn-lt"/>
                          <a:ea typeface="Calibri" panose="020F0502020204030204" pitchFamily="34" charset="0"/>
                          <a:cs typeface="AvenirLTStd-Book"/>
                        </a:rPr>
                        <a:t>23</a:t>
                      </a:r>
                      <a:endParaRPr lang="en-US" sz="1800">
                        <a:effectLst/>
                        <a:latin typeface="+mn-lt"/>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728889568"/>
                  </a:ext>
                </a:extLst>
              </a:tr>
              <a:tr h="273965">
                <a:tc>
                  <a:txBody>
                    <a:bodyPr/>
                    <a:lstStyle/>
                    <a:p>
                      <a:pPr marL="0" marR="0" algn="ctr">
                        <a:lnSpc>
                          <a:spcPct val="107000"/>
                        </a:lnSpc>
                        <a:spcBef>
                          <a:spcPts val="0"/>
                        </a:spcBef>
                        <a:spcAft>
                          <a:spcPts val="0"/>
                        </a:spcAft>
                      </a:pPr>
                      <a:r>
                        <a:rPr lang="en-US" sz="1800" dirty="0">
                          <a:effectLst/>
                          <a:latin typeface="+mn-lt"/>
                          <a:ea typeface="Calibri" panose="020F0502020204030204" pitchFamily="34" charset="0"/>
                          <a:cs typeface="AvenirLTStd-Book"/>
                        </a:rPr>
                        <a:t>79 </a:t>
                      </a:r>
                      <a:endParaRPr lang="en-US" sz="1800" dirty="0">
                        <a:effectLst/>
                        <a:latin typeface="+mn-lt"/>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800" dirty="0">
                          <a:effectLst/>
                          <a:latin typeface="+mn-lt"/>
                          <a:ea typeface="Calibri" panose="020F0502020204030204" pitchFamily="34" charset="0"/>
                          <a:cs typeface="AvenirLTStd-Book"/>
                        </a:rPr>
                        <a:t>22</a:t>
                      </a:r>
                      <a:endParaRPr lang="en-US" sz="1800" dirty="0">
                        <a:effectLst/>
                        <a:latin typeface="+mn-lt"/>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963282936"/>
                  </a:ext>
                </a:extLst>
              </a:tr>
              <a:tr h="273965">
                <a:tc>
                  <a:txBody>
                    <a:bodyPr/>
                    <a:lstStyle/>
                    <a:p>
                      <a:pPr marL="0" marR="0" algn="ctr">
                        <a:lnSpc>
                          <a:spcPct val="107000"/>
                        </a:lnSpc>
                        <a:spcBef>
                          <a:spcPts val="0"/>
                        </a:spcBef>
                        <a:spcAft>
                          <a:spcPts val="0"/>
                        </a:spcAft>
                      </a:pPr>
                      <a:r>
                        <a:rPr lang="en-US" sz="1800">
                          <a:effectLst/>
                          <a:latin typeface="+mn-lt"/>
                          <a:ea typeface="Calibri" panose="020F0502020204030204" pitchFamily="34" charset="0"/>
                          <a:cs typeface="AvenirLTStd-Book"/>
                        </a:rPr>
                        <a:t>80 </a:t>
                      </a:r>
                      <a:endParaRPr lang="en-US" sz="1800">
                        <a:effectLst/>
                        <a:latin typeface="+mn-lt"/>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800" dirty="0">
                          <a:effectLst/>
                          <a:latin typeface="+mn-lt"/>
                          <a:ea typeface="Calibri" panose="020F0502020204030204" pitchFamily="34" charset="0"/>
                          <a:cs typeface="AvenirLTStd-Book"/>
                        </a:rPr>
                        <a:t>24</a:t>
                      </a:r>
                      <a:endParaRPr lang="en-US" sz="1800" dirty="0">
                        <a:effectLst/>
                        <a:latin typeface="+mn-lt"/>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122669997"/>
                  </a:ext>
                </a:extLst>
              </a:tr>
              <a:tr h="273965">
                <a:tc>
                  <a:txBody>
                    <a:bodyPr/>
                    <a:lstStyle/>
                    <a:p>
                      <a:pPr marL="0" marR="0" algn="ctr">
                        <a:lnSpc>
                          <a:spcPct val="107000"/>
                        </a:lnSpc>
                        <a:spcBef>
                          <a:spcPts val="0"/>
                        </a:spcBef>
                        <a:spcAft>
                          <a:spcPts val="0"/>
                        </a:spcAft>
                      </a:pPr>
                      <a:r>
                        <a:rPr lang="en-US" sz="1800" dirty="0">
                          <a:effectLst/>
                          <a:latin typeface="+mn-lt"/>
                          <a:ea typeface="Calibri" panose="020F0502020204030204" pitchFamily="34" charset="0"/>
                          <a:cs typeface="AvenirLTStd-Book"/>
                        </a:rPr>
                        <a:t>80 </a:t>
                      </a:r>
                      <a:endParaRPr lang="en-US" sz="1800" dirty="0">
                        <a:effectLst/>
                        <a:latin typeface="+mn-lt"/>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800" dirty="0">
                          <a:effectLst/>
                          <a:latin typeface="+mn-lt"/>
                          <a:ea typeface="Calibri" panose="020F0502020204030204" pitchFamily="34" charset="0"/>
                          <a:cs typeface="AvenirLTStd-Book"/>
                        </a:rPr>
                        <a:t>22</a:t>
                      </a:r>
                      <a:endParaRPr lang="en-US" sz="1800" dirty="0">
                        <a:effectLst/>
                        <a:latin typeface="+mn-lt"/>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850218116"/>
                  </a:ext>
                </a:extLst>
              </a:tr>
              <a:tr h="273965">
                <a:tc>
                  <a:txBody>
                    <a:bodyPr/>
                    <a:lstStyle/>
                    <a:p>
                      <a:pPr marL="0" marR="0" algn="ctr">
                        <a:lnSpc>
                          <a:spcPct val="107000"/>
                        </a:lnSpc>
                        <a:spcBef>
                          <a:spcPts val="0"/>
                        </a:spcBef>
                        <a:spcAft>
                          <a:spcPts val="0"/>
                        </a:spcAft>
                      </a:pPr>
                      <a:r>
                        <a:rPr lang="en-US" sz="1800" dirty="0">
                          <a:effectLst/>
                          <a:latin typeface="+mn-lt"/>
                          <a:ea typeface="Calibri" panose="020F0502020204030204" pitchFamily="34" charset="0"/>
                          <a:cs typeface="AvenirLTStd-Book"/>
                        </a:rPr>
                        <a:t>82 </a:t>
                      </a:r>
                      <a:endParaRPr lang="en-US" sz="1800" dirty="0">
                        <a:effectLst/>
                        <a:latin typeface="+mn-lt"/>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800" dirty="0">
                          <a:effectLst/>
                          <a:latin typeface="+mn-lt"/>
                          <a:ea typeface="Calibri" panose="020F0502020204030204" pitchFamily="34" charset="0"/>
                          <a:cs typeface="AvenirLTStd-Book"/>
                        </a:rPr>
                        <a:t>24</a:t>
                      </a:r>
                      <a:endParaRPr lang="en-US" sz="1800" dirty="0">
                        <a:effectLst/>
                        <a:latin typeface="+mn-lt"/>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106050048"/>
                  </a:ext>
                </a:extLst>
              </a:tr>
              <a:tr h="273965">
                <a:tc>
                  <a:txBody>
                    <a:bodyPr/>
                    <a:lstStyle/>
                    <a:p>
                      <a:pPr marL="0" marR="0" algn="ctr">
                        <a:lnSpc>
                          <a:spcPct val="107000"/>
                        </a:lnSpc>
                        <a:spcBef>
                          <a:spcPts val="0"/>
                        </a:spcBef>
                        <a:spcAft>
                          <a:spcPts val="0"/>
                        </a:spcAft>
                      </a:pPr>
                      <a:r>
                        <a:rPr lang="en-US" sz="1800" dirty="0">
                          <a:effectLst/>
                          <a:latin typeface="+mn-lt"/>
                          <a:ea typeface="Calibri" panose="020F0502020204030204" pitchFamily="34" charset="0"/>
                          <a:cs typeface="AvenirLTStd-Book"/>
                        </a:rPr>
                        <a:t>83 </a:t>
                      </a:r>
                      <a:endParaRPr lang="en-US" sz="1800" dirty="0">
                        <a:effectLst/>
                        <a:latin typeface="+mn-lt"/>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800" dirty="0">
                          <a:effectLst/>
                          <a:latin typeface="+mn-lt"/>
                          <a:ea typeface="Calibri" panose="020F0502020204030204" pitchFamily="34" charset="0"/>
                          <a:cs typeface="AvenirLTStd-Book"/>
                        </a:rPr>
                        <a:t>26</a:t>
                      </a:r>
                      <a:endParaRPr lang="en-US" sz="1800" dirty="0">
                        <a:effectLst/>
                        <a:latin typeface="+mn-lt"/>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468355850"/>
                  </a:ext>
                </a:extLst>
              </a:tr>
              <a:tr h="273965">
                <a:tc>
                  <a:txBody>
                    <a:bodyPr/>
                    <a:lstStyle/>
                    <a:p>
                      <a:pPr marL="0" marR="0" algn="ctr">
                        <a:lnSpc>
                          <a:spcPct val="107000"/>
                        </a:lnSpc>
                        <a:spcBef>
                          <a:spcPts val="0"/>
                        </a:spcBef>
                        <a:spcAft>
                          <a:spcPts val="0"/>
                        </a:spcAft>
                      </a:pPr>
                      <a:r>
                        <a:rPr lang="en-US" sz="1800" dirty="0">
                          <a:effectLst/>
                          <a:latin typeface="+mn-lt"/>
                          <a:ea typeface="Calibri" panose="020F0502020204030204" pitchFamily="34" charset="0"/>
                          <a:cs typeface="AvenirLTStd-Book"/>
                        </a:rPr>
                        <a:t>85 </a:t>
                      </a:r>
                      <a:endParaRPr lang="en-US" sz="1800" dirty="0">
                        <a:effectLst/>
                        <a:latin typeface="+mn-lt"/>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800" dirty="0">
                          <a:effectLst/>
                          <a:latin typeface="+mn-lt"/>
                          <a:ea typeface="Calibri" panose="020F0502020204030204" pitchFamily="34" charset="0"/>
                          <a:cs typeface="AvenirLTStd-Book"/>
                        </a:rPr>
                        <a:t>27</a:t>
                      </a:r>
                      <a:endParaRPr lang="en-US" sz="1800" dirty="0">
                        <a:effectLst/>
                        <a:latin typeface="+mn-lt"/>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581056902"/>
                  </a:ext>
                </a:extLst>
              </a:tr>
              <a:tr h="273965">
                <a:tc>
                  <a:txBody>
                    <a:bodyPr/>
                    <a:lstStyle/>
                    <a:p>
                      <a:pPr marL="0" marR="0" algn="ctr">
                        <a:lnSpc>
                          <a:spcPct val="107000"/>
                        </a:lnSpc>
                        <a:spcBef>
                          <a:spcPts val="0"/>
                        </a:spcBef>
                        <a:spcAft>
                          <a:spcPts val="0"/>
                        </a:spcAft>
                      </a:pPr>
                      <a:r>
                        <a:rPr lang="en-US" sz="1800">
                          <a:effectLst/>
                          <a:latin typeface="+mn-lt"/>
                          <a:ea typeface="Calibri" panose="020F0502020204030204" pitchFamily="34" charset="0"/>
                          <a:cs typeface="AvenirLTStd-Book"/>
                        </a:rPr>
                        <a:t>86 </a:t>
                      </a:r>
                      <a:endParaRPr lang="en-US" sz="1800">
                        <a:effectLst/>
                        <a:latin typeface="+mn-lt"/>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800" dirty="0">
                          <a:effectLst/>
                          <a:latin typeface="+mn-lt"/>
                          <a:ea typeface="Calibri" panose="020F0502020204030204" pitchFamily="34" charset="0"/>
                          <a:cs typeface="AvenirLTStd-Book"/>
                        </a:rPr>
                        <a:t>25</a:t>
                      </a:r>
                      <a:endParaRPr lang="en-US" sz="1800" dirty="0">
                        <a:effectLst/>
                        <a:latin typeface="+mn-lt"/>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933847391"/>
                  </a:ext>
                </a:extLst>
              </a:tr>
              <a:tr h="273965">
                <a:tc>
                  <a:txBody>
                    <a:bodyPr/>
                    <a:lstStyle/>
                    <a:p>
                      <a:pPr marL="0" marR="0" algn="ctr">
                        <a:lnSpc>
                          <a:spcPct val="107000"/>
                        </a:lnSpc>
                        <a:spcBef>
                          <a:spcPts val="0"/>
                        </a:spcBef>
                        <a:spcAft>
                          <a:spcPts val="0"/>
                        </a:spcAft>
                      </a:pPr>
                      <a:r>
                        <a:rPr lang="en-US" sz="1800" dirty="0">
                          <a:effectLst/>
                          <a:latin typeface="+mn-lt"/>
                          <a:ea typeface="Calibri" panose="020F0502020204030204" pitchFamily="34" charset="0"/>
                          <a:cs typeface="AvenirLTStd-Book"/>
                        </a:rPr>
                        <a:t>87 </a:t>
                      </a:r>
                      <a:endParaRPr lang="en-US" sz="1800" dirty="0">
                        <a:effectLst/>
                        <a:latin typeface="+mn-lt"/>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800" dirty="0">
                          <a:effectLst/>
                          <a:latin typeface="+mn-lt"/>
                          <a:ea typeface="Calibri" panose="020F0502020204030204" pitchFamily="34" charset="0"/>
                          <a:cs typeface="AvenirLTStd-Book"/>
                        </a:rPr>
                        <a:t>28</a:t>
                      </a:r>
                      <a:endParaRPr lang="en-US" sz="1800" dirty="0">
                        <a:effectLst/>
                        <a:latin typeface="+mn-lt"/>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924090957"/>
                  </a:ext>
                </a:extLst>
              </a:tr>
              <a:tr h="273965">
                <a:tc>
                  <a:txBody>
                    <a:bodyPr/>
                    <a:lstStyle/>
                    <a:p>
                      <a:pPr marL="0" marR="0" algn="ctr">
                        <a:lnSpc>
                          <a:spcPct val="107000"/>
                        </a:lnSpc>
                        <a:spcBef>
                          <a:spcPts val="0"/>
                        </a:spcBef>
                        <a:spcAft>
                          <a:spcPts val="0"/>
                        </a:spcAft>
                      </a:pPr>
                      <a:r>
                        <a:rPr lang="en-US" sz="1800">
                          <a:effectLst/>
                          <a:latin typeface="+mn-lt"/>
                          <a:ea typeface="Calibri" panose="020F0502020204030204" pitchFamily="34" charset="0"/>
                          <a:cs typeface="AvenirLTStd-Book"/>
                        </a:rPr>
                        <a:t>87 </a:t>
                      </a:r>
                      <a:endParaRPr lang="en-US" sz="1800">
                        <a:effectLst/>
                        <a:latin typeface="+mn-lt"/>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800">
                          <a:effectLst/>
                          <a:latin typeface="+mn-lt"/>
                          <a:ea typeface="Calibri" panose="020F0502020204030204" pitchFamily="34" charset="0"/>
                          <a:cs typeface="AvenirLTStd-Book"/>
                        </a:rPr>
                        <a:t>26</a:t>
                      </a:r>
                      <a:endParaRPr lang="en-US" sz="1800">
                        <a:effectLst/>
                        <a:latin typeface="+mn-lt"/>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35618349"/>
                  </a:ext>
                </a:extLst>
              </a:tr>
              <a:tr h="273965">
                <a:tc>
                  <a:txBody>
                    <a:bodyPr/>
                    <a:lstStyle/>
                    <a:p>
                      <a:pPr marL="0" marR="0" algn="ctr">
                        <a:lnSpc>
                          <a:spcPct val="107000"/>
                        </a:lnSpc>
                        <a:spcBef>
                          <a:spcPts val="0"/>
                        </a:spcBef>
                        <a:spcAft>
                          <a:spcPts val="0"/>
                        </a:spcAft>
                      </a:pPr>
                      <a:r>
                        <a:rPr lang="en-US" sz="1800">
                          <a:effectLst/>
                          <a:latin typeface="+mn-lt"/>
                          <a:ea typeface="Calibri" panose="020F0502020204030204" pitchFamily="34" charset="0"/>
                          <a:cs typeface="AvenirLTStd-Book"/>
                        </a:rPr>
                        <a:t>88 </a:t>
                      </a:r>
                      <a:endParaRPr lang="en-US" sz="1800">
                        <a:effectLst/>
                        <a:latin typeface="+mn-lt"/>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800" dirty="0">
                          <a:effectLst/>
                          <a:latin typeface="+mn-lt"/>
                          <a:ea typeface="Calibri" panose="020F0502020204030204" pitchFamily="34" charset="0"/>
                          <a:cs typeface="AvenirLTStd-Book"/>
                        </a:rPr>
                        <a:t>29</a:t>
                      </a:r>
                      <a:endParaRPr lang="en-US" sz="1800" dirty="0">
                        <a:effectLst/>
                        <a:latin typeface="+mn-lt"/>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096547834"/>
                  </a:ext>
                </a:extLst>
              </a:tr>
              <a:tr h="273965">
                <a:tc>
                  <a:txBody>
                    <a:bodyPr/>
                    <a:lstStyle/>
                    <a:p>
                      <a:pPr marL="0" marR="0" algn="ctr">
                        <a:lnSpc>
                          <a:spcPct val="107000"/>
                        </a:lnSpc>
                        <a:spcBef>
                          <a:spcPts val="0"/>
                        </a:spcBef>
                        <a:spcAft>
                          <a:spcPts val="0"/>
                        </a:spcAft>
                      </a:pPr>
                      <a:r>
                        <a:rPr lang="en-US" sz="1800" dirty="0">
                          <a:effectLst/>
                          <a:latin typeface="+mn-lt"/>
                          <a:ea typeface="Calibri" panose="020F0502020204030204" pitchFamily="34" charset="0"/>
                          <a:cs typeface="AvenirLTStd-Book"/>
                        </a:rPr>
                        <a:t>88 </a:t>
                      </a:r>
                      <a:endParaRPr lang="en-US" sz="1800" dirty="0">
                        <a:effectLst/>
                        <a:latin typeface="+mn-lt"/>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800" dirty="0">
                          <a:effectLst/>
                          <a:latin typeface="+mn-lt"/>
                          <a:ea typeface="Calibri" panose="020F0502020204030204" pitchFamily="34" charset="0"/>
                          <a:cs typeface="AvenirLTStd-Book"/>
                        </a:rPr>
                        <a:t>30</a:t>
                      </a:r>
                      <a:endParaRPr lang="en-US" sz="1800" dirty="0">
                        <a:effectLst/>
                        <a:latin typeface="+mn-lt"/>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916255684"/>
                  </a:ext>
                </a:extLst>
              </a:tr>
              <a:tr h="273965">
                <a:tc>
                  <a:txBody>
                    <a:bodyPr/>
                    <a:lstStyle/>
                    <a:p>
                      <a:pPr marL="0" marR="0" algn="ctr">
                        <a:lnSpc>
                          <a:spcPct val="107000"/>
                        </a:lnSpc>
                        <a:spcBef>
                          <a:spcPts val="0"/>
                        </a:spcBef>
                        <a:spcAft>
                          <a:spcPts val="0"/>
                        </a:spcAft>
                      </a:pPr>
                      <a:r>
                        <a:rPr lang="en-US" sz="1800">
                          <a:effectLst/>
                          <a:latin typeface="+mn-lt"/>
                          <a:ea typeface="Calibri" panose="020F0502020204030204" pitchFamily="34" charset="0"/>
                          <a:cs typeface="AvenirLTStd-Book"/>
                        </a:rPr>
                        <a:t>90 </a:t>
                      </a:r>
                      <a:endParaRPr lang="en-US" sz="1800">
                        <a:effectLst/>
                        <a:latin typeface="+mn-lt"/>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800" dirty="0">
                          <a:effectLst/>
                          <a:latin typeface="+mn-lt"/>
                          <a:ea typeface="Calibri" panose="020F0502020204030204" pitchFamily="34" charset="0"/>
                          <a:cs typeface="AvenirLTStd-Book"/>
                        </a:rPr>
                        <a:t>31</a:t>
                      </a:r>
                      <a:endParaRPr lang="en-US" sz="1800" dirty="0">
                        <a:effectLst/>
                        <a:latin typeface="+mn-lt"/>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643522570"/>
                  </a:ext>
                </a:extLst>
              </a:tr>
              <a:tr h="273965">
                <a:tc>
                  <a:txBody>
                    <a:bodyPr/>
                    <a:lstStyle/>
                    <a:p>
                      <a:pPr marL="0" marR="0" algn="ctr">
                        <a:lnSpc>
                          <a:spcPct val="107000"/>
                        </a:lnSpc>
                        <a:spcBef>
                          <a:spcPts val="0"/>
                        </a:spcBef>
                        <a:spcAft>
                          <a:spcPts val="0"/>
                        </a:spcAft>
                      </a:pPr>
                      <a:r>
                        <a:rPr lang="en-US" sz="1800" dirty="0">
                          <a:effectLst/>
                          <a:latin typeface="+mn-lt"/>
                          <a:ea typeface="Calibri" panose="020F0502020204030204" pitchFamily="34" charset="0"/>
                          <a:cs typeface="AvenirLTStd-Book"/>
                        </a:rPr>
                        <a:t>92 </a:t>
                      </a:r>
                      <a:endParaRPr lang="en-US" sz="1800" dirty="0">
                        <a:effectLst/>
                        <a:latin typeface="+mn-lt"/>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800" dirty="0">
                          <a:effectLst/>
                          <a:latin typeface="+mn-lt"/>
                          <a:ea typeface="Calibri" panose="020F0502020204030204" pitchFamily="34" charset="0"/>
                          <a:cs typeface="AvenirLTStd-Book"/>
                        </a:rPr>
                        <a:t>31</a:t>
                      </a:r>
                      <a:endParaRPr lang="en-US" sz="1800" dirty="0">
                        <a:effectLst/>
                        <a:latin typeface="+mn-lt"/>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840367530"/>
                  </a:ext>
                </a:extLst>
              </a:tr>
            </a:tbl>
          </a:graphicData>
        </a:graphic>
      </p:graphicFrame>
    </p:spTree>
    <p:extLst>
      <p:ext uri="{BB962C8B-B14F-4D97-AF65-F5344CB8AC3E}">
        <p14:creationId xmlns:p14="http://schemas.microsoft.com/office/powerpoint/2010/main" val="82412495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17220"/>
            <a:ext cx="10515600" cy="1363980"/>
          </a:xfrm>
        </p:spPr>
        <p:txBody>
          <a:bodyPr>
            <a:noAutofit/>
          </a:bodyPr>
          <a:lstStyle/>
          <a:p>
            <a:r>
              <a:rPr lang="en-US" dirty="0"/>
              <a:t>Measures of Association between Two Variables </a:t>
            </a:r>
            <a:r>
              <a:rPr lang="en-US" sz="3600" dirty="0"/>
              <a:t>(Slide 2 of 11)</a:t>
            </a:r>
            <a:endParaRPr lang="en-US" dirty="0"/>
          </a:p>
        </p:txBody>
      </p:sp>
      <p:sp>
        <p:nvSpPr>
          <p:cNvPr id="3" name="Content Placeholder 2"/>
          <p:cNvSpPr>
            <a:spLocks noGrp="1"/>
          </p:cNvSpPr>
          <p:nvPr>
            <p:ph idx="1"/>
          </p:nvPr>
        </p:nvSpPr>
        <p:spPr>
          <a:xfrm>
            <a:off x="838200" y="1981200"/>
            <a:ext cx="10515600" cy="4053840"/>
          </a:xfrm>
        </p:spPr>
        <p:txBody>
          <a:bodyPr vert="horz" lIns="91440" tIns="45720" rIns="91440" bIns="45720" rtlCol="0" anchor="t">
            <a:noAutofit/>
          </a:bodyPr>
          <a:lstStyle/>
          <a:p>
            <a:pPr marL="0" indent="0">
              <a:lnSpc>
                <a:spcPct val="100000"/>
              </a:lnSpc>
              <a:spcBef>
                <a:spcPts val="0"/>
              </a:spcBef>
              <a:spcAft>
                <a:spcPts val="600"/>
              </a:spcAft>
              <a:buNone/>
            </a:pPr>
            <a:r>
              <a:rPr lang="en-US" dirty="0"/>
              <a:t>Scatter Charts</a:t>
            </a:r>
          </a:p>
          <a:p>
            <a:pPr marL="457200">
              <a:lnSpc>
                <a:spcPct val="100000"/>
              </a:lnSpc>
              <a:spcBef>
                <a:spcPts val="0"/>
              </a:spcBef>
              <a:spcAft>
                <a:spcPts val="600"/>
              </a:spcAft>
            </a:pPr>
            <a:r>
              <a:rPr lang="en-US" sz="2600" dirty="0"/>
              <a:t>A </a:t>
            </a:r>
            <a:r>
              <a:rPr lang="en-US" sz="2600" b="1" dirty="0"/>
              <a:t>scatter chart </a:t>
            </a:r>
            <a:r>
              <a:rPr lang="en-US" sz="2600" dirty="0"/>
              <a:t>is a useful graph for analyzing the relationship between two variables.</a:t>
            </a:r>
          </a:p>
          <a:p>
            <a:pPr marL="457200">
              <a:lnSpc>
                <a:spcPct val="100000"/>
              </a:lnSpc>
              <a:spcBef>
                <a:spcPts val="0"/>
              </a:spcBef>
              <a:spcAft>
                <a:spcPts val="600"/>
              </a:spcAft>
            </a:pPr>
            <a:r>
              <a:rPr lang="en-US" sz="2600" dirty="0"/>
              <a:t>The scatter chart in Figure 2.26 is an example of a positive relationship because when one variable (high temperature) increases, the other variable (sales of bottled water) generally also increases.</a:t>
            </a:r>
            <a:endParaRPr lang="en-US" sz="2600" dirty="0">
              <a:cs typeface="Calibri"/>
            </a:endParaRPr>
          </a:p>
          <a:p>
            <a:pPr marL="457200">
              <a:lnSpc>
                <a:spcPct val="100000"/>
              </a:lnSpc>
              <a:spcBef>
                <a:spcPts val="0"/>
              </a:spcBef>
              <a:spcAft>
                <a:spcPts val="600"/>
              </a:spcAft>
            </a:pPr>
            <a:r>
              <a:rPr lang="en-US" sz="2600" dirty="0"/>
              <a:t>The scatter chart also suggests that a straight line could be used as an approximation for the relationship between high temperature and sales of bottled water.</a:t>
            </a:r>
          </a:p>
        </p:txBody>
      </p:sp>
    </p:spTree>
    <p:extLst>
      <p:ext uri="{BB962C8B-B14F-4D97-AF65-F5344CB8AC3E}">
        <p14:creationId xmlns:p14="http://schemas.microsoft.com/office/powerpoint/2010/main" val="197114635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18057"/>
            <a:ext cx="10515600" cy="1118351"/>
          </a:xfrm>
        </p:spPr>
        <p:txBody>
          <a:bodyPr>
            <a:noAutofit/>
          </a:bodyPr>
          <a:lstStyle/>
          <a:p>
            <a:r>
              <a:rPr lang="en-US" dirty="0"/>
              <a:t>Measures of Association between Two Variables </a:t>
            </a:r>
            <a:r>
              <a:rPr lang="en-US" sz="3600" dirty="0"/>
              <a:t>(Slide 3 of 11)</a:t>
            </a:r>
          </a:p>
        </p:txBody>
      </p:sp>
      <p:sp>
        <p:nvSpPr>
          <p:cNvPr id="3" name="Text Placeholder 2">
            <a:extLst>
              <a:ext uri="{FF2B5EF4-FFF2-40B4-BE49-F238E27FC236}">
                <a16:creationId xmlns:a16="http://schemas.microsoft.com/office/drawing/2014/main" id="{C5B4050E-F472-4329-A376-76B8011C8577}"/>
              </a:ext>
            </a:extLst>
          </p:cNvPr>
          <p:cNvSpPr>
            <a:spLocks noGrp="1"/>
          </p:cNvSpPr>
          <p:nvPr>
            <p:ph type="body" sz="quarter" idx="12"/>
          </p:nvPr>
        </p:nvSpPr>
        <p:spPr>
          <a:xfrm>
            <a:off x="838200" y="1908175"/>
            <a:ext cx="10988040" cy="1717675"/>
          </a:xfrm>
        </p:spPr>
        <p:txBody>
          <a:bodyPr vert="horz" lIns="91440" tIns="45720" rIns="91440" bIns="45720" rtlCol="0" anchor="t">
            <a:noAutofit/>
          </a:bodyPr>
          <a:lstStyle/>
          <a:p>
            <a:pPr marL="0" indent="0">
              <a:buNone/>
            </a:pPr>
            <a:r>
              <a:rPr lang="en-US" dirty="0"/>
              <a:t>Figure 2.26: Chart Showing the Positive Linear Relation between Sales and High Temperatures</a:t>
            </a:r>
          </a:p>
        </p:txBody>
      </p:sp>
      <p:pic>
        <p:nvPicPr>
          <p:cNvPr id="9" name="Picture Placeholder 8" descr="The rising scatter graph plots sales of cases of bottled water versus high temperature in degrees Fahrenheit.&#10;&#10;">
            <a:extLst>
              <a:ext uri="{FF2B5EF4-FFF2-40B4-BE49-F238E27FC236}">
                <a16:creationId xmlns:a16="http://schemas.microsoft.com/office/drawing/2014/main" id="{6220EDAC-B34C-46F5-8883-00CE374CF55E}"/>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t="16377" b="5374"/>
          <a:stretch/>
        </p:blipFill>
        <p:spPr>
          <a:xfrm>
            <a:off x="4041474" y="2462212"/>
            <a:ext cx="7188184" cy="3496628"/>
          </a:xfrm>
        </p:spPr>
      </p:pic>
    </p:spTree>
    <p:extLst>
      <p:ext uri="{BB962C8B-B14F-4D97-AF65-F5344CB8AC3E}">
        <p14:creationId xmlns:p14="http://schemas.microsoft.com/office/powerpoint/2010/main" val="11171533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18057"/>
            <a:ext cx="10515600" cy="1118351"/>
          </a:xfrm>
        </p:spPr>
        <p:txBody>
          <a:bodyPr>
            <a:noAutofit/>
          </a:bodyPr>
          <a:lstStyle/>
          <a:p>
            <a:r>
              <a:rPr lang="en-US" dirty="0"/>
              <a:t>Measures of Association between Two Variables </a:t>
            </a:r>
            <a:r>
              <a:rPr lang="en-US" sz="3600" dirty="0"/>
              <a:t>(Slide 4 of 11)</a:t>
            </a:r>
            <a:endParaRPr lang="en-US" dirty="0"/>
          </a:p>
        </p:txBody>
      </p:sp>
      <p:sp>
        <p:nvSpPr>
          <p:cNvPr id="3" name="Content Placeholder 2"/>
          <p:cNvSpPr>
            <a:spLocks noGrp="1"/>
          </p:cNvSpPr>
          <p:nvPr>
            <p:ph type="body" sz="quarter" idx="12"/>
          </p:nvPr>
        </p:nvSpPr>
        <p:spPr>
          <a:xfrm>
            <a:off x="838200" y="1953896"/>
            <a:ext cx="10515600" cy="1688464"/>
          </a:xfrm>
        </p:spPr>
        <p:txBody>
          <a:bodyPr>
            <a:noAutofit/>
          </a:bodyPr>
          <a:lstStyle/>
          <a:p>
            <a:pPr marL="0" indent="0">
              <a:lnSpc>
                <a:spcPct val="100000"/>
              </a:lnSpc>
              <a:spcBef>
                <a:spcPts val="0"/>
              </a:spcBef>
              <a:spcAft>
                <a:spcPts val="600"/>
              </a:spcAft>
              <a:buNone/>
            </a:pPr>
            <a:r>
              <a:rPr lang="en-US" dirty="0"/>
              <a:t>Covariance:</a:t>
            </a:r>
          </a:p>
          <a:p>
            <a:pPr marL="457200">
              <a:lnSpc>
                <a:spcPct val="100000"/>
              </a:lnSpc>
              <a:spcBef>
                <a:spcPts val="0"/>
              </a:spcBef>
              <a:spcAft>
                <a:spcPts val="600"/>
              </a:spcAft>
            </a:pPr>
            <a:r>
              <a:rPr lang="en-US" sz="2600" b="1" dirty="0"/>
              <a:t>Covariance</a:t>
            </a:r>
            <a:r>
              <a:rPr lang="en-US" sz="2600" dirty="0"/>
              <a:t> is a descriptive measure of the linear association between two variables:</a:t>
            </a:r>
          </a:p>
          <a:p>
            <a:pPr marL="594360" lvl="1" indent="0">
              <a:lnSpc>
                <a:spcPct val="100000"/>
              </a:lnSpc>
              <a:spcBef>
                <a:spcPts val="0"/>
              </a:spcBef>
              <a:spcAft>
                <a:spcPts val="600"/>
              </a:spcAft>
              <a:buNone/>
            </a:pPr>
            <a:endParaRPr lang="en-US" sz="2200" dirty="0"/>
          </a:p>
          <a:p>
            <a:pPr marL="937260" lvl="1" indent="-342900">
              <a:lnSpc>
                <a:spcPct val="100000"/>
              </a:lnSpc>
              <a:spcBef>
                <a:spcPts val="0"/>
              </a:spcBef>
              <a:spcAft>
                <a:spcPts val="600"/>
              </a:spcAft>
            </a:pPr>
            <a:endParaRPr lang="en-US" dirty="0"/>
          </a:p>
          <a:p>
            <a:pPr marL="937260" lvl="1" indent="-342900">
              <a:lnSpc>
                <a:spcPct val="100000"/>
              </a:lnSpc>
              <a:spcBef>
                <a:spcPts val="0"/>
              </a:spcBef>
              <a:spcAft>
                <a:spcPts val="600"/>
              </a:spcAft>
            </a:pPr>
            <a:endParaRPr lang="en-US" dirty="0"/>
          </a:p>
          <a:p>
            <a:pPr marL="937260" lvl="1" indent="-342900">
              <a:lnSpc>
                <a:spcPct val="100000"/>
              </a:lnSpc>
              <a:spcBef>
                <a:spcPts val="0"/>
              </a:spcBef>
              <a:spcAft>
                <a:spcPts val="600"/>
              </a:spcAft>
            </a:pPr>
            <a:endParaRPr lang="en-US" dirty="0"/>
          </a:p>
          <a:p>
            <a:pPr marL="937260" lvl="1" indent="-342900">
              <a:lnSpc>
                <a:spcPct val="100000"/>
              </a:lnSpc>
              <a:spcBef>
                <a:spcPts val="0"/>
              </a:spcBef>
              <a:spcAft>
                <a:spcPts val="600"/>
              </a:spcAft>
            </a:pPr>
            <a:endParaRPr lang="en-US" b="1" dirty="0"/>
          </a:p>
          <a:p>
            <a:pPr>
              <a:lnSpc>
                <a:spcPct val="100000"/>
              </a:lnSpc>
              <a:spcBef>
                <a:spcPts val="0"/>
              </a:spcBef>
              <a:spcAft>
                <a:spcPts val="600"/>
              </a:spcAft>
            </a:pPr>
            <a:endParaRPr lang="en-US" dirty="0"/>
          </a:p>
        </p:txBody>
      </p:sp>
      <p:pic>
        <p:nvPicPr>
          <p:cNvPr id="8" name="Picture Placeholder 7" descr="Sample covariance is defined as, s sub x y = the sum of, x sub i minus x bar, times y sub i minus y bar, over, n minus 1.">
            <a:extLst>
              <a:ext uri="{FF2B5EF4-FFF2-40B4-BE49-F238E27FC236}">
                <a16:creationId xmlns:a16="http://schemas.microsoft.com/office/drawing/2014/main" id="{883C9006-5FD4-4B0B-AB22-E510EA089A1A}"/>
              </a:ext>
            </a:extLst>
          </p:cNvPr>
          <p:cNvPicPr>
            <a:picLocks noGrp="1" noChangeAspect="1"/>
          </p:cNvPicPr>
          <p:nvPr>
            <p:ph type="pic" sz="quarter" idx="13"/>
          </p:nvPr>
        </p:nvPicPr>
        <p:blipFill rotWithShape="1">
          <a:blip r:embed="rId3"/>
          <a:srcRect t="626" b="-4804"/>
          <a:stretch/>
        </p:blipFill>
        <p:spPr>
          <a:xfrm>
            <a:off x="1362869" y="3332740"/>
            <a:ext cx="10515600" cy="1519353"/>
          </a:xfrm>
          <a:prstGeom prst="rect">
            <a:avLst/>
          </a:prstGeom>
        </p:spPr>
      </p:pic>
      <p:sp>
        <p:nvSpPr>
          <p:cNvPr id="7" name="Text Placeholder 6">
            <a:extLst>
              <a:ext uri="{FF2B5EF4-FFF2-40B4-BE49-F238E27FC236}">
                <a16:creationId xmlns:a16="http://schemas.microsoft.com/office/drawing/2014/main" id="{79ABB36E-83AF-4CC8-98E5-B2A21E93462E}"/>
              </a:ext>
            </a:extLst>
          </p:cNvPr>
          <p:cNvSpPr>
            <a:spLocks noGrp="1"/>
          </p:cNvSpPr>
          <p:nvPr>
            <p:ph type="body" sz="quarter" idx="14"/>
          </p:nvPr>
        </p:nvSpPr>
        <p:spPr>
          <a:xfrm>
            <a:off x="1049338" y="5151928"/>
            <a:ext cx="10515600" cy="653415"/>
          </a:xfrm>
        </p:spPr>
        <p:txBody>
          <a:bodyPr/>
          <a:lstStyle/>
          <a:p>
            <a:pPr marL="685800"/>
            <a:r>
              <a:rPr lang="en-US" sz="2400" dirty="0"/>
              <a:t>Population covariance</a:t>
            </a:r>
            <a:r>
              <a:rPr lang="en-US" sz="2400" i="1" dirty="0"/>
              <a:t>,</a:t>
            </a:r>
            <a:endParaRPr lang="en-US" sz="2400" dirty="0"/>
          </a:p>
        </p:txBody>
      </p:sp>
      <p:graphicFrame>
        <p:nvGraphicFramePr>
          <p:cNvPr id="9" name="Object 8">
            <a:extLst>
              <a:ext uri="{FF2B5EF4-FFF2-40B4-BE49-F238E27FC236}">
                <a16:creationId xmlns:a16="http://schemas.microsoft.com/office/drawing/2014/main" id="{4F19A65B-9162-4A2F-A09B-481F5FCBDA87}"/>
              </a:ext>
            </a:extLst>
          </p:cNvPr>
          <p:cNvGraphicFramePr>
            <a:graphicFrameLocks noChangeAspect="1"/>
          </p:cNvGraphicFramePr>
          <p:nvPr>
            <p:extLst>
              <p:ext uri="{D42A27DB-BD31-4B8C-83A1-F6EECF244321}">
                <p14:modId xmlns:p14="http://schemas.microsoft.com/office/powerpoint/2010/main" val="2357038000"/>
              </p:ext>
            </p:extLst>
          </p:nvPr>
        </p:nvGraphicFramePr>
        <p:xfrm>
          <a:off x="4656773" y="4865688"/>
          <a:ext cx="3429000" cy="887412"/>
        </p:xfrm>
        <a:graphic>
          <a:graphicData uri="http://schemas.openxmlformats.org/presentationml/2006/ole">
            <mc:AlternateContent xmlns:mc="http://schemas.openxmlformats.org/markup-compatibility/2006">
              <mc:Choice xmlns:v="urn:schemas-microsoft-com:vml" Requires="v">
                <p:oleObj spid="_x0000_s18515" name="Equation" r:id="rId4" imgW="1714320" imgH="444240" progId="Equation.DSMT4">
                  <p:embed/>
                </p:oleObj>
              </mc:Choice>
              <mc:Fallback>
                <p:oleObj name="Equation" r:id="rId4" imgW="1714320" imgH="444240" progId="Equation.DSMT4">
                  <p:embed/>
                  <p:pic>
                    <p:nvPicPr>
                      <p:cNvPr id="0" name=""/>
                      <p:cNvPicPr/>
                      <p:nvPr/>
                    </p:nvPicPr>
                    <p:blipFill>
                      <a:blip r:embed="rId5"/>
                      <a:stretch>
                        <a:fillRect/>
                      </a:stretch>
                    </p:blipFill>
                    <p:spPr>
                      <a:xfrm>
                        <a:off x="4656773" y="4865688"/>
                        <a:ext cx="3429000" cy="887412"/>
                      </a:xfrm>
                      <a:prstGeom prst="rect">
                        <a:avLst/>
                      </a:prstGeom>
                    </p:spPr>
                  </p:pic>
                </p:oleObj>
              </mc:Fallback>
            </mc:AlternateContent>
          </a:graphicData>
        </a:graphic>
      </p:graphicFrame>
    </p:spTree>
    <p:extLst>
      <p:ext uri="{BB962C8B-B14F-4D97-AF65-F5344CB8AC3E}">
        <p14:creationId xmlns:p14="http://schemas.microsoft.com/office/powerpoint/2010/main" val="69357821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18057"/>
            <a:ext cx="10515600" cy="1118351"/>
          </a:xfrm>
        </p:spPr>
        <p:txBody>
          <a:bodyPr>
            <a:noAutofit/>
          </a:bodyPr>
          <a:lstStyle/>
          <a:p>
            <a:r>
              <a:rPr lang="en-US" dirty="0"/>
              <a:t>Measures of Association between Two Variables </a:t>
            </a:r>
            <a:r>
              <a:rPr lang="en-US" sz="3600" dirty="0"/>
              <a:t>(Slide 5 of 11)</a:t>
            </a:r>
          </a:p>
        </p:txBody>
      </p:sp>
      <p:sp>
        <p:nvSpPr>
          <p:cNvPr id="3" name="Text Placeholder 2">
            <a:extLst>
              <a:ext uri="{FF2B5EF4-FFF2-40B4-BE49-F238E27FC236}">
                <a16:creationId xmlns:a16="http://schemas.microsoft.com/office/drawing/2014/main" id="{040B1E80-8E19-4E48-B4E4-CEF6EE2AA0AD}"/>
              </a:ext>
            </a:extLst>
          </p:cNvPr>
          <p:cNvSpPr>
            <a:spLocks noGrp="1"/>
          </p:cNvSpPr>
          <p:nvPr>
            <p:ph type="body" sz="quarter" idx="12"/>
          </p:nvPr>
        </p:nvSpPr>
        <p:spPr>
          <a:xfrm>
            <a:off x="838200" y="1908175"/>
            <a:ext cx="4145280" cy="1717675"/>
          </a:xfrm>
        </p:spPr>
        <p:txBody>
          <a:bodyPr/>
          <a:lstStyle/>
          <a:p>
            <a:pPr marL="0" indent="0">
              <a:buNone/>
            </a:pPr>
            <a:r>
              <a:rPr lang="en-US" dirty="0"/>
              <a:t>Table 2.15: Sample Covariance Calculations for Daily High Temperature and Bottled Water Sales at Queensland Amusement Park</a:t>
            </a:r>
          </a:p>
        </p:txBody>
      </p:sp>
      <p:pic>
        <p:nvPicPr>
          <p:cNvPr id="12" name="Picture Placeholder 11" descr="This table shows the sample covariance calculations for daily high temperature and bottled water sales at an amusement park. The first column lists x sub i numbers, which include 78, 79, 80, 80, 82, 83, 85, 86, 87,87, 88, 88, 90, and 92. The total of this column is 1,185. The second column lists y sub i numbers, which inclulde 23, 22, 24, 22, 24, 26, 27, 25, 28, 26, 29, 30, 31, and 31. The total of this column is 368. The third column lists numbers for x sub i minus x bar, which include negative 6.6, negative 5.6, negative 4.6, negative 4.6, negative 2.6, negative 1.6, 0.4, 1.4, 2.4, 2.4, 3.4, 3.4, 5.4, and 7.4. The total of this column is 0.6. The fourth column lists numbers for y sub i minus y bar, which include negative 3.3, negative 4.3, negative 2.3, negative 4.3, negative 2.3, negative 0.3, 0.7, negative 1.3, 1.7, negative 0.3, 2.7, 3.7, 4.7, and 4.7. The total of this column is negative 0.2. The fifth column lists numbers for x sub i minus x bar times y sub i minus y bar, which include 21.78, 24.08, 10.58, 19.78, 5.98, 0.48, 0.28, negative 1.82, 4.08, negative 0.72, 9.18, 12.58, 25.38, and 34.78. the total of this column is 166.42. At the bottom of the table are the equations: x bar = 84.6; y bar = 26.3; and s sub x and y = the sum of x sub i minus x bar times y sub i minus y bar over n minus 1 = 166.42 over 14 minus 1 = 12.8.">
            <a:extLst>
              <a:ext uri="{FF2B5EF4-FFF2-40B4-BE49-F238E27FC236}">
                <a16:creationId xmlns:a16="http://schemas.microsoft.com/office/drawing/2014/main" id="{E9E7FDEF-9A07-4F7A-A4B0-009F996CC21D}"/>
              </a:ext>
            </a:extLst>
          </p:cNvPr>
          <p:cNvPicPr>
            <a:picLocks noGrp="1" noChangeAspect="1"/>
          </p:cNvPicPr>
          <p:nvPr>
            <p:ph type="pic" sz="quarter" idx="13"/>
          </p:nvPr>
        </p:nvPicPr>
        <p:blipFill rotWithShape="1">
          <a:blip r:embed="rId3" cstate="print">
            <a:extLst>
              <a:ext uri="{28A0092B-C50C-407E-A947-70E740481C1C}">
                <a14:useLocalDpi xmlns:a14="http://schemas.microsoft.com/office/drawing/2010/main" val="0"/>
              </a:ext>
            </a:extLst>
          </a:blip>
          <a:srcRect t="10734" b="4556"/>
          <a:stretch/>
        </p:blipFill>
        <p:spPr>
          <a:xfrm>
            <a:off x="5691051" y="1287690"/>
            <a:ext cx="6011092" cy="4534370"/>
          </a:xfrm>
        </p:spPr>
      </p:pic>
    </p:spTree>
    <p:extLst>
      <p:ext uri="{BB962C8B-B14F-4D97-AF65-F5344CB8AC3E}">
        <p14:creationId xmlns:p14="http://schemas.microsoft.com/office/powerpoint/2010/main" val="287495226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18057"/>
            <a:ext cx="10515600" cy="1118351"/>
          </a:xfrm>
        </p:spPr>
        <p:txBody>
          <a:bodyPr>
            <a:noAutofit/>
          </a:bodyPr>
          <a:lstStyle/>
          <a:p>
            <a:r>
              <a:rPr lang="en-US" dirty="0"/>
              <a:t>Measures of Association between Two Variables </a:t>
            </a:r>
            <a:r>
              <a:rPr lang="en-US" sz="3600" dirty="0"/>
              <a:t>(Slide 6 of 11)</a:t>
            </a:r>
          </a:p>
        </p:txBody>
      </p:sp>
      <p:sp>
        <p:nvSpPr>
          <p:cNvPr id="3" name="Text Placeholder 2">
            <a:extLst>
              <a:ext uri="{FF2B5EF4-FFF2-40B4-BE49-F238E27FC236}">
                <a16:creationId xmlns:a16="http://schemas.microsoft.com/office/drawing/2014/main" id="{EEA4724C-2AB0-4951-8587-7F58E435E286}"/>
              </a:ext>
            </a:extLst>
          </p:cNvPr>
          <p:cNvSpPr>
            <a:spLocks noGrp="1"/>
          </p:cNvSpPr>
          <p:nvPr>
            <p:ph type="body" sz="quarter" idx="12"/>
          </p:nvPr>
        </p:nvSpPr>
        <p:spPr>
          <a:xfrm>
            <a:off x="838200" y="1908175"/>
            <a:ext cx="4160520" cy="1717675"/>
          </a:xfrm>
        </p:spPr>
        <p:txBody>
          <a:bodyPr/>
          <a:lstStyle/>
          <a:p>
            <a:pPr marL="0" indent="0">
              <a:buNone/>
            </a:pPr>
            <a:r>
              <a:rPr lang="en-US" dirty="0"/>
              <a:t>Figure 2.27: Calculating Covariance and Correlation Coefficient for Bottled Water Sales Using Excel</a:t>
            </a:r>
          </a:p>
        </p:txBody>
      </p:sp>
      <p:pic>
        <p:nvPicPr>
          <p:cNvPr id="9" name="Picture Placeholder 8" descr="The table lists the high temperature in degrees Fahrenheit and bottled water sales, cases in two columns. The formulas for covariance and correlation coefficient are given. A table in the bottom right of the above table lists the high temperature in degrees Fahrenheit and bottled water sales, cases in two columns. The exact values of covariance and correlation coefficient are shown below.&#10;&#10;">
            <a:extLst>
              <a:ext uri="{FF2B5EF4-FFF2-40B4-BE49-F238E27FC236}">
                <a16:creationId xmlns:a16="http://schemas.microsoft.com/office/drawing/2014/main" id="{BF3AD674-7D62-4898-A682-3CEBE860EA0A}"/>
              </a:ext>
            </a:extLst>
          </p:cNvPr>
          <p:cNvPicPr>
            <a:picLocks noGrp="1" noChangeAspect="1"/>
          </p:cNvPicPr>
          <p:nvPr>
            <p:ph type="pic" sz="quarter" idx="13"/>
          </p:nvPr>
        </p:nvPicPr>
        <p:blipFill rotWithShape="1">
          <a:blip r:embed="rId3" cstate="print">
            <a:extLst>
              <a:ext uri="{28A0092B-C50C-407E-A947-70E740481C1C}">
                <a14:useLocalDpi xmlns:a14="http://schemas.microsoft.com/office/drawing/2010/main" val="0"/>
              </a:ext>
            </a:extLst>
          </a:blip>
          <a:srcRect t="9169" b="3811"/>
          <a:stretch/>
        </p:blipFill>
        <p:spPr>
          <a:xfrm>
            <a:off x="5791199" y="1316498"/>
            <a:ext cx="5699761" cy="4694035"/>
          </a:xfrm>
        </p:spPr>
      </p:pic>
    </p:spTree>
    <p:extLst>
      <p:ext uri="{BB962C8B-B14F-4D97-AF65-F5344CB8AC3E}">
        <p14:creationId xmlns:p14="http://schemas.microsoft.com/office/powerpoint/2010/main" val="283514760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Measures of Association between Two Variables </a:t>
            </a:r>
            <a:r>
              <a:rPr lang="en-US" sz="3600" dirty="0"/>
              <a:t>(Slide 7 of 11)</a:t>
            </a:r>
          </a:p>
        </p:txBody>
      </p:sp>
      <p:sp>
        <p:nvSpPr>
          <p:cNvPr id="20" name="Text Placeholder 19">
            <a:extLst>
              <a:ext uri="{FF2B5EF4-FFF2-40B4-BE49-F238E27FC236}">
                <a16:creationId xmlns:a16="http://schemas.microsoft.com/office/drawing/2014/main" id="{A4B8E191-D11B-4D48-8B8C-F22283163963}"/>
              </a:ext>
            </a:extLst>
          </p:cNvPr>
          <p:cNvSpPr>
            <a:spLocks noGrp="1"/>
          </p:cNvSpPr>
          <p:nvPr>
            <p:ph type="body" sz="quarter" idx="17"/>
          </p:nvPr>
        </p:nvSpPr>
        <p:spPr>
          <a:xfrm>
            <a:off x="838200" y="1886823"/>
            <a:ext cx="10515600" cy="795656"/>
          </a:xfrm>
        </p:spPr>
        <p:txBody>
          <a:bodyPr>
            <a:noAutofit/>
          </a:bodyPr>
          <a:lstStyle/>
          <a:p>
            <a:pPr marL="0" indent="0">
              <a:buNone/>
            </a:pPr>
            <a:r>
              <a:rPr lang="en-US" sz="2600" dirty="0"/>
              <a:t>Figure 2.28: Scatter Diagrams and Associated Covariance Values for Different Variable Relationships</a:t>
            </a:r>
          </a:p>
        </p:txBody>
      </p:sp>
      <p:pic>
        <p:nvPicPr>
          <p:cNvPr id="22" name="Picture Placeholder 21" descr="Three scatter graphs are shown. In the first rising scatter graph, S sub x y is positive. X and y are positively linearly related. ">
            <a:extLst>
              <a:ext uri="{FF2B5EF4-FFF2-40B4-BE49-F238E27FC236}">
                <a16:creationId xmlns:a16="http://schemas.microsoft.com/office/drawing/2014/main" id="{24C76E6E-C02C-4FE7-A724-8E3FDED56049}"/>
              </a:ext>
            </a:extLst>
          </p:cNvPr>
          <p:cNvPicPr>
            <a:picLocks noGrp="1" noChangeAspect="1"/>
          </p:cNvPicPr>
          <p:nvPr>
            <p:ph type="pic" sz="quarter" idx="14"/>
          </p:nvPr>
        </p:nvPicPr>
        <p:blipFill rotWithShape="1">
          <a:blip r:embed="rId4" cstate="print">
            <a:extLst>
              <a:ext uri="{28A0092B-C50C-407E-A947-70E740481C1C}">
                <a14:useLocalDpi xmlns:a14="http://schemas.microsoft.com/office/drawing/2010/main" val="0"/>
              </a:ext>
            </a:extLst>
          </a:blip>
          <a:srcRect l="36499" t="5843" r="9454" b="61870"/>
          <a:stretch/>
        </p:blipFill>
        <p:spPr>
          <a:xfrm>
            <a:off x="1305581" y="2722640"/>
            <a:ext cx="2274335" cy="2142501"/>
          </a:xfrm>
        </p:spPr>
      </p:pic>
      <p:sp>
        <p:nvSpPr>
          <p:cNvPr id="27" name="Text Placeholder 26">
            <a:extLst>
              <a:ext uri="{FF2B5EF4-FFF2-40B4-BE49-F238E27FC236}">
                <a16:creationId xmlns:a16="http://schemas.microsoft.com/office/drawing/2014/main" id="{1DDF420D-9C52-4C99-8504-296777E40086}"/>
              </a:ext>
            </a:extLst>
          </p:cNvPr>
          <p:cNvSpPr>
            <a:spLocks noGrp="1"/>
          </p:cNvSpPr>
          <p:nvPr>
            <p:ph type="body" sz="quarter" idx="18"/>
          </p:nvPr>
        </p:nvSpPr>
        <p:spPr>
          <a:xfrm>
            <a:off x="2168587" y="4920298"/>
            <a:ext cx="599009" cy="596900"/>
          </a:xfrm>
        </p:spPr>
        <p:txBody>
          <a:bodyPr/>
          <a:lstStyle/>
          <a:p>
            <a:pPr marL="0" indent="0" algn="ctr">
              <a:buNone/>
            </a:pPr>
            <a:r>
              <a:rPr lang="en-US" sz="1800" b="1" dirty="0"/>
              <a:t>(a)</a:t>
            </a:r>
          </a:p>
          <a:p>
            <a:endParaRPr lang="en-US" dirty="0"/>
          </a:p>
        </p:txBody>
      </p:sp>
      <p:graphicFrame>
        <p:nvGraphicFramePr>
          <p:cNvPr id="30" name="Object 29">
            <a:extLst>
              <a:ext uri="{FF2B5EF4-FFF2-40B4-BE49-F238E27FC236}">
                <a16:creationId xmlns:a16="http://schemas.microsoft.com/office/drawing/2014/main" id="{C5A853F5-84A2-436E-878F-CBC7B65A5E21}"/>
              </a:ext>
            </a:extLst>
          </p:cNvPr>
          <p:cNvGraphicFramePr>
            <a:graphicFrameLocks noChangeAspect="1"/>
          </p:cNvGraphicFramePr>
          <p:nvPr>
            <p:extLst>
              <p:ext uri="{D42A27DB-BD31-4B8C-83A1-F6EECF244321}">
                <p14:modId xmlns:p14="http://schemas.microsoft.com/office/powerpoint/2010/main" val="1639784974"/>
              </p:ext>
            </p:extLst>
          </p:nvPr>
        </p:nvGraphicFramePr>
        <p:xfrm>
          <a:off x="1770949" y="5178699"/>
          <a:ext cx="333270" cy="422100"/>
        </p:xfrm>
        <a:graphic>
          <a:graphicData uri="http://schemas.openxmlformats.org/presentationml/2006/ole">
            <mc:AlternateContent xmlns:mc="http://schemas.openxmlformats.org/markup-compatibility/2006">
              <mc:Choice xmlns:v="urn:schemas-microsoft-com:vml" Requires="v">
                <p:oleObj spid="_x0000_s19696" name="Equation" r:id="rId5" imgW="190440" imgH="241200" progId="Equation.DSMT4">
                  <p:embed/>
                </p:oleObj>
              </mc:Choice>
              <mc:Fallback>
                <p:oleObj name="Equation" r:id="rId5" imgW="190440" imgH="241200" progId="Equation.DSMT4">
                  <p:embed/>
                  <p:pic>
                    <p:nvPicPr>
                      <p:cNvPr id="0" name=""/>
                      <p:cNvPicPr/>
                      <p:nvPr/>
                    </p:nvPicPr>
                    <p:blipFill>
                      <a:blip r:embed="rId6"/>
                      <a:stretch>
                        <a:fillRect/>
                      </a:stretch>
                    </p:blipFill>
                    <p:spPr>
                      <a:xfrm>
                        <a:off x="1770949" y="5178699"/>
                        <a:ext cx="333270" cy="422100"/>
                      </a:xfrm>
                      <a:prstGeom prst="rect">
                        <a:avLst/>
                      </a:prstGeom>
                    </p:spPr>
                  </p:pic>
                </p:oleObj>
              </mc:Fallback>
            </mc:AlternateContent>
          </a:graphicData>
        </a:graphic>
      </p:graphicFrame>
      <p:sp>
        <p:nvSpPr>
          <p:cNvPr id="11" name="Content Placeholder 2"/>
          <p:cNvSpPr>
            <a:spLocks noGrp="1"/>
          </p:cNvSpPr>
          <p:nvPr>
            <p:ph type="body" sz="quarter" idx="12"/>
          </p:nvPr>
        </p:nvSpPr>
        <p:spPr>
          <a:xfrm>
            <a:off x="1013776" y="5186231"/>
            <a:ext cx="2750504" cy="1052512"/>
          </a:xfrm>
          <a:ln>
            <a:noFill/>
          </a:ln>
        </p:spPr>
        <p:txBody>
          <a:bodyPr/>
          <a:lstStyle/>
          <a:p>
            <a:pPr marL="0" lvl="2" indent="0" algn="ctr">
              <a:lnSpc>
                <a:spcPct val="100000"/>
              </a:lnSpc>
              <a:spcBef>
                <a:spcPts val="0"/>
              </a:spcBef>
              <a:buNone/>
            </a:pPr>
            <a:r>
              <a:rPr lang="en-US" sz="1800" b="1" dirty="0">
                <a:solidFill>
                  <a:schemeClr val="tx1"/>
                </a:solidFill>
              </a:rPr>
              <a:t>     Positive:</a:t>
            </a:r>
          </a:p>
          <a:p>
            <a:pPr marL="0" lvl="2" indent="0" algn="ctr">
              <a:lnSpc>
                <a:spcPct val="100000"/>
              </a:lnSpc>
              <a:spcBef>
                <a:spcPts val="0"/>
              </a:spcBef>
              <a:buNone/>
            </a:pPr>
            <a:r>
              <a:rPr lang="en-US" sz="1800" dirty="0">
                <a:solidFill>
                  <a:schemeClr val="tx1"/>
                </a:solidFill>
              </a:rPr>
              <a:t>(</a:t>
            </a:r>
            <a:r>
              <a:rPr lang="en-US" sz="1800" i="1" dirty="0">
                <a:solidFill>
                  <a:schemeClr val="tx1"/>
                </a:solidFill>
                <a:latin typeface="+mn-lt"/>
              </a:rPr>
              <a:t>x</a:t>
            </a:r>
            <a:r>
              <a:rPr lang="en-US" sz="1800" dirty="0">
                <a:solidFill>
                  <a:schemeClr val="tx1"/>
                </a:solidFill>
              </a:rPr>
              <a:t> and </a:t>
            </a:r>
            <a:r>
              <a:rPr lang="en-US" sz="1800" i="1" dirty="0">
                <a:solidFill>
                  <a:schemeClr val="tx1"/>
                </a:solidFill>
                <a:latin typeface="+mn-lt"/>
              </a:rPr>
              <a:t>y</a:t>
            </a:r>
            <a:r>
              <a:rPr lang="en-US" sz="1800" dirty="0">
                <a:solidFill>
                  <a:schemeClr val="tx1"/>
                </a:solidFill>
              </a:rPr>
              <a:t> are positively</a:t>
            </a:r>
          </a:p>
          <a:p>
            <a:pPr marL="0" lvl="2" indent="0" algn="ctr">
              <a:lnSpc>
                <a:spcPct val="100000"/>
              </a:lnSpc>
              <a:spcBef>
                <a:spcPts val="0"/>
              </a:spcBef>
              <a:buNone/>
            </a:pPr>
            <a:r>
              <a:rPr lang="en-US" sz="1800" dirty="0">
                <a:solidFill>
                  <a:schemeClr val="tx1"/>
                </a:solidFill>
              </a:rPr>
              <a:t> linearly related)</a:t>
            </a:r>
          </a:p>
          <a:p>
            <a:pPr marL="937260" lvl="1" indent="-342900" algn="ctr"/>
            <a:endParaRPr lang="en-US" sz="1800" b="1" dirty="0">
              <a:solidFill>
                <a:schemeClr val="tx1"/>
              </a:solidFill>
            </a:endParaRPr>
          </a:p>
          <a:p>
            <a:pPr algn="ctr"/>
            <a:endParaRPr lang="en-US" sz="1800" dirty="0">
              <a:solidFill>
                <a:schemeClr val="tx1"/>
              </a:solidFill>
            </a:endParaRPr>
          </a:p>
        </p:txBody>
      </p:sp>
      <p:pic>
        <p:nvPicPr>
          <p:cNvPr id="24" name="Picture Placeholder 23" descr="In the second random scatter graph, S sub x y is approximately 0. X and y are not linearly related. ">
            <a:extLst>
              <a:ext uri="{FF2B5EF4-FFF2-40B4-BE49-F238E27FC236}">
                <a16:creationId xmlns:a16="http://schemas.microsoft.com/office/drawing/2014/main" id="{BC54889E-8FD2-463E-9F2A-F3AA1416411D}"/>
              </a:ext>
            </a:extLst>
          </p:cNvPr>
          <p:cNvPicPr>
            <a:picLocks noGrp="1" noChangeAspect="1"/>
          </p:cNvPicPr>
          <p:nvPr>
            <p:ph type="pic" sz="quarter" idx="16"/>
          </p:nvPr>
        </p:nvPicPr>
        <p:blipFill rotWithShape="1">
          <a:blip r:embed="rId7" cstate="print">
            <a:extLst>
              <a:ext uri="{28A0092B-C50C-407E-A947-70E740481C1C}">
                <a14:useLocalDpi xmlns:a14="http://schemas.microsoft.com/office/drawing/2010/main" val="0"/>
              </a:ext>
            </a:extLst>
          </a:blip>
          <a:srcRect l="38034" t="35481" r="9340" b="32508"/>
          <a:stretch/>
        </p:blipFill>
        <p:spPr>
          <a:xfrm>
            <a:off x="5154420" y="2769074"/>
            <a:ext cx="2214538" cy="2124161"/>
          </a:xfrm>
        </p:spPr>
      </p:pic>
      <p:sp>
        <p:nvSpPr>
          <p:cNvPr id="28" name="Text Placeholder 27">
            <a:extLst>
              <a:ext uri="{FF2B5EF4-FFF2-40B4-BE49-F238E27FC236}">
                <a16:creationId xmlns:a16="http://schemas.microsoft.com/office/drawing/2014/main" id="{D11DCC4F-B770-4D53-84F5-909AE9C9872B}"/>
              </a:ext>
            </a:extLst>
          </p:cNvPr>
          <p:cNvSpPr>
            <a:spLocks noGrp="1"/>
          </p:cNvSpPr>
          <p:nvPr>
            <p:ph type="body" sz="quarter" idx="19"/>
          </p:nvPr>
        </p:nvSpPr>
        <p:spPr>
          <a:xfrm>
            <a:off x="6005747" y="4940304"/>
            <a:ext cx="511884" cy="596900"/>
          </a:xfrm>
        </p:spPr>
        <p:txBody>
          <a:bodyPr/>
          <a:lstStyle/>
          <a:p>
            <a:pPr marL="0" indent="0" algn="ctr">
              <a:buNone/>
            </a:pPr>
            <a:r>
              <a:rPr lang="en-US" sz="1800" b="1" dirty="0"/>
              <a:t>(b)</a:t>
            </a:r>
          </a:p>
          <a:p>
            <a:endParaRPr lang="en-US" dirty="0"/>
          </a:p>
        </p:txBody>
      </p:sp>
      <p:graphicFrame>
        <p:nvGraphicFramePr>
          <p:cNvPr id="31" name="Object 30">
            <a:extLst>
              <a:ext uri="{FF2B5EF4-FFF2-40B4-BE49-F238E27FC236}">
                <a16:creationId xmlns:a16="http://schemas.microsoft.com/office/drawing/2014/main" id="{E99512A7-F47D-4860-800C-384A400713FD}"/>
              </a:ext>
            </a:extLst>
          </p:cNvPr>
          <p:cNvGraphicFramePr>
            <a:graphicFrameLocks noChangeAspect="1"/>
          </p:cNvGraphicFramePr>
          <p:nvPr>
            <p:extLst>
              <p:ext uri="{D42A27DB-BD31-4B8C-83A1-F6EECF244321}">
                <p14:modId xmlns:p14="http://schemas.microsoft.com/office/powerpoint/2010/main" val="2816056148"/>
              </p:ext>
            </p:extLst>
          </p:nvPr>
        </p:nvGraphicFramePr>
        <p:xfrm>
          <a:off x="5240129" y="5178699"/>
          <a:ext cx="333270" cy="422100"/>
        </p:xfrm>
        <a:graphic>
          <a:graphicData uri="http://schemas.openxmlformats.org/presentationml/2006/ole">
            <mc:AlternateContent xmlns:mc="http://schemas.openxmlformats.org/markup-compatibility/2006">
              <mc:Choice xmlns:v="urn:schemas-microsoft-com:vml" Requires="v">
                <p:oleObj spid="_x0000_s19697" name="Equation" r:id="rId8" imgW="190440" imgH="241200" progId="Equation.DSMT4">
                  <p:embed/>
                </p:oleObj>
              </mc:Choice>
              <mc:Fallback>
                <p:oleObj name="Equation" r:id="rId8" imgW="190440" imgH="241200" progId="Equation.DSMT4">
                  <p:embed/>
                  <p:pic>
                    <p:nvPicPr>
                      <p:cNvPr id="30" name="Object 29">
                        <a:extLst>
                          <a:ext uri="{FF2B5EF4-FFF2-40B4-BE49-F238E27FC236}">
                            <a16:creationId xmlns:a16="http://schemas.microsoft.com/office/drawing/2014/main" id="{C5A853F5-84A2-436E-878F-CBC7B65A5E21}"/>
                          </a:ext>
                        </a:extLst>
                      </p:cNvPr>
                      <p:cNvPicPr/>
                      <p:nvPr/>
                    </p:nvPicPr>
                    <p:blipFill>
                      <a:blip r:embed="rId9"/>
                      <a:stretch>
                        <a:fillRect/>
                      </a:stretch>
                    </p:blipFill>
                    <p:spPr>
                      <a:xfrm>
                        <a:off x="5240129" y="5178699"/>
                        <a:ext cx="333270" cy="422100"/>
                      </a:xfrm>
                      <a:prstGeom prst="rect">
                        <a:avLst/>
                      </a:prstGeom>
                    </p:spPr>
                  </p:pic>
                </p:oleObj>
              </mc:Fallback>
            </mc:AlternateContent>
          </a:graphicData>
        </a:graphic>
      </p:graphicFrame>
      <p:sp>
        <p:nvSpPr>
          <p:cNvPr id="18" name="Text Placeholder 17">
            <a:extLst>
              <a:ext uri="{FF2B5EF4-FFF2-40B4-BE49-F238E27FC236}">
                <a16:creationId xmlns:a16="http://schemas.microsoft.com/office/drawing/2014/main" id="{A11513AA-0D5D-4A0B-B8EB-CF812F7A3583}"/>
              </a:ext>
            </a:extLst>
          </p:cNvPr>
          <p:cNvSpPr>
            <a:spLocks noGrp="1"/>
          </p:cNvSpPr>
          <p:nvPr>
            <p:ph type="body" sz="quarter" idx="15"/>
          </p:nvPr>
        </p:nvSpPr>
        <p:spPr>
          <a:xfrm>
            <a:off x="4941695" y="5188268"/>
            <a:ext cx="2602105" cy="1052512"/>
          </a:xfrm>
        </p:spPr>
        <p:txBody>
          <a:bodyPr/>
          <a:lstStyle/>
          <a:p>
            <a:pPr marL="0" lvl="2" indent="0" algn="ctr">
              <a:lnSpc>
                <a:spcPct val="100000"/>
              </a:lnSpc>
              <a:spcBef>
                <a:spcPts val="0"/>
              </a:spcBef>
              <a:spcAft>
                <a:spcPts val="0"/>
              </a:spcAft>
              <a:buNone/>
            </a:pPr>
            <a:r>
              <a:rPr lang="en-US" sz="1800" b="1" dirty="0">
                <a:solidFill>
                  <a:schemeClr val="tx1"/>
                </a:solidFill>
              </a:rPr>
              <a:t>      Approximately 0:</a:t>
            </a:r>
          </a:p>
          <a:p>
            <a:pPr marL="0" lvl="2" indent="0" algn="ctr">
              <a:lnSpc>
                <a:spcPct val="100000"/>
              </a:lnSpc>
              <a:spcBef>
                <a:spcPts val="0"/>
              </a:spcBef>
              <a:spcAft>
                <a:spcPts val="0"/>
              </a:spcAft>
              <a:buNone/>
            </a:pPr>
            <a:r>
              <a:rPr lang="en-US" sz="1800" dirty="0">
                <a:solidFill>
                  <a:schemeClr val="tx1"/>
                </a:solidFill>
              </a:rPr>
              <a:t>(</a:t>
            </a:r>
            <a:r>
              <a:rPr lang="en-US" sz="1800" i="1" dirty="0">
                <a:solidFill>
                  <a:schemeClr val="tx1"/>
                </a:solidFill>
              </a:rPr>
              <a:t>x</a:t>
            </a:r>
            <a:r>
              <a:rPr lang="en-US" sz="1800" dirty="0">
                <a:solidFill>
                  <a:schemeClr val="tx1"/>
                </a:solidFill>
              </a:rPr>
              <a:t> and </a:t>
            </a:r>
            <a:r>
              <a:rPr lang="en-US" sz="1800" i="1" dirty="0">
                <a:solidFill>
                  <a:schemeClr val="tx1"/>
                </a:solidFill>
              </a:rPr>
              <a:t>y</a:t>
            </a:r>
            <a:r>
              <a:rPr lang="en-US" sz="1800" dirty="0">
                <a:solidFill>
                  <a:schemeClr val="tx1"/>
                </a:solidFill>
              </a:rPr>
              <a:t> are not</a:t>
            </a:r>
          </a:p>
          <a:p>
            <a:pPr marL="0" lvl="2" indent="0" algn="ctr">
              <a:lnSpc>
                <a:spcPct val="100000"/>
              </a:lnSpc>
              <a:spcBef>
                <a:spcPts val="0"/>
              </a:spcBef>
              <a:spcAft>
                <a:spcPts val="0"/>
              </a:spcAft>
              <a:buNone/>
            </a:pPr>
            <a:r>
              <a:rPr lang="en-US" sz="1800" dirty="0">
                <a:solidFill>
                  <a:schemeClr val="tx1"/>
                </a:solidFill>
              </a:rPr>
              <a:t> linearly related)</a:t>
            </a:r>
          </a:p>
          <a:p>
            <a:pPr marL="937260" lvl="1" indent="-342900" algn="ctr"/>
            <a:endParaRPr lang="en-US" sz="1800" b="1" dirty="0">
              <a:solidFill>
                <a:schemeClr val="tx1"/>
              </a:solidFill>
            </a:endParaRPr>
          </a:p>
          <a:p>
            <a:pPr algn="ctr"/>
            <a:endParaRPr lang="en-US" sz="1800" dirty="0">
              <a:solidFill>
                <a:schemeClr val="tx1"/>
              </a:solidFill>
            </a:endParaRPr>
          </a:p>
          <a:p>
            <a:endParaRPr lang="en-US" sz="1800" dirty="0">
              <a:solidFill>
                <a:schemeClr val="tx1"/>
              </a:solidFill>
            </a:endParaRPr>
          </a:p>
        </p:txBody>
      </p:sp>
      <p:pic>
        <p:nvPicPr>
          <p:cNvPr id="26" name="Picture Placeholder 25" descr="In the third falling scatter graph, S sub x y are negative. X and y are negatively linearly related.">
            <a:extLst>
              <a:ext uri="{FF2B5EF4-FFF2-40B4-BE49-F238E27FC236}">
                <a16:creationId xmlns:a16="http://schemas.microsoft.com/office/drawing/2014/main" id="{487E1FF2-3AD5-4FE8-99DF-5BAF511100E2}"/>
              </a:ext>
            </a:extLst>
          </p:cNvPr>
          <p:cNvPicPr>
            <a:picLocks noGrp="1" noChangeAspect="1"/>
          </p:cNvPicPr>
          <p:nvPr>
            <p:ph type="pic" sz="quarter" idx="10"/>
          </p:nvPr>
        </p:nvPicPr>
        <p:blipFill rotWithShape="1">
          <a:blip r:embed="rId4" cstate="print">
            <a:extLst>
              <a:ext uri="{28A0092B-C50C-407E-A947-70E740481C1C}">
                <a14:useLocalDpi xmlns:a14="http://schemas.microsoft.com/office/drawing/2010/main" val="0"/>
              </a:ext>
            </a:extLst>
          </a:blip>
          <a:srcRect l="38076" t="66662" r="9129" b="2790"/>
          <a:stretch/>
        </p:blipFill>
        <p:spPr>
          <a:xfrm>
            <a:off x="8988525" y="2740979"/>
            <a:ext cx="2221650" cy="2027104"/>
          </a:xfrm>
        </p:spPr>
      </p:pic>
      <p:sp>
        <p:nvSpPr>
          <p:cNvPr id="29" name="Text Placeholder 28">
            <a:extLst>
              <a:ext uri="{FF2B5EF4-FFF2-40B4-BE49-F238E27FC236}">
                <a16:creationId xmlns:a16="http://schemas.microsoft.com/office/drawing/2014/main" id="{C954FCAE-19B9-4E02-B877-590AA0DB31AB}"/>
              </a:ext>
            </a:extLst>
          </p:cNvPr>
          <p:cNvSpPr>
            <a:spLocks noGrp="1"/>
          </p:cNvSpPr>
          <p:nvPr>
            <p:ph type="body" sz="quarter" idx="20"/>
          </p:nvPr>
        </p:nvSpPr>
        <p:spPr>
          <a:xfrm>
            <a:off x="9834730" y="4935723"/>
            <a:ext cx="529237" cy="615561"/>
          </a:xfrm>
        </p:spPr>
        <p:txBody>
          <a:bodyPr/>
          <a:lstStyle/>
          <a:p>
            <a:pPr marL="0" indent="0" algn="ctr">
              <a:buNone/>
            </a:pPr>
            <a:r>
              <a:rPr lang="en-US" sz="1800" b="1" dirty="0"/>
              <a:t>(c)</a:t>
            </a:r>
          </a:p>
          <a:p>
            <a:endParaRPr lang="en-US" dirty="0"/>
          </a:p>
        </p:txBody>
      </p:sp>
      <p:graphicFrame>
        <p:nvGraphicFramePr>
          <p:cNvPr id="32" name="Object 31">
            <a:extLst>
              <a:ext uri="{FF2B5EF4-FFF2-40B4-BE49-F238E27FC236}">
                <a16:creationId xmlns:a16="http://schemas.microsoft.com/office/drawing/2014/main" id="{918F07CF-FC02-45FD-B21C-1BFDB7EFAF5F}"/>
              </a:ext>
            </a:extLst>
          </p:cNvPr>
          <p:cNvGraphicFramePr>
            <a:graphicFrameLocks noChangeAspect="1"/>
          </p:cNvGraphicFramePr>
          <p:nvPr>
            <p:extLst>
              <p:ext uri="{D42A27DB-BD31-4B8C-83A1-F6EECF244321}">
                <p14:modId xmlns:p14="http://schemas.microsoft.com/office/powerpoint/2010/main" val="2421262699"/>
              </p:ext>
            </p:extLst>
          </p:nvPr>
        </p:nvGraphicFramePr>
        <p:xfrm>
          <a:off x="9501460" y="5186231"/>
          <a:ext cx="333270" cy="422100"/>
        </p:xfrm>
        <a:graphic>
          <a:graphicData uri="http://schemas.openxmlformats.org/presentationml/2006/ole">
            <mc:AlternateContent xmlns:mc="http://schemas.openxmlformats.org/markup-compatibility/2006">
              <mc:Choice xmlns:v="urn:schemas-microsoft-com:vml" Requires="v">
                <p:oleObj spid="_x0000_s19698" name="Equation" r:id="rId10" imgW="190440" imgH="241200" progId="Equation.DSMT4">
                  <p:embed/>
                </p:oleObj>
              </mc:Choice>
              <mc:Fallback>
                <p:oleObj name="Equation" r:id="rId10" imgW="190440" imgH="241200" progId="Equation.DSMT4">
                  <p:embed/>
                  <p:pic>
                    <p:nvPicPr>
                      <p:cNvPr id="31" name="Object 30">
                        <a:extLst>
                          <a:ext uri="{FF2B5EF4-FFF2-40B4-BE49-F238E27FC236}">
                            <a16:creationId xmlns:a16="http://schemas.microsoft.com/office/drawing/2014/main" id="{E99512A7-F47D-4860-800C-384A400713FD}"/>
                          </a:ext>
                        </a:extLst>
                      </p:cNvPr>
                      <p:cNvPicPr/>
                      <p:nvPr/>
                    </p:nvPicPr>
                    <p:blipFill>
                      <a:blip r:embed="rId9"/>
                      <a:stretch>
                        <a:fillRect/>
                      </a:stretch>
                    </p:blipFill>
                    <p:spPr>
                      <a:xfrm>
                        <a:off x="9501460" y="5186231"/>
                        <a:ext cx="333270" cy="422100"/>
                      </a:xfrm>
                      <a:prstGeom prst="rect">
                        <a:avLst/>
                      </a:prstGeom>
                    </p:spPr>
                  </p:pic>
                </p:oleObj>
              </mc:Fallback>
            </mc:AlternateContent>
          </a:graphicData>
        </a:graphic>
      </p:graphicFrame>
      <p:sp>
        <p:nvSpPr>
          <p:cNvPr id="16" name="Text Placeholder 15">
            <a:extLst>
              <a:ext uri="{FF2B5EF4-FFF2-40B4-BE49-F238E27FC236}">
                <a16:creationId xmlns:a16="http://schemas.microsoft.com/office/drawing/2014/main" id="{E567957D-C939-4059-B96A-9CE13C2EFE2D}"/>
              </a:ext>
            </a:extLst>
          </p:cNvPr>
          <p:cNvSpPr>
            <a:spLocks noGrp="1"/>
          </p:cNvSpPr>
          <p:nvPr>
            <p:ph type="body" sz="quarter" idx="13"/>
          </p:nvPr>
        </p:nvSpPr>
        <p:spPr>
          <a:xfrm>
            <a:off x="8916710" y="5188268"/>
            <a:ext cx="2365275" cy="1052512"/>
          </a:xfrm>
        </p:spPr>
        <p:txBody>
          <a:bodyPr/>
          <a:lstStyle/>
          <a:p>
            <a:pPr marL="0" lvl="2" indent="0" algn="ctr">
              <a:lnSpc>
                <a:spcPct val="100000"/>
              </a:lnSpc>
              <a:spcBef>
                <a:spcPts val="0"/>
              </a:spcBef>
              <a:spcAft>
                <a:spcPts val="0"/>
              </a:spcAft>
              <a:buNone/>
            </a:pPr>
            <a:r>
              <a:rPr lang="en-US" sz="1800" b="1" dirty="0">
                <a:solidFill>
                  <a:schemeClr val="tx1"/>
                </a:solidFill>
              </a:rPr>
              <a:t>       Negative:</a:t>
            </a:r>
          </a:p>
          <a:p>
            <a:pPr marL="0" lvl="2" indent="0" algn="ctr">
              <a:lnSpc>
                <a:spcPct val="100000"/>
              </a:lnSpc>
              <a:spcBef>
                <a:spcPts val="0"/>
              </a:spcBef>
              <a:spcAft>
                <a:spcPts val="0"/>
              </a:spcAft>
              <a:buNone/>
            </a:pPr>
            <a:r>
              <a:rPr lang="en-US" sz="1800" dirty="0">
                <a:solidFill>
                  <a:schemeClr val="tx1"/>
                </a:solidFill>
              </a:rPr>
              <a:t>(</a:t>
            </a:r>
            <a:r>
              <a:rPr lang="en-US" sz="1800" i="1" dirty="0">
                <a:solidFill>
                  <a:schemeClr val="tx1"/>
                </a:solidFill>
              </a:rPr>
              <a:t>x</a:t>
            </a:r>
            <a:r>
              <a:rPr lang="en-US" sz="1800" dirty="0">
                <a:solidFill>
                  <a:schemeClr val="tx1"/>
                </a:solidFill>
              </a:rPr>
              <a:t> and </a:t>
            </a:r>
            <a:r>
              <a:rPr lang="en-US" sz="1800" i="1" dirty="0">
                <a:solidFill>
                  <a:schemeClr val="tx1"/>
                </a:solidFill>
              </a:rPr>
              <a:t>y</a:t>
            </a:r>
            <a:r>
              <a:rPr lang="en-US" sz="1800" dirty="0">
                <a:solidFill>
                  <a:schemeClr val="tx1"/>
                </a:solidFill>
              </a:rPr>
              <a:t> are negatively</a:t>
            </a:r>
          </a:p>
          <a:p>
            <a:pPr marL="0" lvl="2" indent="0" algn="ctr">
              <a:lnSpc>
                <a:spcPct val="100000"/>
              </a:lnSpc>
              <a:spcBef>
                <a:spcPts val="0"/>
              </a:spcBef>
              <a:spcAft>
                <a:spcPts val="0"/>
              </a:spcAft>
              <a:buNone/>
            </a:pPr>
            <a:r>
              <a:rPr lang="en-US" sz="1800" dirty="0">
                <a:solidFill>
                  <a:schemeClr val="tx1"/>
                </a:solidFill>
              </a:rPr>
              <a:t> linearly related)</a:t>
            </a:r>
          </a:p>
          <a:p>
            <a:pPr marL="937260" lvl="1" indent="-342900" algn="ctr"/>
            <a:endParaRPr lang="en-US" sz="1800" b="1" dirty="0">
              <a:solidFill>
                <a:schemeClr val="tx1"/>
              </a:solidFill>
            </a:endParaRPr>
          </a:p>
          <a:p>
            <a:pPr algn="ctr"/>
            <a:endParaRPr lang="en-US" sz="1800" dirty="0">
              <a:solidFill>
                <a:schemeClr val="tx1"/>
              </a:solidFill>
            </a:endParaRPr>
          </a:p>
          <a:p>
            <a:endParaRPr lang="en-US" sz="1800" dirty="0">
              <a:solidFill>
                <a:schemeClr val="tx1"/>
              </a:solidFill>
            </a:endParaRPr>
          </a:p>
        </p:txBody>
      </p:sp>
    </p:spTree>
    <p:extLst>
      <p:ext uri="{BB962C8B-B14F-4D97-AF65-F5344CB8AC3E}">
        <p14:creationId xmlns:p14="http://schemas.microsoft.com/office/powerpoint/2010/main" val="264047423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18057"/>
            <a:ext cx="10515600" cy="1118351"/>
          </a:xfrm>
        </p:spPr>
        <p:txBody>
          <a:bodyPr>
            <a:noAutofit/>
          </a:bodyPr>
          <a:lstStyle/>
          <a:p>
            <a:r>
              <a:rPr lang="en-US" dirty="0"/>
              <a:t>Measures of Association between Two Variables </a:t>
            </a:r>
            <a:r>
              <a:rPr lang="en-US" sz="3600" dirty="0"/>
              <a:t>(Slide 8 of 11)</a:t>
            </a:r>
          </a:p>
        </p:txBody>
      </p:sp>
      <p:sp>
        <p:nvSpPr>
          <p:cNvPr id="3" name="Content Placeholder 2"/>
          <p:cNvSpPr>
            <a:spLocks noGrp="1"/>
          </p:cNvSpPr>
          <p:nvPr>
            <p:ph type="body" sz="quarter" idx="12"/>
          </p:nvPr>
        </p:nvSpPr>
        <p:spPr/>
        <p:txBody>
          <a:bodyPr/>
          <a:lstStyle/>
          <a:p>
            <a:pPr marL="0" indent="0">
              <a:lnSpc>
                <a:spcPct val="100000"/>
              </a:lnSpc>
              <a:spcBef>
                <a:spcPts val="0"/>
              </a:spcBef>
              <a:buNone/>
            </a:pPr>
            <a:r>
              <a:rPr lang="en-US" sz="2600" dirty="0"/>
              <a:t>Correlation Coefficient:</a:t>
            </a:r>
          </a:p>
          <a:p>
            <a:pPr marL="466725" indent="-238125">
              <a:lnSpc>
                <a:spcPct val="100000"/>
              </a:lnSpc>
              <a:spcBef>
                <a:spcPts val="0"/>
              </a:spcBef>
            </a:pPr>
            <a:r>
              <a:rPr lang="en-US" sz="2400" dirty="0"/>
              <a:t>The </a:t>
            </a:r>
            <a:r>
              <a:rPr lang="en-US" sz="2400" b="1" dirty="0"/>
              <a:t>correlation coefficient</a:t>
            </a:r>
            <a:r>
              <a:rPr lang="en-US" sz="2400" dirty="0"/>
              <a:t> measures the relationship between two variables.</a:t>
            </a:r>
          </a:p>
          <a:p>
            <a:pPr marL="466725" indent="-238125">
              <a:lnSpc>
                <a:spcPct val="100000"/>
              </a:lnSpc>
              <a:spcBef>
                <a:spcPts val="0"/>
              </a:spcBef>
            </a:pPr>
            <a:r>
              <a:rPr lang="en-US" sz="2400" dirty="0"/>
              <a:t>Not affected by the units of measurement for </a:t>
            </a:r>
            <a:r>
              <a:rPr lang="en-US" sz="2400" i="1" dirty="0"/>
              <a:t>x</a:t>
            </a:r>
            <a:r>
              <a:rPr lang="en-US" sz="2400" dirty="0"/>
              <a:t> and</a:t>
            </a:r>
            <a:r>
              <a:rPr lang="en-US" sz="2400" i="1" dirty="0"/>
              <a:t> y.</a:t>
            </a:r>
            <a:endParaRPr lang="en-US" sz="2400" dirty="0"/>
          </a:p>
          <a:p>
            <a:pPr marL="594360" lvl="1" indent="0">
              <a:lnSpc>
                <a:spcPct val="100000"/>
              </a:lnSpc>
              <a:buNone/>
            </a:pPr>
            <a:endParaRPr lang="en-US" i="1" dirty="0"/>
          </a:p>
          <a:p>
            <a:pPr marL="1485900" lvl="3" indent="-342900">
              <a:lnSpc>
                <a:spcPct val="100000"/>
              </a:lnSpc>
            </a:pPr>
            <a:endParaRPr lang="en-US" sz="2400" i="1" dirty="0"/>
          </a:p>
          <a:p>
            <a:pPr marL="1485900" lvl="3" indent="-342900">
              <a:lnSpc>
                <a:spcPct val="100000"/>
              </a:lnSpc>
            </a:pPr>
            <a:endParaRPr lang="en-US" dirty="0"/>
          </a:p>
          <a:p>
            <a:pPr marL="1485900" lvl="3" indent="-342900"/>
            <a:endParaRPr lang="en-US" dirty="0"/>
          </a:p>
          <a:p>
            <a:endParaRPr lang="en-US" dirty="0"/>
          </a:p>
        </p:txBody>
      </p:sp>
      <p:pic>
        <p:nvPicPr>
          <p:cNvPr id="7" name="Picture Placeholder 6" descr="The sample correlation coefficient is computed as r sub x y = s sub x y over, s sub x times s sub y, where r sub x y = sample correlation coefficient, s sub x y = sample covariance, s sub x = sample standard deviation of x, and s sub y = sample standard deviation of y.">
            <a:extLst>
              <a:ext uri="{FF2B5EF4-FFF2-40B4-BE49-F238E27FC236}">
                <a16:creationId xmlns:a16="http://schemas.microsoft.com/office/drawing/2014/main" id="{2D95A314-930F-4715-82A6-DC5FC0E63754}"/>
              </a:ext>
            </a:extLst>
          </p:cNvPr>
          <p:cNvPicPr>
            <a:picLocks noGrp="1" noChangeAspect="1"/>
          </p:cNvPicPr>
          <p:nvPr>
            <p:ph type="pic" sz="quarter" idx="13"/>
          </p:nvPr>
        </p:nvPicPr>
        <p:blipFill rotWithShape="1">
          <a:blip r:embed="rId3"/>
          <a:srcRect t="-1185" b="-1625"/>
          <a:stretch/>
        </p:blipFill>
        <p:spPr>
          <a:xfrm>
            <a:off x="2066925" y="3154680"/>
            <a:ext cx="8058150" cy="2908418"/>
          </a:xfrm>
          <a:prstGeom prst="rect">
            <a:avLst/>
          </a:prstGeom>
        </p:spPr>
      </p:pic>
    </p:spTree>
    <p:extLst>
      <p:ext uri="{BB962C8B-B14F-4D97-AF65-F5344CB8AC3E}">
        <p14:creationId xmlns:p14="http://schemas.microsoft.com/office/powerpoint/2010/main" val="95399665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18057"/>
            <a:ext cx="10515600" cy="1118351"/>
          </a:xfrm>
        </p:spPr>
        <p:txBody>
          <a:bodyPr/>
          <a:lstStyle/>
          <a:p>
            <a:r>
              <a:rPr lang="en-US" dirty="0"/>
              <a:t>Measures of Association between Two Variables </a:t>
            </a:r>
            <a:r>
              <a:rPr lang="en-US" sz="3600" dirty="0"/>
              <a:t>(Slide 9 of 11)</a:t>
            </a:r>
            <a:endParaRPr lang="en-US" dirty="0"/>
          </a:p>
        </p:txBody>
      </p:sp>
      <p:sp>
        <p:nvSpPr>
          <p:cNvPr id="9" name="Text Placeholder 8">
            <a:extLst>
              <a:ext uri="{FF2B5EF4-FFF2-40B4-BE49-F238E27FC236}">
                <a16:creationId xmlns:a16="http://schemas.microsoft.com/office/drawing/2014/main" id="{A697E3C4-1DD3-43E5-86FE-E483B55F7205}"/>
              </a:ext>
            </a:extLst>
          </p:cNvPr>
          <p:cNvSpPr>
            <a:spLocks noGrp="1"/>
          </p:cNvSpPr>
          <p:nvPr>
            <p:ph type="body" sz="quarter" idx="12"/>
          </p:nvPr>
        </p:nvSpPr>
        <p:spPr/>
        <p:txBody>
          <a:bodyPr vert="horz" lIns="91440" tIns="45720" rIns="91440" bIns="45720" rtlCol="0" anchor="t">
            <a:noAutofit/>
          </a:bodyPr>
          <a:lstStyle/>
          <a:p>
            <a:pPr marL="0" indent="0">
              <a:buNone/>
            </a:pPr>
            <a:r>
              <a:rPr lang="en-US" dirty="0"/>
              <a:t>Interpretation of Correlation Coefficient</a:t>
            </a:r>
          </a:p>
        </p:txBody>
      </p:sp>
      <p:graphicFrame>
        <p:nvGraphicFramePr>
          <p:cNvPr id="11" name="Object 10">
            <a:extLst>
              <a:ext uri="{FF2B5EF4-FFF2-40B4-BE49-F238E27FC236}">
                <a16:creationId xmlns:a16="http://schemas.microsoft.com/office/drawing/2014/main" id="{EBE5218F-9D29-4983-8869-B559DCCAB60B}"/>
              </a:ext>
            </a:extLst>
          </p:cNvPr>
          <p:cNvGraphicFramePr>
            <a:graphicFrameLocks noChangeAspect="1"/>
          </p:cNvGraphicFramePr>
          <p:nvPr>
            <p:extLst>
              <p:ext uri="{D42A27DB-BD31-4B8C-83A1-F6EECF244321}">
                <p14:modId xmlns:p14="http://schemas.microsoft.com/office/powerpoint/2010/main" val="1305389481"/>
              </p:ext>
            </p:extLst>
          </p:nvPr>
        </p:nvGraphicFramePr>
        <p:xfrm>
          <a:off x="868680" y="2545774"/>
          <a:ext cx="1536480" cy="335016"/>
        </p:xfrm>
        <a:graphic>
          <a:graphicData uri="http://schemas.openxmlformats.org/presentationml/2006/ole">
            <mc:AlternateContent xmlns:mc="http://schemas.openxmlformats.org/markup-compatibility/2006">
              <mc:Choice xmlns:v="urn:schemas-microsoft-com:vml" Requires="v">
                <p:oleObj spid="_x0000_s20562" name="Equation" r:id="rId4" imgW="698400" imgH="152280" progId="Equation.DSMT4">
                  <p:embed/>
                </p:oleObj>
              </mc:Choice>
              <mc:Fallback>
                <p:oleObj name="Equation" r:id="rId4" imgW="698400" imgH="152280" progId="Equation.DSMT4">
                  <p:embed/>
                  <p:pic>
                    <p:nvPicPr>
                      <p:cNvPr id="0" name=""/>
                      <p:cNvPicPr/>
                      <p:nvPr/>
                    </p:nvPicPr>
                    <p:blipFill>
                      <a:blip r:embed="rId5"/>
                      <a:stretch>
                        <a:fillRect/>
                      </a:stretch>
                    </p:blipFill>
                    <p:spPr>
                      <a:xfrm>
                        <a:off x="868680" y="2545774"/>
                        <a:ext cx="1536480" cy="335016"/>
                      </a:xfrm>
                      <a:prstGeom prst="rect">
                        <a:avLst/>
                      </a:prstGeom>
                    </p:spPr>
                  </p:pic>
                </p:oleObj>
              </mc:Fallback>
            </mc:AlternateContent>
          </a:graphicData>
        </a:graphic>
      </p:graphicFrame>
      <p:graphicFrame>
        <p:nvGraphicFramePr>
          <p:cNvPr id="10" name="Table Placeholder 9">
            <a:extLst>
              <a:ext uri="{FF2B5EF4-FFF2-40B4-BE49-F238E27FC236}">
                <a16:creationId xmlns:a16="http://schemas.microsoft.com/office/drawing/2014/main" id="{BAA5930B-5465-4FD7-8B96-CDB7BBB46EA6}"/>
              </a:ext>
            </a:extLst>
          </p:cNvPr>
          <p:cNvGraphicFramePr>
            <a:graphicFrameLocks noGrp="1"/>
          </p:cNvGraphicFramePr>
          <p:nvPr>
            <p:ph type="tbl" sz="quarter" idx="15"/>
            <p:extLst>
              <p:ext uri="{D42A27DB-BD31-4B8C-83A1-F6EECF244321}">
                <p14:modId xmlns:p14="http://schemas.microsoft.com/office/powerpoint/2010/main" val="1511309716"/>
              </p:ext>
            </p:extLst>
          </p:nvPr>
        </p:nvGraphicFramePr>
        <p:xfrm>
          <a:off x="3040380" y="3214947"/>
          <a:ext cx="6111240" cy="2194560"/>
        </p:xfrm>
        <a:graphic>
          <a:graphicData uri="http://schemas.openxmlformats.org/drawingml/2006/table">
            <a:tbl>
              <a:tblPr firstRow="1" bandRow="1">
                <a:tableStyleId>{5940675A-B579-460E-94D1-54222C63F5DA}</a:tableStyleId>
              </a:tblPr>
              <a:tblGrid>
                <a:gridCol w="3055620">
                  <a:extLst>
                    <a:ext uri="{9D8B030D-6E8A-4147-A177-3AD203B41FA5}">
                      <a16:colId xmlns:a16="http://schemas.microsoft.com/office/drawing/2014/main" val="3957788216"/>
                    </a:ext>
                  </a:extLst>
                </a:gridCol>
                <a:gridCol w="3055620">
                  <a:extLst>
                    <a:ext uri="{9D8B030D-6E8A-4147-A177-3AD203B41FA5}">
                      <a16:colId xmlns:a16="http://schemas.microsoft.com/office/drawing/2014/main" val="1356373818"/>
                    </a:ext>
                  </a:extLst>
                </a:gridCol>
              </a:tblGrid>
              <a:tr h="370840">
                <a:tc>
                  <a:txBody>
                    <a:bodyPr/>
                    <a:lstStyle/>
                    <a:p>
                      <a:r>
                        <a:rPr lang="en-US" sz="2400" b="1" i="1" dirty="0"/>
                        <a:t>r</a:t>
                      </a:r>
                      <a:r>
                        <a:rPr lang="en-US" sz="2400" b="1" dirty="0"/>
                        <a:t> value</a:t>
                      </a:r>
                    </a:p>
                  </a:txBody>
                  <a:tcPr anchor="b"/>
                </a:tc>
                <a:tc>
                  <a:txBody>
                    <a:bodyPr/>
                    <a:lstStyle/>
                    <a:p>
                      <a:r>
                        <a:rPr lang="en-US" sz="2400" b="1" dirty="0"/>
                        <a:t>Relationship between the </a:t>
                      </a:r>
                      <a:r>
                        <a:rPr lang="en-US" sz="2400" b="1" i="1" dirty="0"/>
                        <a:t>x</a:t>
                      </a:r>
                      <a:r>
                        <a:rPr lang="en-US" sz="2400" b="1" dirty="0"/>
                        <a:t> and </a:t>
                      </a:r>
                      <a:r>
                        <a:rPr lang="en-US" sz="2400" b="1" i="1" dirty="0"/>
                        <a:t>y </a:t>
                      </a:r>
                      <a:r>
                        <a:rPr lang="en-US" sz="2400" b="1" dirty="0"/>
                        <a:t>variables</a:t>
                      </a:r>
                    </a:p>
                  </a:txBody>
                  <a:tcPr anchor="b"/>
                </a:tc>
                <a:extLst>
                  <a:ext uri="{0D108BD9-81ED-4DB2-BD59-A6C34878D82A}">
                    <a16:rowId xmlns:a16="http://schemas.microsoft.com/office/drawing/2014/main" val="257385003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strike="noStrike" dirty="0">
                          <a:latin typeface="Calibri" pitchFamily="34" charset="0"/>
                          <a:cs typeface="Calibri" pitchFamily="34" charset="0"/>
                        </a:rPr>
                        <a:t>&lt; 0</a:t>
                      </a:r>
                      <a:endParaRPr lang="en-US" sz="2400" strike="noStrike" dirty="0">
                        <a:solidFill>
                          <a:schemeClr val="tx1"/>
                        </a:solidFill>
                        <a:latin typeface="Calibri" pitchFamily="34" charset="0"/>
                        <a:cs typeface="Calibri"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strike="noStrike" dirty="0">
                          <a:latin typeface="Calibri" pitchFamily="34" charset="0"/>
                          <a:cs typeface="Calibri" pitchFamily="34" charset="0"/>
                        </a:rPr>
                        <a:t>Negative linear</a:t>
                      </a:r>
                      <a:endParaRPr lang="en-US" sz="2400" strike="noStrike" dirty="0">
                        <a:solidFill>
                          <a:schemeClr val="tx1"/>
                        </a:solidFill>
                        <a:latin typeface="Calibri" pitchFamily="34" charset="0"/>
                        <a:cs typeface="Calibri" pitchFamily="34" charset="0"/>
                      </a:endParaRPr>
                    </a:p>
                  </a:txBody>
                  <a:tcPr/>
                </a:tc>
                <a:extLst>
                  <a:ext uri="{0D108BD9-81ED-4DB2-BD59-A6C34878D82A}">
                    <a16:rowId xmlns:a16="http://schemas.microsoft.com/office/drawing/2014/main" val="122575723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strike="noStrike" dirty="0">
                          <a:solidFill>
                            <a:schemeClr val="tx1"/>
                          </a:solidFill>
                          <a:latin typeface="Calibri" pitchFamily="34" charset="0"/>
                          <a:cs typeface="Calibri" pitchFamily="34" charset="0"/>
                        </a:rPr>
                        <a:t>Near 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strike="noStrike" dirty="0">
                          <a:latin typeface="Calibri" pitchFamily="34" charset="0"/>
                          <a:cs typeface="Calibri" pitchFamily="34" charset="0"/>
                        </a:rPr>
                        <a:t>No linear relationship</a:t>
                      </a:r>
                    </a:p>
                  </a:txBody>
                  <a:tcPr/>
                </a:tc>
                <a:extLst>
                  <a:ext uri="{0D108BD9-81ED-4DB2-BD59-A6C34878D82A}">
                    <a16:rowId xmlns:a16="http://schemas.microsoft.com/office/drawing/2014/main" val="258004077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strike="noStrike" dirty="0">
                          <a:solidFill>
                            <a:schemeClr val="tx1"/>
                          </a:solidFill>
                          <a:latin typeface="Calibri" pitchFamily="34" charset="0"/>
                          <a:cs typeface="Calibri" pitchFamily="34" charset="0"/>
                        </a:rPr>
                        <a:t>&gt; 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strike="noStrike" dirty="0">
                          <a:latin typeface="Calibri" pitchFamily="34" charset="0"/>
                          <a:cs typeface="Calibri" pitchFamily="34" charset="0"/>
                        </a:rPr>
                        <a:t>Positive linear</a:t>
                      </a:r>
                    </a:p>
                  </a:txBody>
                  <a:tcPr/>
                </a:tc>
                <a:extLst>
                  <a:ext uri="{0D108BD9-81ED-4DB2-BD59-A6C34878D82A}">
                    <a16:rowId xmlns:a16="http://schemas.microsoft.com/office/drawing/2014/main" val="1359555263"/>
                  </a:ext>
                </a:extLst>
              </a:tr>
            </a:tbl>
          </a:graphicData>
        </a:graphic>
      </p:graphicFrame>
    </p:spTree>
    <p:extLst>
      <p:ext uri="{BB962C8B-B14F-4D97-AF65-F5344CB8AC3E}">
        <p14:creationId xmlns:p14="http://schemas.microsoft.com/office/powerpoint/2010/main" val="19262678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20561"/>
            <a:ext cx="10515600" cy="1108575"/>
          </a:xfrm>
        </p:spPr>
        <p:txBody>
          <a:bodyPr>
            <a:normAutofit fontScale="90000"/>
          </a:bodyPr>
          <a:lstStyle/>
          <a:p>
            <a:r>
              <a:rPr lang="en-US" dirty="0"/>
              <a:t>Measures of Association between Two Variables </a:t>
            </a:r>
            <a:r>
              <a:rPr lang="en-US" sz="3600" dirty="0"/>
              <a:t>(Slide 10 of 11)</a:t>
            </a:r>
            <a:endParaRPr lang="en-US" dirty="0"/>
          </a:p>
        </p:txBody>
      </p:sp>
      <p:sp>
        <p:nvSpPr>
          <p:cNvPr id="3" name="Content Placeholder 2"/>
          <p:cNvSpPr>
            <a:spLocks noGrp="1"/>
          </p:cNvSpPr>
          <p:nvPr>
            <p:ph type="body" sz="quarter" idx="12"/>
          </p:nvPr>
        </p:nvSpPr>
        <p:spPr>
          <a:xfrm>
            <a:off x="838199" y="1912938"/>
            <a:ext cx="10515601" cy="1810878"/>
          </a:xfrm>
        </p:spPr>
        <p:txBody>
          <a:bodyPr vert="horz" lIns="91440" tIns="45720" rIns="91440" bIns="45720" rtlCol="0" anchor="t">
            <a:noAutofit/>
          </a:bodyPr>
          <a:lstStyle/>
          <a:p>
            <a:pPr marL="0" indent="0">
              <a:buNone/>
            </a:pPr>
            <a:r>
              <a:rPr lang="en-US" dirty="0"/>
              <a:t>Computation of Correlation Coefficient</a:t>
            </a:r>
          </a:p>
          <a:p>
            <a:pPr marL="0" indent="0">
              <a:buNone/>
            </a:pPr>
            <a:r>
              <a:rPr lang="en-US" dirty="0"/>
              <a:t>Illustration:</a:t>
            </a:r>
          </a:p>
          <a:p>
            <a:pPr marL="457200"/>
            <a:r>
              <a:rPr lang="en-US" sz="2600" dirty="0"/>
              <a:t>To determine the sample correlation coefficient for bottled water sales at Queensland Amusement Park:</a:t>
            </a:r>
          </a:p>
          <a:p>
            <a:pPr marL="0" lvl="2" indent="0">
              <a:lnSpc>
                <a:spcPct val="100000"/>
              </a:lnSpc>
              <a:spcBef>
                <a:spcPts val="0"/>
              </a:spcBef>
              <a:buNone/>
            </a:pPr>
            <a:r>
              <a:rPr lang="en-US" sz="2800" dirty="0"/>
              <a:t>                                      </a:t>
            </a:r>
            <a:endParaRPr lang="en-US" sz="2000" dirty="0"/>
          </a:p>
        </p:txBody>
      </p:sp>
      <p:graphicFrame>
        <p:nvGraphicFramePr>
          <p:cNvPr id="9" name="Object 8">
            <a:extLst>
              <a:ext uri="{FF2B5EF4-FFF2-40B4-BE49-F238E27FC236}">
                <a16:creationId xmlns:a16="http://schemas.microsoft.com/office/drawing/2014/main" id="{2E94167C-0802-40A2-8B9B-04FCF6D2F6E7}"/>
              </a:ext>
            </a:extLst>
          </p:cNvPr>
          <p:cNvGraphicFramePr>
            <a:graphicFrameLocks noChangeAspect="1"/>
          </p:cNvGraphicFramePr>
          <p:nvPr>
            <p:extLst>
              <p:ext uri="{D42A27DB-BD31-4B8C-83A1-F6EECF244321}">
                <p14:modId xmlns:p14="http://schemas.microsoft.com/office/powerpoint/2010/main" val="327747868"/>
              </p:ext>
            </p:extLst>
          </p:nvPr>
        </p:nvGraphicFramePr>
        <p:xfrm>
          <a:off x="3708400" y="3723816"/>
          <a:ext cx="4439736" cy="1080540"/>
        </p:xfrm>
        <a:graphic>
          <a:graphicData uri="http://schemas.openxmlformats.org/presentationml/2006/ole">
            <mc:AlternateContent xmlns:mc="http://schemas.openxmlformats.org/markup-compatibility/2006">
              <mc:Choice xmlns:v="urn:schemas-microsoft-com:vml" Requires="v">
                <p:oleObj spid="_x0000_s21586" name="Equation" r:id="rId4" imgW="1930320" imgH="469800" progId="Equation.DSMT4">
                  <p:embed/>
                </p:oleObj>
              </mc:Choice>
              <mc:Fallback>
                <p:oleObj name="Equation" r:id="rId4" imgW="1930320" imgH="469800" progId="Equation.DSMT4">
                  <p:embed/>
                  <p:pic>
                    <p:nvPicPr>
                      <p:cNvPr id="0" name=""/>
                      <p:cNvPicPr/>
                      <p:nvPr/>
                    </p:nvPicPr>
                    <p:blipFill>
                      <a:blip r:embed="rId5"/>
                      <a:stretch>
                        <a:fillRect/>
                      </a:stretch>
                    </p:blipFill>
                    <p:spPr>
                      <a:xfrm>
                        <a:off x="3708400" y="3723816"/>
                        <a:ext cx="4439736" cy="1080540"/>
                      </a:xfrm>
                      <a:prstGeom prst="rect">
                        <a:avLst/>
                      </a:prstGeom>
                    </p:spPr>
                  </p:pic>
                </p:oleObj>
              </mc:Fallback>
            </mc:AlternateContent>
          </a:graphicData>
        </a:graphic>
      </p:graphicFrame>
      <p:sp>
        <p:nvSpPr>
          <p:cNvPr id="5" name="Text Placeholder 4">
            <a:extLst>
              <a:ext uri="{FF2B5EF4-FFF2-40B4-BE49-F238E27FC236}">
                <a16:creationId xmlns:a16="http://schemas.microsoft.com/office/drawing/2014/main" id="{90C50F6B-B52C-4747-B202-62A3EADC8CA6}"/>
              </a:ext>
            </a:extLst>
          </p:cNvPr>
          <p:cNvSpPr>
            <a:spLocks noGrp="1"/>
          </p:cNvSpPr>
          <p:nvPr>
            <p:ph type="body" sz="quarter" idx="14"/>
          </p:nvPr>
        </p:nvSpPr>
        <p:spPr>
          <a:xfrm>
            <a:off x="838200" y="4832391"/>
            <a:ext cx="10515600" cy="1080540"/>
          </a:xfrm>
        </p:spPr>
        <p:txBody>
          <a:bodyPr/>
          <a:lstStyle/>
          <a:p>
            <a:pPr marL="457200"/>
            <a:r>
              <a:rPr lang="en-US" sz="2600" dirty="0"/>
              <a:t>There is a very strong linear relationship between high temperature and sales.</a:t>
            </a:r>
          </a:p>
          <a:p>
            <a:endParaRPr lang="en-US" sz="2600" dirty="0"/>
          </a:p>
        </p:txBody>
      </p:sp>
    </p:spTree>
    <p:extLst>
      <p:ext uri="{BB962C8B-B14F-4D97-AF65-F5344CB8AC3E}">
        <p14:creationId xmlns:p14="http://schemas.microsoft.com/office/powerpoint/2010/main" val="417660068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10791</TotalTime>
  <Words>10098</Words>
  <Application>Microsoft Office PowerPoint</Application>
  <PresentationFormat>Widescreen</PresentationFormat>
  <Paragraphs>1441</Paragraphs>
  <Slides>112</Slides>
  <Notes>88</Notes>
  <HiddenSlides>0</HiddenSlides>
  <MMClips>0</MMClips>
  <ScaleCrop>false</ScaleCrop>
  <HeadingPairs>
    <vt:vector size="4" baseType="variant">
      <vt:variant>
        <vt:lpstr>Theme</vt:lpstr>
      </vt:variant>
      <vt:variant>
        <vt:i4>3</vt:i4>
      </vt:variant>
      <vt:variant>
        <vt:lpstr>Slide Titles</vt:lpstr>
      </vt:variant>
      <vt:variant>
        <vt:i4>112</vt:i4>
      </vt:variant>
    </vt:vector>
  </HeadingPairs>
  <TitlesOfParts>
    <vt:vector size="115" baseType="lpstr">
      <vt:lpstr>Office Theme</vt:lpstr>
      <vt:lpstr>2_Office Theme</vt:lpstr>
      <vt:lpstr>1_Office Theme</vt:lpstr>
      <vt:lpstr>Descriptive Statistics</vt:lpstr>
      <vt:lpstr>Overview of Using Data: Definitions and Goals</vt:lpstr>
      <vt:lpstr>Overview of Using Data: Definitions and Goals (Slide 1 of 5)</vt:lpstr>
      <vt:lpstr>Overview of Using Data: Definitions and Goals (Slide 2 of 5)</vt:lpstr>
      <vt:lpstr>Overview of Using Data: Definitions and Goals (Slide 3 of 5)</vt:lpstr>
      <vt:lpstr>Overview of Using Data: Definitions and Goals (Slide 4 of 5)</vt:lpstr>
      <vt:lpstr>Overview of Using Data: Definitions and Goals (Slide 5 of 5)</vt:lpstr>
      <vt:lpstr>Types of Data</vt:lpstr>
      <vt:lpstr>Types of Data (Slide 1 of 5)</vt:lpstr>
      <vt:lpstr>Types of Data (Slide 2 of 5)</vt:lpstr>
      <vt:lpstr>Types of Data (Slide 3 of 5)</vt:lpstr>
      <vt:lpstr>Types of Data (Slide 4 of 5)</vt:lpstr>
      <vt:lpstr>Types of Data (Slide 5 of 5)</vt:lpstr>
      <vt:lpstr>Modifying Data in Excel</vt:lpstr>
      <vt:lpstr>Modifying Data in Excel (Slide 1 of 14)</vt:lpstr>
      <vt:lpstr>Modifying Data in Excel (Slide 2 of 14)</vt:lpstr>
      <vt:lpstr>Modifying Data in Excel (Slide 3 of 14)</vt:lpstr>
      <vt:lpstr>Modifying Data in Excel (Slide 4 of 14)</vt:lpstr>
      <vt:lpstr>Modifying Data in Excel (Slide 5 of 14)</vt:lpstr>
      <vt:lpstr>Modifying Data in Excel (Slide 6 of 14)</vt:lpstr>
      <vt:lpstr>Modifying Data in Excel (Slide 7 of 14)</vt:lpstr>
      <vt:lpstr>Modifying Data in Excel (Slide 8 of 14)</vt:lpstr>
      <vt:lpstr>Modifying Data in Excel (Slide 9 of 14)</vt:lpstr>
      <vt:lpstr>Modifying Data in Excel (Slide 10 of 14)</vt:lpstr>
      <vt:lpstr>Modifying Data in Excel (Slide 11 of 14)</vt:lpstr>
      <vt:lpstr>Modifying Data in Excel (Slide 12 of 14)</vt:lpstr>
      <vt:lpstr>Modifying Data in Excel (Slide 13 of 14)</vt:lpstr>
      <vt:lpstr>Modifying Data in Excel (Slide 14 of 14)</vt:lpstr>
      <vt:lpstr>Creating Distributions from Data</vt:lpstr>
      <vt:lpstr>Creating Distributions from Data (Slide 1 of 18)</vt:lpstr>
      <vt:lpstr>Creating Distributions from Data (Slide 2 of 18)</vt:lpstr>
      <vt:lpstr>Creating Distributions from Data (Slide 3 of 18)</vt:lpstr>
      <vt:lpstr>Creating Distributions from Data (Slide 4 of 18)</vt:lpstr>
      <vt:lpstr>Creating Distributions from Data (Slide 5 of 18)</vt:lpstr>
      <vt:lpstr>Creating Distributions from Data (Slide 6 of 18)</vt:lpstr>
      <vt:lpstr>Creating Distributions from Data (Slide 7 of 18)</vt:lpstr>
      <vt:lpstr>Creating Distributions from Data (Slide 8 of 18)</vt:lpstr>
      <vt:lpstr>Creating Distributions from Data (Slide 9 of 18)</vt:lpstr>
      <vt:lpstr>Creating Distributions from Data (Slide 10 of 18)</vt:lpstr>
      <vt:lpstr>Creating Distributions from Data (Slide 11 of 18)</vt:lpstr>
      <vt:lpstr>Creating Distributions from Data (Slide 12 of 18)</vt:lpstr>
      <vt:lpstr>Creating Distributions from Data (Slide 13 of 18)</vt:lpstr>
      <vt:lpstr>Creating Distributions from Data (Slide 14 of 18)</vt:lpstr>
      <vt:lpstr>Creating Distributions from Data (Slide 15 of 18)</vt:lpstr>
      <vt:lpstr>Creating Distributions from Data (Slide 16 of 18)</vt:lpstr>
      <vt:lpstr>Creating Distributions from Data (Slide 17 of 18)</vt:lpstr>
      <vt:lpstr>Creating Distributions from Data (Slide 18 of 18)</vt:lpstr>
      <vt:lpstr>Measures of Location</vt:lpstr>
      <vt:lpstr>Measures of Location (Slide 1 of 13)</vt:lpstr>
      <vt:lpstr>Measures of Location (Slide 2 of 13)</vt:lpstr>
      <vt:lpstr>Measures of Location (Slide 3 of 13)</vt:lpstr>
      <vt:lpstr>Measures of Location (Slide 4 of 13)</vt:lpstr>
      <vt:lpstr>Measures of Location (Slide 5 of 13)</vt:lpstr>
      <vt:lpstr>Measures of Location (Slide 6 of 13)</vt:lpstr>
      <vt:lpstr>Measures of Location (Slide 7 of 13)</vt:lpstr>
      <vt:lpstr>Measures of Location (Slide 8 of 13)</vt:lpstr>
      <vt:lpstr>Measures of Location (Slide 9 of 13)</vt:lpstr>
      <vt:lpstr>Measures of Location (Slide 10 of 13)</vt:lpstr>
      <vt:lpstr>Measures of Location (Slide 11 of 13)</vt:lpstr>
      <vt:lpstr>Measures of Location (Slide 12 of 13)</vt:lpstr>
      <vt:lpstr>Measures of Location (Slide 13 of 13)</vt:lpstr>
      <vt:lpstr>Measures of Variability</vt:lpstr>
      <vt:lpstr>Measures of Variability (Slide 1 of 10)</vt:lpstr>
      <vt:lpstr>Measures of Variability (Slide 2 of 10)</vt:lpstr>
      <vt:lpstr>Measures of Variability (Slide 3 of 10)</vt:lpstr>
      <vt:lpstr>Measures of Variability (Slide 4 of 10)</vt:lpstr>
      <vt:lpstr>Measures of Variability (Slide 5 of 10)</vt:lpstr>
      <vt:lpstr>Measures of Variability (Slide 6 of 10)</vt:lpstr>
      <vt:lpstr>Measures of Variability (Slide 7 of 10)</vt:lpstr>
      <vt:lpstr>Measures of Variability (Slide 8 of 10)</vt:lpstr>
      <vt:lpstr>Measures of Variability (Slide 9 of 10)</vt:lpstr>
      <vt:lpstr>Measures of Variability (Slide 10 of 10)</vt:lpstr>
      <vt:lpstr>Analyzing Distributions</vt:lpstr>
      <vt:lpstr>Analyzing Distributions (Slide 1 of 15) </vt:lpstr>
      <vt:lpstr>Analyzing Distributions (Slide 2 of 15)</vt:lpstr>
      <vt:lpstr>Analyzing Distributions (Slide 3 of 15) </vt:lpstr>
      <vt:lpstr>Analyzing Distributions (Slide 4 of 15) </vt:lpstr>
      <vt:lpstr>Analyzing Distributions (Slide 5 of 15)</vt:lpstr>
      <vt:lpstr>Analyzing Distributions (Slide 6 of 15)</vt:lpstr>
      <vt:lpstr>Analyzing Distributions (Slide 7 of 15)</vt:lpstr>
      <vt:lpstr>Analyzing Distributions (Slide 8 of 15)</vt:lpstr>
      <vt:lpstr>Analyzing Distributions (Slide 9 of 15)</vt:lpstr>
      <vt:lpstr>Analyzing Distributions (Slide 10 of 15)</vt:lpstr>
      <vt:lpstr>Analyzing Distributions (Slide 11 of 15)</vt:lpstr>
      <vt:lpstr>Analyzing Distributions (Slide 12 of 15)</vt:lpstr>
      <vt:lpstr>Analyzing Distributions (Slide 13 of 15)</vt:lpstr>
      <vt:lpstr>Analyzing Distributions (Slide 14 of 15)</vt:lpstr>
      <vt:lpstr>Analyzing Distributions (Slide 15 of 15)</vt:lpstr>
      <vt:lpstr>Measures of Association between Two Variables</vt:lpstr>
      <vt:lpstr>Measures of Association between Two Variables (Slide 1 of 11)</vt:lpstr>
      <vt:lpstr>Measures of Association between Two Variables (Slide 2 of 11)</vt:lpstr>
      <vt:lpstr>Measures of Association between Two Variables (Slide 3 of 11)</vt:lpstr>
      <vt:lpstr>Measures of Association between Two Variables (Slide 4 of 11)</vt:lpstr>
      <vt:lpstr>Measures of Association between Two Variables (Slide 5 of 11)</vt:lpstr>
      <vt:lpstr>Measures of Association between Two Variables (Slide 6 of 11)</vt:lpstr>
      <vt:lpstr>Measures of Association between Two Variables (Slide 7 of 11)</vt:lpstr>
      <vt:lpstr>Measures of Association between Two Variables (Slide 8 of 11)</vt:lpstr>
      <vt:lpstr>Measures of Association between Two Variables (Slide 9 of 11)</vt:lpstr>
      <vt:lpstr>Measures of Association between Two Variables (Slide 10 of 11)</vt:lpstr>
      <vt:lpstr>Measures of Association between Two Variables (Slide 11 of 11)</vt:lpstr>
      <vt:lpstr>Data Cleansing</vt:lpstr>
      <vt:lpstr>Data Cleansing (Slide 1 of 11)</vt:lpstr>
      <vt:lpstr>Data Cleansing (Slide 2 of 11) </vt:lpstr>
      <vt:lpstr>Data Cleansing (Slide 3 of 11)</vt:lpstr>
      <vt:lpstr>Data Cleansing (Slide 4 of 11)</vt:lpstr>
      <vt:lpstr>Data Cleansing (Slide 5 of 11)</vt:lpstr>
      <vt:lpstr>Data Cleansing (Slide 6 of 11)</vt:lpstr>
      <vt:lpstr>Data Cleansing (Slide 7 of 11)</vt:lpstr>
      <vt:lpstr>Data Cleansing (Slide 8 of 11)</vt:lpstr>
      <vt:lpstr>Data Cleansing (Slide 9 of 11)</vt:lpstr>
      <vt:lpstr>Data Cleansing (Slide 10 of 11)</vt:lpstr>
      <vt:lpstr>Data Cleansing (Slide 11 of 11)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Cengage Learning</dc:creator>
  <cp:lastModifiedBy>Peggy</cp:lastModifiedBy>
  <cp:revision>279</cp:revision>
  <dcterms:created xsi:type="dcterms:W3CDTF">2015-06-17T14:10:03Z</dcterms:created>
  <dcterms:modified xsi:type="dcterms:W3CDTF">2018-07-31T16:37:51Z</dcterms:modified>
</cp:coreProperties>
</file>